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9" r:id="rId5"/>
  </p:sldMasterIdLst>
  <p:notesMasterIdLst>
    <p:notesMasterId r:id="rId12"/>
  </p:notesMasterIdLst>
  <p:handoutMasterIdLst>
    <p:handoutMasterId r:id="rId13"/>
  </p:handoutMasterIdLst>
  <p:sldIdLst>
    <p:sldId id="649" r:id="rId6"/>
    <p:sldId id="653" r:id="rId7"/>
    <p:sldId id="648" r:id="rId8"/>
    <p:sldId id="650" r:id="rId9"/>
    <p:sldId id="651" r:id="rId10"/>
    <p:sldId id="65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255"/>
    <a:srgbClr val="96D6E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2007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4319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3D91-294E-5046-A276-1DCA97AF3DD7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BA78-D350-F540-BEBB-04E87C243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3F2BB-7924-4062-BC49-0D9DCC833DE9}" type="datetimeFigureOut">
              <a:rPr lang="en-US"/>
              <a:pPr>
                <a:defRPr/>
              </a:pPr>
              <a:t>3/4/2015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C75039-B55F-40E9-9DEE-3B7711824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3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EA42-5D1A-477A-BA23-91397493E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E67-43FD-46A5-A828-FFBCCA41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2791-8465-4006-B819-071C13630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4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3612-3D73-4FA3-9DCD-C03024AC5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AA8C-C47F-4701-9720-86AEBDCD3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4B21-922A-48BD-9820-20DAEB529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2016-2E06-4886-93E5-5DD18FB40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386C-4750-46D6-96F1-B7A1ABD64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EBF7-4243-41B1-9755-D95E19C01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C826-EF6C-46AA-889C-C0A00AD37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EDED-56E7-4509-AA19-C12369629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29400"/>
            <a:ext cx="9153144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 flipH="1" flipV="1">
            <a:off x="0" y="914402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6629400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</a:t>
            </a:r>
            <a:endParaRPr lang="en-US" sz="9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14" descr="aquantis white 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2" y="132843"/>
            <a:ext cx="1122583" cy="705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32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8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4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72255"/>
        </a:buClr>
        <a:buFont typeface="Arial" charset="0"/>
        <a:buChar char="•"/>
        <a:defRPr sz="2000" kern="1200">
          <a:solidFill>
            <a:srgbClr val="272255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D417-C8F8-E546-8715-1A524D9566F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1D70-A0C7-BA46-90AA-351D96F80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Stress Analysis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Updated Stress Analysis was run with extreme loads</a:t>
            </a:r>
          </a:p>
          <a:p>
            <a:pPr marL="0" indent="0">
              <a:buNone/>
            </a:pPr>
            <a:r>
              <a:rPr lang="en-US" sz="2000" dirty="0" smtClean="0"/>
              <a:t>Max Torque: 		TSR=6 	79.32 RPM 	Non-3D Corrected</a:t>
            </a:r>
          </a:p>
          <a:p>
            <a:pPr marL="0" indent="0">
              <a:buNone/>
            </a:pPr>
            <a:r>
              <a:rPr lang="en-US" sz="2000" dirty="0" smtClean="0"/>
              <a:t>Max Thrust:		TSR=15 198.32 RPM	Runaway Rotor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67" y="2667000"/>
            <a:ext cx="5968561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690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Stress Analysis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Extreme Loads considered are conservative ~ 78% reduction due to test case adjustments</a:t>
            </a: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25025"/>
            <a:ext cx="6363595" cy="46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2209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 smtClean="0">
                <a:solidFill>
                  <a:schemeClr val="accent2"/>
                </a:solidFill>
              </a:rPr>
              <a:t>Red</a:t>
            </a:r>
            <a:r>
              <a:rPr lang="en-US" sz="1400" dirty="0" smtClean="0">
                <a:solidFill>
                  <a:schemeClr val="accent2"/>
                </a:solidFill>
              </a:rPr>
              <a:t>: </a:t>
            </a:r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Above max torque or below 0 torque</a:t>
            </a:r>
          </a:p>
          <a:p>
            <a:pPr marL="0" indent="0">
              <a:buFont typeface="Arial" charset="0"/>
              <a:buNone/>
            </a:pPr>
            <a:endParaRPr lang="en-US" sz="1400" dirty="0" smtClean="0"/>
          </a:p>
          <a:p>
            <a:pPr marL="0" indent="0">
              <a:buFont typeface="Arial" charset="0"/>
              <a:buNone/>
            </a:pPr>
            <a:r>
              <a:rPr lang="en-US" sz="1400" b="1" dirty="0" smtClean="0">
                <a:solidFill>
                  <a:srgbClr val="92D050"/>
                </a:solidFill>
              </a:rPr>
              <a:t>Green</a:t>
            </a:r>
            <a:r>
              <a:rPr lang="en-US" sz="1400" dirty="0" smtClean="0"/>
              <a:t>: </a:t>
            </a:r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Above design TSR</a:t>
            </a:r>
          </a:p>
          <a:p>
            <a:pPr marL="0" indent="0">
              <a:buFont typeface="Arial" charset="0"/>
              <a:buNone/>
            </a:pPr>
            <a:endParaRPr lang="en-US" sz="1400" dirty="0" smtClean="0"/>
          </a:p>
          <a:p>
            <a:pPr marL="0" indent="0">
              <a:buFont typeface="Arial" charset="0"/>
              <a:buNone/>
            </a:pPr>
            <a:r>
              <a:rPr lang="en-US" sz="1400" b="1" dirty="0" smtClean="0">
                <a:solidFill>
                  <a:srgbClr val="FFC000"/>
                </a:solidFill>
              </a:rPr>
              <a:t>Yellow</a:t>
            </a:r>
            <a:r>
              <a:rPr lang="en-US" sz="1400" dirty="0" smtClean="0"/>
              <a:t>: </a:t>
            </a:r>
          </a:p>
          <a:p>
            <a:pPr marL="0" indent="0">
              <a:buFont typeface="Arial" charset="0"/>
              <a:buNone/>
            </a:pPr>
            <a:r>
              <a:rPr lang="en-US" sz="1400" dirty="0" smtClean="0"/>
              <a:t>Max Thrust within constraints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85023"/>
              </p:ext>
            </p:extLst>
          </p:nvPr>
        </p:nvGraphicFramePr>
        <p:xfrm>
          <a:off x="0" y="4572000"/>
          <a:ext cx="2819400" cy="1820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/>
              </a:tblGrid>
              <a:tr h="60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Nominal speed and TSR testing (1.6m/s, TSR=8) possible for </a:t>
                      </a:r>
                      <a:r>
                        <a:rPr lang="en-US" sz="1100" dirty="0" err="1">
                          <a:effectLst/>
                        </a:rPr>
                        <a:t>froude</a:t>
                      </a:r>
                      <a:r>
                        <a:rPr lang="en-US" sz="1100" dirty="0">
                          <a:effectLst/>
                        </a:rPr>
                        <a:t> scale up to 1/8.2 (250kW nameplate)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69" marR="65969" marT="0" marB="0" anchor="b"/>
                </a:tc>
              </a:tr>
              <a:tr h="60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High speed testing at nominal TSR (2.2m/s, TSR=8) possible for </a:t>
                      </a:r>
                      <a:r>
                        <a:rPr lang="en-US" sz="1100" dirty="0" err="1">
                          <a:effectLst/>
                        </a:rPr>
                        <a:t>froude</a:t>
                      </a:r>
                      <a:r>
                        <a:rPr lang="en-US" sz="1100" dirty="0">
                          <a:effectLst/>
                        </a:rPr>
                        <a:t> scale up to 1/11 (500kW nameplate)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69" marR="65969" marT="0" marB="0" anchor="b"/>
                </a:tc>
              </a:tr>
              <a:tr h="60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Runaway rotor testing (TSR=15) possible at nominal speed (1.6m/s) for </a:t>
                      </a:r>
                      <a:r>
                        <a:rPr lang="en-US" sz="1100" dirty="0" err="1">
                          <a:effectLst/>
                        </a:rPr>
                        <a:t>froude</a:t>
                      </a:r>
                      <a:r>
                        <a:rPr lang="en-US" sz="1100" dirty="0">
                          <a:effectLst/>
                        </a:rPr>
                        <a:t> scale up to 1/19.2 (1500kW nameplate)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69" marR="6596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9027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Stress Analysis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Updated Stress Analysis was run with extreme loads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2590800" cy="505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60525"/>
            <a:ext cx="1719263" cy="130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77945" y="1834248"/>
            <a:ext cx="3505200" cy="4797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dirty="0" smtClean="0"/>
              <a:t>Spud constrained on four sides</a:t>
            </a:r>
          </a:p>
          <a:p>
            <a:pPr marL="0" indent="0" algn="ctr">
              <a:buFont typeface="Arial" charset="0"/>
              <a:buNone/>
            </a:pPr>
            <a:endParaRPr lang="en-US" sz="2400" dirty="0" smtClean="0"/>
          </a:p>
          <a:p>
            <a:pPr marL="0" indent="0" algn="ctr">
              <a:buFont typeface="Arial" charset="0"/>
              <a:buNone/>
            </a:pPr>
            <a:endParaRPr lang="en-US" sz="2000" dirty="0" smtClean="0"/>
          </a:p>
          <a:p>
            <a:pPr marL="0" indent="0" algn="ctr">
              <a:buFont typeface="Arial" charset="0"/>
              <a:buNone/>
            </a:pPr>
            <a:endParaRPr lang="en-US" sz="2800" dirty="0"/>
          </a:p>
        </p:txBody>
      </p:sp>
      <p:cxnSp>
        <p:nvCxnSpPr>
          <p:cNvPr id="4" name="Straight Arrow Connector 3"/>
          <p:cNvCxnSpPr>
            <a:stCxn id="6" idx="1"/>
          </p:cNvCxnSpPr>
          <p:nvPr/>
        </p:nvCxnSpPr>
        <p:spPr>
          <a:xfrm flipH="1">
            <a:off x="4768345" y="2074121"/>
            <a:ext cx="609600" cy="23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3" y="3276600"/>
            <a:ext cx="4655127" cy="264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311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Blade Design – Stress Analysis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Carbon Compression Molded Blade Results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54935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99" y="1981200"/>
            <a:ext cx="19033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66" y="1981200"/>
            <a:ext cx="169723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12" y="1981200"/>
            <a:ext cx="1519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28257" y="3276600"/>
            <a:ext cx="275018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/>
              <a:t>Stress Factor of Safety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1.15</a:t>
            </a:r>
          </a:p>
          <a:p>
            <a:pPr marL="0" indent="0">
              <a:buFont typeface="Arial" charset="0"/>
              <a:buNone/>
            </a:pPr>
            <a:endParaRPr lang="en-US" sz="1800" b="1" dirty="0"/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Max Deflection: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86mm</a:t>
            </a:r>
          </a:p>
          <a:p>
            <a:pPr marL="0" indent="0">
              <a:buFont typeface="Arial" charset="0"/>
              <a:buNone/>
            </a:pPr>
            <a:endParaRPr lang="en-US" sz="2400" b="1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153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400" dirty="0" smtClean="0"/>
              <a:t>Scaled Blade Design – Loft and Tooling Progress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Loft root design was updated to ease manufacturing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3020" r="34941" b="16314"/>
          <a:stretch/>
        </p:blipFill>
        <p:spPr bwMode="auto">
          <a:xfrm>
            <a:off x="524933" y="1464733"/>
            <a:ext cx="1981200" cy="158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12414" r="31973" b="15402"/>
          <a:stretch/>
        </p:blipFill>
        <p:spPr bwMode="auto">
          <a:xfrm>
            <a:off x="2677583" y="1464733"/>
            <a:ext cx="1905971" cy="158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4933" y="3429000"/>
            <a:ext cx="4351868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 smtClean="0"/>
              <a:t>Root “Spud” was aligned with innermost section 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cxnSp>
        <p:nvCxnSpPr>
          <p:cNvPr id="4" name="Straight Arrow Connector 3"/>
          <p:cNvCxnSpPr>
            <a:stCxn id="12" idx="0"/>
          </p:cNvCxnSpPr>
          <p:nvPr/>
        </p:nvCxnSpPr>
        <p:spPr>
          <a:xfrm flipH="1" flipV="1">
            <a:off x="2133601" y="2971800"/>
            <a:ext cx="56726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</p:cNvCxnSpPr>
          <p:nvPr/>
        </p:nvCxnSpPr>
        <p:spPr>
          <a:xfrm flipV="1">
            <a:off x="2700867" y="2971800"/>
            <a:ext cx="1185333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Users\Ole\AppData\Local\Microsoft\Windows\Temporary Internet Files\Content.Outlook\T420M3OC\IMG_48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9242" b="16996"/>
          <a:stretch/>
        </p:blipFill>
        <p:spPr bwMode="auto">
          <a:xfrm>
            <a:off x="5822372" y="2694709"/>
            <a:ext cx="2817051" cy="12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Ole\AppData\Local\Microsoft\Windows\Temporary Internet Files\Content.Outlook\T420M3OC\IMG_48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17322" r="3894" b="17633"/>
          <a:stretch/>
        </p:blipFill>
        <p:spPr bwMode="auto">
          <a:xfrm>
            <a:off x="5900861" y="3983182"/>
            <a:ext cx="2660074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Ole\AppData\Local\Microsoft\Windows\Temporary Internet Files\Content.Outlook\T420M3OC\IMG_48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t="34582" b="28740"/>
          <a:stretch/>
        </p:blipFill>
        <p:spPr bwMode="auto">
          <a:xfrm>
            <a:off x="5900860" y="5486400"/>
            <a:ext cx="2660074" cy="7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562600" y="1752463"/>
            <a:ext cx="3336597" cy="8447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/>
              <a:t>Scale SLA tooling was successfully trialed at NSWC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43631"/>
            <a:ext cx="4648200" cy="24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046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490"/>
            <a:ext cx="8458200" cy="762000"/>
          </a:xfrm>
        </p:spPr>
        <p:txBody>
          <a:bodyPr/>
          <a:lstStyle/>
          <a:p>
            <a:r>
              <a:rPr lang="en-US" sz="2800" dirty="0" smtClean="0"/>
              <a:t>Scaled Rotor Design –Hub Progress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The Hub design has been updated to accommodate Spud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r="26640" b="16120"/>
          <a:stretch/>
        </p:blipFill>
        <p:spPr bwMode="auto">
          <a:xfrm>
            <a:off x="4191000" y="1676400"/>
            <a:ext cx="4648200" cy="455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31800" y="5867400"/>
            <a:ext cx="1828800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/>
              <a:t>Aluminum Hub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cxnSp>
        <p:nvCxnSpPr>
          <p:cNvPr id="6" name="Straight Arrow Connector 5"/>
          <p:cNvCxnSpPr>
            <a:stCxn id="13" idx="3"/>
          </p:cNvCxnSpPr>
          <p:nvPr/>
        </p:nvCxnSpPr>
        <p:spPr>
          <a:xfrm flipV="1">
            <a:off x="2260600" y="4800600"/>
            <a:ext cx="2235200" cy="129540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3"/>
          </p:cNvCxnSpPr>
          <p:nvPr/>
        </p:nvCxnSpPr>
        <p:spPr>
          <a:xfrm flipV="1">
            <a:off x="2260600" y="5943600"/>
            <a:ext cx="4140200" cy="15240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378200" y="2514600"/>
            <a:ext cx="1295400" cy="45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32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8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4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72255"/>
              </a:buClr>
              <a:buFont typeface="Arial" charset="0"/>
              <a:buChar char="•"/>
              <a:defRPr sz="2000" kern="1200">
                <a:solidFill>
                  <a:srgbClr val="272255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/>
              <a:t>SLA Inserts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cxnSp>
        <p:nvCxnSpPr>
          <p:cNvPr id="17" name="Straight Arrow Connector 16"/>
          <p:cNvCxnSpPr>
            <a:stCxn id="22" idx="2"/>
          </p:cNvCxnSpPr>
          <p:nvPr/>
        </p:nvCxnSpPr>
        <p:spPr>
          <a:xfrm>
            <a:off x="4025900" y="2971800"/>
            <a:ext cx="1308100" cy="97971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2"/>
          </p:cNvCxnSpPr>
          <p:nvPr/>
        </p:nvCxnSpPr>
        <p:spPr>
          <a:xfrm>
            <a:off x="4025900" y="2971800"/>
            <a:ext cx="2222500" cy="129540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25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2A39F3F75764BB3ED985169AD0BEC" ma:contentTypeVersion="0" ma:contentTypeDescription="Create a new document." ma:contentTypeScope="" ma:versionID="d277c249ef0c49a963ef9ddb0d9da8e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CE60490-159A-48EB-B2F9-DB749F568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96EBB-5774-4FF5-9C19-BC1258798CED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13FDC22-0FBA-43F1-8B2E-9111BF015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56657</TotalTime>
  <Words>214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Scaled Blade Design – Stress Analysis</vt:lpstr>
      <vt:lpstr>Scaled Blade Design – Stress Analysis</vt:lpstr>
      <vt:lpstr>Scaled Blade Design – Stress Analysis</vt:lpstr>
      <vt:lpstr>Scaled Blade Design – Stress Analysis</vt:lpstr>
      <vt:lpstr>Scaled Blade Design – Loft and Tooling Progress</vt:lpstr>
      <vt:lpstr>Scaled Rotor Design –Hub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Ole Kils</cp:lastModifiedBy>
  <cp:revision>447</cp:revision>
  <cp:lastPrinted>2011-09-28T18:17:29Z</cp:lastPrinted>
  <dcterms:created xsi:type="dcterms:W3CDTF">2011-09-16T18:11:43Z</dcterms:created>
  <dcterms:modified xsi:type="dcterms:W3CDTF">2015-03-04T23:16:06Z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0x0101003302A39F3F75764BB3ED985169AD0BEC</vt:lpwstr>
  </property>
</Properties>
</file>