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8"/>
  </p:notesMasterIdLst>
  <p:handoutMasterIdLst>
    <p:handoutMasterId r:id="rId9"/>
  </p:handoutMasterIdLst>
  <p:sldIdLst>
    <p:sldId id="617" r:id="rId3"/>
    <p:sldId id="637" r:id="rId4"/>
    <p:sldId id="639" r:id="rId5"/>
    <p:sldId id="640" r:id="rId6"/>
    <p:sldId id="63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2007" autoAdjust="0"/>
  </p:normalViewPr>
  <p:slideViewPr>
    <p:cSldViewPr>
      <p:cViewPr>
        <p:scale>
          <a:sx n="100" d="100"/>
          <a:sy n="100" d="100"/>
        </p:scale>
        <p:origin x="-1734" y="-360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'Polar Data'!$C$6</c:f>
              <c:strCache>
                <c:ptCount val="1"/>
                <c:pt idx="0">
                  <c:v>cl</c:v>
                </c:pt>
              </c:strCache>
            </c:strRef>
          </c:tx>
          <c:marker>
            <c:symbol val="none"/>
          </c:marker>
          <c:xVal>
            <c:numRef>
              <c:f>'Polar Data'!$B$7:$B$16</c:f>
              <c:numCache>
                <c:formatCode>0.00</c:formatCode>
                <c:ptCount val="10"/>
                <c:pt idx="0">
                  <c:v>-6.44</c:v>
                </c:pt>
                <c:pt idx="1">
                  <c:v>-4.6399999999999997</c:v>
                </c:pt>
                <c:pt idx="2">
                  <c:v>-2.59</c:v>
                </c:pt>
                <c:pt idx="3">
                  <c:v>-0.49</c:v>
                </c:pt>
                <c:pt idx="4">
                  <c:v>1.58</c:v>
                </c:pt>
                <c:pt idx="5">
                  <c:v>3.58</c:v>
                </c:pt>
                <c:pt idx="6">
                  <c:v>5.63</c:v>
                </c:pt>
                <c:pt idx="7">
                  <c:v>6.61</c:v>
                </c:pt>
                <c:pt idx="8">
                  <c:v>7.78</c:v>
                </c:pt>
                <c:pt idx="9">
                  <c:v>8.66</c:v>
                </c:pt>
              </c:numCache>
            </c:numRef>
          </c:xVal>
          <c:yVal>
            <c:numRef>
              <c:f>'Polar Data'!$C$7:$C$16</c:f>
              <c:numCache>
                <c:formatCode>0.000</c:formatCode>
                <c:ptCount val="10"/>
                <c:pt idx="0">
                  <c:v>-0.61899999999999999</c:v>
                </c:pt>
                <c:pt idx="1">
                  <c:v>-0.47399999999999998</c:v>
                </c:pt>
                <c:pt idx="2">
                  <c:v>-0.28599999999999998</c:v>
                </c:pt>
                <c:pt idx="3">
                  <c:v>-4.1000000000000002E-2</c:v>
                </c:pt>
                <c:pt idx="4">
                  <c:v>0.23</c:v>
                </c:pt>
                <c:pt idx="5">
                  <c:v>0.41</c:v>
                </c:pt>
                <c:pt idx="6">
                  <c:v>0.58299999999999996</c:v>
                </c:pt>
                <c:pt idx="7">
                  <c:v>0.64700000000000002</c:v>
                </c:pt>
                <c:pt idx="8">
                  <c:v>0.72799999999999998</c:v>
                </c:pt>
                <c:pt idx="9">
                  <c:v>0.77400000000000002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'Polar Data'!$E$6</c:f>
              <c:strCache>
                <c:ptCount val="1"/>
                <c:pt idx="0">
                  <c:v>Cl 2PI</c:v>
                </c:pt>
              </c:strCache>
            </c:strRef>
          </c:tx>
          <c:marker>
            <c:symbol val="none"/>
          </c:marker>
          <c:xVal>
            <c:numRef>
              <c:f>'Polar Data'!$B$7:$B$16</c:f>
              <c:numCache>
                <c:formatCode>0.00</c:formatCode>
                <c:ptCount val="10"/>
                <c:pt idx="0">
                  <c:v>-6.44</c:v>
                </c:pt>
                <c:pt idx="1">
                  <c:v>-4.6399999999999997</c:v>
                </c:pt>
                <c:pt idx="2">
                  <c:v>-2.59</c:v>
                </c:pt>
                <c:pt idx="3">
                  <c:v>-0.49</c:v>
                </c:pt>
                <c:pt idx="4">
                  <c:v>1.58</c:v>
                </c:pt>
                <c:pt idx="5">
                  <c:v>3.58</c:v>
                </c:pt>
                <c:pt idx="6">
                  <c:v>5.63</c:v>
                </c:pt>
                <c:pt idx="7">
                  <c:v>6.61</c:v>
                </c:pt>
                <c:pt idx="8">
                  <c:v>7.78</c:v>
                </c:pt>
                <c:pt idx="9">
                  <c:v>8.66</c:v>
                </c:pt>
              </c:numCache>
            </c:numRef>
          </c:xVal>
          <c:yVal>
            <c:numRef>
              <c:f>'Polar Data'!$E$7:$E$16</c:f>
              <c:numCache>
                <c:formatCode>General</c:formatCode>
                <c:ptCount val="10"/>
                <c:pt idx="0">
                  <c:v>-0.70622502603350523</c:v>
                </c:pt>
                <c:pt idx="1">
                  <c:v>-0.50883293801171803</c:v>
                </c:pt>
                <c:pt idx="2">
                  <c:v>-0.28402528220912709</c:v>
                </c:pt>
                <c:pt idx="3">
                  <c:v>-5.3734512850375386E-2</c:v>
                </c:pt>
                <c:pt idx="4">
                  <c:v>0.17326638837467986</c:v>
                </c:pt>
                <c:pt idx="5">
                  <c:v>0.39259093062111</c:v>
                </c:pt>
                <c:pt idx="6">
                  <c:v>0.61739858642370105</c:v>
                </c:pt>
                <c:pt idx="7">
                  <c:v>0.72486761212445183</c:v>
                </c:pt>
                <c:pt idx="8">
                  <c:v>0.85317246933861335</c:v>
                </c:pt>
                <c:pt idx="9">
                  <c:v>0.94967526792704249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58880"/>
        <c:axId val="197659456"/>
      </c:scatterChart>
      <c:scatterChart>
        <c:scatterStyle val="smoothMarker"/>
        <c:varyColors val="0"/>
        <c:ser>
          <c:idx val="1"/>
          <c:order val="1"/>
          <c:tx>
            <c:strRef>
              <c:f>'Polar Data'!$D$6</c:f>
              <c:strCache>
                <c:ptCount val="1"/>
                <c:pt idx="0">
                  <c:v>cd</c:v>
                </c:pt>
              </c:strCache>
            </c:strRef>
          </c:tx>
          <c:marker>
            <c:symbol val="none"/>
          </c:marker>
          <c:xVal>
            <c:numRef>
              <c:f>'Polar Data'!$B$7:$B$16</c:f>
              <c:numCache>
                <c:formatCode>0.00</c:formatCode>
                <c:ptCount val="10"/>
                <c:pt idx="0">
                  <c:v>-6.44</c:v>
                </c:pt>
                <c:pt idx="1">
                  <c:v>-4.6399999999999997</c:v>
                </c:pt>
                <c:pt idx="2">
                  <c:v>-2.59</c:v>
                </c:pt>
                <c:pt idx="3">
                  <c:v>-0.49</c:v>
                </c:pt>
                <c:pt idx="4">
                  <c:v>1.58</c:v>
                </c:pt>
                <c:pt idx="5">
                  <c:v>3.58</c:v>
                </c:pt>
                <c:pt idx="6">
                  <c:v>5.63</c:v>
                </c:pt>
                <c:pt idx="7">
                  <c:v>6.61</c:v>
                </c:pt>
                <c:pt idx="8">
                  <c:v>7.78</c:v>
                </c:pt>
                <c:pt idx="9">
                  <c:v>8.66</c:v>
                </c:pt>
              </c:numCache>
            </c:numRef>
          </c:xVal>
          <c:yVal>
            <c:numRef>
              <c:f>'Polar Data'!$D$7:$D$16</c:f>
              <c:numCache>
                <c:formatCode>0.0000</c:formatCode>
                <c:ptCount val="10"/>
                <c:pt idx="0">
                  <c:v>2.5399999999999999E-2</c:v>
                </c:pt>
                <c:pt idx="1">
                  <c:v>2.07E-2</c:v>
                </c:pt>
                <c:pt idx="2">
                  <c:v>1.6E-2</c:v>
                </c:pt>
                <c:pt idx="3">
                  <c:v>1.46E-2</c:v>
                </c:pt>
                <c:pt idx="4">
                  <c:v>1.61E-2</c:v>
                </c:pt>
                <c:pt idx="5">
                  <c:v>1.5699999999999999E-2</c:v>
                </c:pt>
                <c:pt idx="6">
                  <c:v>2.1700000000000001E-2</c:v>
                </c:pt>
                <c:pt idx="7">
                  <c:v>2.3199999999999998E-2</c:v>
                </c:pt>
                <c:pt idx="8">
                  <c:v>2.87E-2</c:v>
                </c:pt>
                <c:pt idx="9">
                  <c:v>3.8800000000000001E-2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'Polar Data'!$F$6</c:f>
              <c:strCache>
                <c:ptCount val="1"/>
                <c:pt idx="0">
                  <c:v>Cd 64-012 S.R. Re6M</c:v>
                </c:pt>
              </c:strCache>
            </c:strRef>
          </c:tx>
          <c:marker>
            <c:symbol val="none"/>
          </c:marker>
          <c:xVal>
            <c:numRef>
              <c:f>'Polar Data'!$B$7:$B$16</c:f>
              <c:numCache>
                <c:formatCode>0.00</c:formatCode>
                <c:ptCount val="10"/>
                <c:pt idx="0">
                  <c:v>-6.44</c:v>
                </c:pt>
                <c:pt idx="1">
                  <c:v>-4.6399999999999997</c:v>
                </c:pt>
                <c:pt idx="2">
                  <c:v>-2.59</c:v>
                </c:pt>
                <c:pt idx="3">
                  <c:v>-0.49</c:v>
                </c:pt>
                <c:pt idx="4">
                  <c:v>1.58</c:v>
                </c:pt>
                <c:pt idx="5">
                  <c:v>3.58</c:v>
                </c:pt>
                <c:pt idx="6">
                  <c:v>5.63</c:v>
                </c:pt>
                <c:pt idx="7">
                  <c:v>6.61</c:v>
                </c:pt>
                <c:pt idx="8">
                  <c:v>7.78</c:v>
                </c:pt>
                <c:pt idx="9">
                  <c:v>8.66</c:v>
                </c:pt>
              </c:numCache>
            </c:numRef>
          </c:xVal>
          <c:yVal>
            <c:numRef>
              <c:f>'Polar Data'!$F$7:$F$16</c:f>
              <c:numCache>
                <c:formatCode>General</c:formatCode>
                <c:ptCount val="10"/>
                <c:pt idx="0">
                  <c:v>1.6500000000000001E-2</c:v>
                </c:pt>
                <c:pt idx="1">
                  <c:v>1.2999999999999999E-2</c:v>
                </c:pt>
                <c:pt idx="2">
                  <c:v>1.15E-2</c:v>
                </c:pt>
                <c:pt idx="3">
                  <c:v>1.0699999999999999E-2</c:v>
                </c:pt>
                <c:pt idx="4">
                  <c:v>1.0800000000000001E-2</c:v>
                </c:pt>
                <c:pt idx="5">
                  <c:v>1.15E-2</c:v>
                </c:pt>
                <c:pt idx="6">
                  <c:v>1.35E-2</c:v>
                </c:pt>
                <c:pt idx="7">
                  <c:v>1.6E-2</c:v>
                </c:pt>
                <c:pt idx="8">
                  <c:v>2.3E-2</c:v>
                </c:pt>
                <c:pt idx="9">
                  <c:v>3.5999999999999997E-2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60608"/>
        <c:axId val="197660032"/>
      </c:scatterChart>
      <c:valAx>
        <c:axId val="1976588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crossAx val="197659456"/>
        <c:crosses val="autoZero"/>
        <c:crossBetween val="midCat"/>
        <c:majorUnit val="2"/>
      </c:valAx>
      <c:valAx>
        <c:axId val="197659456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97658880"/>
        <c:crosses val="autoZero"/>
        <c:crossBetween val="midCat"/>
      </c:valAx>
      <c:valAx>
        <c:axId val="197660032"/>
        <c:scaling>
          <c:orientation val="minMax"/>
        </c:scaling>
        <c:delete val="0"/>
        <c:axPos val="r"/>
        <c:numFmt formatCode="0.000" sourceLinked="0"/>
        <c:majorTickMark val="out"/>
        <c:minorTickMark val="none"/>
        <c:tickLblPos val="nextTo"/>
        <c:crossAx val="197660608"/>
        <c:crosses val="max"/>
        <c:crossBetween val="midCat"/>
      </c:valAx>
      <c:valAx>
        <c:axId val="19766060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9766003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3/21/2013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32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8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4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3228975" y="4419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Henry </a:t>
            </a:r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Swales</a:t>
            </a:r>
          </a:p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Dave Coakley, NSWC</a:t>
            </a:r>
            <a:endParaRPr lang="nb-NO" sz="14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066800" y="540365"/>
            <a:ext cx="6858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THE AQUANTIS OCEAN-CURRENT TURBINE 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RENEWABLE ENERGY FROM MARINE CURRENTS</a:t>
            </a: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Scaled Main Wing Design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March 19,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045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Lift Consideration</a:t>
            </a:r>
          </a:p>
          <a:p>
            <a:pPr lvl="1"/>
            <a:r>
              <a:rPr lang="en-US" dirty="0" smtClean="0"/>
              <a:t>Low Re# Non-linear lift slope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Drag Consideration</a:t>
            </a:r>
          </a:p>
          <a:p>
            <a:pPr lvl="1"/>
            <a:r>
              <a:rPr lang="en-US" dirty="0"/>
              <a:t>A proper design of the wing will include boundary layer development near the trailing edge.  This may lead to a small transom or wedge shape at the </a:t>
            </a:r>
            <a:r>
              <a:rPr lang="en-US" dirty="0" err="1"/>
              <a:t>t.e</a:t>
            </a:r>
            <a:r>
              <a:rPr lang="en-US" dirty="0"/>
              <a:t>.  which if implemented may improve scaling estimates. </a:t>
            </a:r>
            <a:r>
              <a:rPr lang="en-US" dirty="0" smtClean="0"/>
              <a:t>–Dr. </a:t>
            </a:r>
            <a:r>
              <a:rPr lang="en-US" dirty="0" err="1" smtClean="0"/>
              <a:t>Coakley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58" y="1028700"/>
            <a:ext cx="1514475" cy="219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961284" y="2362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5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8020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44563"/>
          </a:xfrm>
        </p:spPr>
        <p:txBody>
          <a:bodyPr/>
          <a:lstStyle/>
          <a:p>
            <a:r>
              <a:rPr lang="en-US" dirty="0" smtClean="0"/>
              <a:t>t/c = 10.11%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 r="9281" b="17924"/>
          <a:stretch/>
        </p:blipFill>
        <p:spPr bwMode="auto">
          <a:xfrm>
            <a:off x="1447800" y="1051845"/>
            <a:ext cx="6324600" cy="405355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9018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8020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6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Non-linearity in lift eliminated by adequate boundary layer trip.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76325"/>
            <a:ext cx="5791200" cy="407006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4763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Full-Scale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534400" cy="109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Froude scale chord to attain reasonable </a:t>
            </a:r>
            <a:r>
              <a:rPr lang="en-US" dirty="0" err="1" smtClean="0"/>
              <a:t>Cl</a:t>
            </a:r>
            <a:r>
              <a:rPr lang="en-US" dirty="0" smtClean="0"/>
              <a:t> scaling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Verify size and pitch for passive depth control.</a:t>
            </a:r>
            <a:endParaRPr lang="en-US" dirty="0" smtClean="0"/>
          </a:p>
          <a:p>
            <a:r>
              <a:rPr lang="en-US" dirty="0" smtClean="0"/>
              <a:t>Drag and wake will be greater than intended.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56476"/>
              </p:ext>
            </p:extLst>
          </p:nvPr>
        </p:nvGraphicFramePr>
        <p:xfrm>
          <a:off x="2362200" y="1524000"/>
          <a:ext cx="45406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41984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43819</TotalTime>
  <Words>131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PowerPoint Presentation</vt:lpstr>
      <vt:lpstr>Main Wing Design</vt:lpstr>
      <vt:lpstr>SD 8020</vt:lpstr>
      <vt:lpstr>SD 8020</vt:lpstr>
      <vt:lpstr>Comparison to Full-Scale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Henry Swales</cp:lastModifiedBy>
  <cp:revision>433</cp:revision>
  <cp:lastPrinted>2011-09-28T18:17:29Z</cp:lastPrinted>
  <dcterms:created xsi:type="dcterms:W3CDTF">2011-09-16T18:11:43Z</dcterms:created>
  <dcterms:modified xsi:type="dcterms:W3CDTF">2013-03-21T21:30:37Z</dcterms:modified>
</cp:coreProperties>
</file>