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82" r:id="rId2"/>
    <p:sldMasterId id="2147483669" r:id="rId3"/>
  </p:sldMasterIdLst>
  <p:notesMasterIdLst>
    <p:notesMasterId r:id="rId8"/>
  </p:notesMasterIdLst>
  <p:handoutMasterIdLst>
    <p:handoutMasterId r:id="rId9"/>
  </p:handoutMasterIdLst>
  <p:sldIdLst>
    <p:sldId id="617" r:id="rId4"/>
    <p:sldId id="619" r:id="rId5"/>
    <p:sldId id="620" r:id="rId6"/>
    <p:sldId id="62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255"/>
    <a:srgbClr val="96D6E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7" autoAdjust="0"/>
    <p:restoredTop sz="92007" autoAdjust="0"/>
  </p:normalViewPr>
  <p:slideViewPr>
    <p:cSldViewPr>
      <p:cViewPr varScale="1">
        <p:scale>
          <a:sx n="100" d="100"/>
          <a:sy n="100" d="100"/>
        </p:scale>
        <p:origin x="-126" y="-102"/>
      </p:cViewPr>
      <p:guideLst>
        <p:guide orient="horz" pos="4319"/>
        <p:guide pos="2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13D91-294E-5046-A276-1DCA97AF3DD7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4BA78-D350-F540-BEBB-04E87C243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33F2BB-7924-4062-BC49-0D9DCC833DE9}" type="datetimeFigureOut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C75039-B55F-40E9-9DEE-3B7711824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3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0</a:t>
            </a:fld>
            <a:endParaRPr lang="nb-N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EA42-5D1A-477A-BA23-91397493E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AE67-43FD-46A5-A828-FFBCCA41C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2791-8465-4006-B819-071C13630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da-DK" dirty="0" err="1"/>
              <a:t>Your</a:t>
            </a:r>
            <a:r>
              <a:rPr lang="da-DK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6588973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E7D9-E58F-4162-BD72-4797152E8857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7278-F8CF-4A03-B826-683698467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E7D9-E58F-4162-BD72-4797152E8857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7278-F8CF-4A03-B826-683698467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2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E7D9-E58F-4162-BD72-4797152E8857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7278-F8CF-4A03-B826-683698467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48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E7D9-E58F-4162-BD72-4797152E8857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7278-F8CF-4A03-B826-683698467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05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E7D9-E58F-4162-BD72-4797152E8857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7278-F8CF-4A03-B826-683698467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66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E7D9-E58F-4162-BD72-4797152E8857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7278-F8CF-4A03-B826-683698467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5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E7D9-E58F-4162-BD72-4797152E8857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7278-F8CF-4A03-B826-683698467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4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3612-3D73-4FA3-9DCD-C03024AC5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E7D9-E58F-4162-BD72-4797152E8857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7278-F8CF-4A03-B826-683698467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3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E7D9-E58F-4162-BD72-4797152E8857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7278-F8CF-4A03-B826-683698467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02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E7D9-E58F-4162-BD72-4797152E8857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7278-F8CF-4A03-B826-683698467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52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E7D9-E58F-4162-BD72-4797152E8857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7278-F8CF-4A03-B826-683698467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46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2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7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5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3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AA8C-C47F-4701-9720-86AEBDCD3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8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5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48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0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4B21-922A-48BD-9820-20DAEB529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2016-2E06-4886-93E5-5DD18FB40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386C-4750-46D6-96F1-B7A1ABD64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EBF7-4243-41B1-9755-D95E19C01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C826-EF6C-46AA-889C-C0A00AD37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8EDED-56E7-4509-AA19-C12369629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629400"/>
            <a:ext cx="9153144" cy="247650"/>
          </a:xfrm>
          <a:prstGeom prst="rect">
            <a:avLst/>
          </a:prstGeom>
          <a:solidFill>
            <a:srgbClr val="272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8" name="Group 20"/>
          <p:cNvGrpSpPr>
            <a:grpSpLocks/>
          </p:cNvGrpSpPr>
          <p:nvPr userDrawn="1"/>
        </p:nvGrpSpPr>
        <p:grpSpPr bwMode="auto">
          <a:xfrm flipH="1" flipV="1">
            <a:off x="0" y="914400"/>
            <a:ext cx="9144000" cy="55563"/>
            <a:chOff x="0" y="832104"/>
            <a:chExt cx="9144000" cy="54864"/>
          </a:xfrm>
        </p:grpSpPr>
        <p:sp>
          <p:nvSpPr>
            <p:cNvPr id="9" name="Rectangle 8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152400" y="6629400"/>
            <a:ext cx="403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Company Confidential and Proprietary </a:t>
            </a:r>
            <a:endParaRPr lang="en-US" sz="9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14" descr="aquantis white 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32842"/>
            <a:ext cx="1122582" cy="705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81" r:id="rId12"/>
  </p:sldLayoutIdLst>
  <p:transition advClick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32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8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4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0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0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E7D9-E58F-4162-BD72-4797152E8857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7278-F8CF-4A03-B826-683698467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3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D417-C8F8-E546-8715-1A524D9566F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lede 31" descr="dreamstime_Blue Oce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3"/>
          <p:cNvSpPr txBox="1">
            <a:spLocks noChangeArrowheads="1"/>
          </p:cNvSpPr>
          <p:nvPr/>
        </p:nvSpPr>
        <p:spPr bwMode="auto">
          <a:xfrm>
            <a:off x="3216504" y="44196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400" i="1" dirty="0">
                <a:solidFill>
                  <a:schemeClr val="bg1"/>
                </a:solidFill>
                <a:latin typeface="Century Gothic"/>
                <a:cs typeface="Century Gothic"/>
              </a:rPr>
              <a:t>Henry </a:t>
            </a:r>
            <a:r>
              <a:rPr lang="nb-NO" sz="14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Swales</a:t>
            </a:r>
          </a:p>
          <a:p>
            <a:pPr algn="ctr"/>
            <a:r>
              <a:rPr lang="nb-NO" sz="14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Ole Kils</a:t>
            </a: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406400" y="423863"/>
            <a:ext cx="738346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b-NO" sz="13500" b="1" dirty="0">
              <a:solidFill>
                <a:srgbClr val="151616"/>
              </a:solidFill>
              <a:latin typeface="Calibri" charset="0"/>
            </a:endParaRPr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1066800" y="540365"/>
            <a:ext cx="6858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 smtClean="0">
                <a:solidFill>
                  <a:srgbClr val="272255"/>
                </a:solidFill>
                <a:latin typeface="Century Gothic"/>
                <a:cs typeface="Century Gothic"/>
              </a:rPr>
              <a:t>THE AQUANTIS OCEAN-CURRENT TURBINE </a:t>
            </a:r>
          </a:p>
          <a:p>
            <a:pPr algn="ctr"/>
            <a:r>
              <a:rPr lang="en-US" dirty="0" smtClean="0">
                <a:solidFill>
                  <a:srgbClr val="272255"/>
                </a:solidFill>
                <a:latin typeface="Century Gothic"/>
                <a:cs typeface="Century Gothic"/>
              </a:rPr>
              <a:t>RENEWABLE ENERGY FROM MARINE CURRENTS</a:t>
            </a:r>
          </a:p>
          <a:p>
            <a:pPr algn="ctr"/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C-Plane Tow Tank Model Configuration</a:t>
            </a:r>
            <a:endParaRPr lang="en-US" sz="2000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272255"/>
                </a:solidFill>
                <a:latin typeface="Century Gothic"/>
                <a:cs typeface="Century Gothic"/>
              </a:rPr>
              <a:t>September 26, </a:t>
            </a:r>
            <a:r>
              <a:rPr lang="en-US" dirty="0" smtClean="0">
                <a:solidFill>
                  <a:srgbClr val="272255"/>
                </a:solidFill>
                <a:latin typeface="Century Gothic"/>
                <a:cs typeface="Century Gothic"/>
              </a:rPr>
              <a:t>2013</a:t>
            </a:r>
            <a:endParaRPr lang="en-US" dirty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endParaRPr lang="en-US" sz="500" dirty="0">
              <a:solidFill>
                <a:srgbClr val="27225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66356"/>
            <a:ext cx="2133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entury Gothic"/>
                <a:cs typeface="Century Gothic"/>
              </a:rPr>
              <a:t>Company Confidential and Proprietary  </a:t>
            </a:r>
            <a:endParaRPr lang="en-US" sz="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 descr="aquantis white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791200"/>
            <a:ext cx="1295400" cy="813946"/>
          </a:xfrm>
          <a:prstGeom prst="rect">
            <a:avLst/>
          </a:prstGeom>
        </p:spPr>
      </p:pic>
      <p:pic>
        <p:nvPicPr>
          <p:cNvPr id="14" name="Picture 15" descr="ecomerit logo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819937"/>
            <a:ext cx="1447800" cy="73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0453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762000"/>
          </a:xfrm>
        </p:spPr>
        <p:txBody>
          <a:bodyPr/>
          <a:lstStyle/>
          <a:p>
            <a:r>
              <a:rPr lang="en-US" sz="3200" dirty="0" smtClean="0">
                <a:latin typeface="Century Gothic"/>
                <a:ea typeface="ＭＳ Ｐゴシック" charset="0"/>
                <a:cs typeface="Century Gothic"/>
              </a:rPr>
              <a:t>Design Drivers</a:t>
            </a:r>
            <a:endParaRPr lang="en-US" sz="3200" dirty="0"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610600" cy="5410200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 eaLnBrk="1" hangingPunct="1"/>
            <a:r>
              <a:rPr lang="en-US" sz="20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Goals &amp; Approaches:</a:t>
            </a: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/>
            </a:r>
            <a:b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</a:br>
            <a:endParaRPr lang="en-US" sz="2000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Maximize vertical separation of CG &amp; CB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Place Structural Mass Low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Keep wake out of alignment with rotor radial directions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Place Buoyancy High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Minimize wake into the rotor - </a:t>
            </a:r>
            <a:r>
              <a:rPr lang="en-US" sz="2000" i="1" dirty="0" smtClean="0">
                <a:solidFill>
                  <a:srgbClr val="272255"/>
                </a:solidFill>
                <a:latin typeface="Century Gothic"/>
                <a:cs typeface="Century Gothic"/>
              </a:rPr>
              <a:t>with and without fairings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Concentrate upstream structures within 25% blade span where possible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Move structural members as far forward as possible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Maximize wake recovery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Move CG forward to align with CB – eliminate tail cone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Connect all moorings &amp; cables to transverse 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2255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solate loads measurements at nacelle connection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Provide independent adjustability of CG and CB locations without impacting net buoyancy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Minimize structural mass of buoyant elements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Cylindrical pressure vessels have more </a:t>
            </a:r>
            <a:r>
              <a:rPr lang="en-US" sz="2000" dirty="0">
                <a:solidFill>
                  <a:srgbClr val="272255"/>
                </a:solidFill>
                <a:latin typeface="Century Gothic"/>
                <a:cs typeface="Century Gothic"/>
              </a:rPr>
              <a:t>crush resistance</a:t>
            </a: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 than flat fairings (less ribs &amp; structural material required)</a:t>
            </a:r>
          </a:p>
        </p:txBody>
      </p:sp>
    </p:spTree>
    <p:extLst>
      <p:ext uri="{BB962C8B-B14F-4D97-AF65-F5344CB8AC3E}">
        <p14:creationId xmlns:p14="http://schemas.microsoft.com/office/powerpoint/2010/main" val="36623525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Structure 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6061 Aluminum Pipe Transverse Structure:		16.21 </a:t>
            </a:r>
            <a:r>
              <a:rPr lang="en-US" sz="2000" dirty="0" err="1" smtClean="0"/>
              <a:t>lbf</a:t>
            </a:r>
            <a:endParaRPr lang="en-US" sz="2000" dirty="0" smtClean="0"/>
          </a:p>
          <a:p>
            <a:pPr lvl="1"/>
            <a:r>
              <a:rPr lang="en-US" sz="1600" dirty="0" smtClean="0"/>
              <a:t>Including load cells, not including mooring brackets</a:t>
            </a:r>
          </a:p>
          <a:p>
            <a:pPr lvl="1"/>
            <a:r>
              <a:rPr lang="en-US" sz="1600" dirty="0" smtClean="0"/>
              <a:t>Easy Mooring Bracket &amp; Fairing attachment and adjustment.</a:t>
            </a:r>
          </a:p>
          <a:p>
            <a:pPr lvl="1"/>
            <a:r>
              <a:rPr lang="en-US" sz="1600" dirty="0"/>
              <a:t>2.02m, 44.45mm OD, 25.4mm </a:t>
            </a:r>
            <a:r>
              <a:rPr lang="en-US" sz="1600" dirty="0" smtClean="0"/>
              <a:t>ID</a:t>
            </a:r>
          </a:p>
          <a:p>
            <a:r>
              <a:rPr lang="en-US" sz="2000" dirty="0" smtClean="0"/>
              <a:t>Optimized Oval Tube (Scaled Steel Weldment):	15.81 </a:t>
            </a:r>
            <a:r>
              <a:rPr lang="en-US" sz="2000" dirty="0" err="1" smtClean="0"/>
              <a:t>lbf</a:t>
            </a:r>
            <a:endParaRPr lang="en-US" sz="2000" dirty="0" smtClean="0"/>
          </a:p>
          <a:p>
            <a:pPr lvl="1"/>
            <a:r>
              <a:rPr lang="en-US" sz="1600" dirty="0" smtClean="0"/>
              <a:t>Wall thickness optimized for stress. Buckling not analyzed.</a:t>
            </a:r>
          </a:p>
          <a:p>
            <a:pPr lvl="1"/>
            <a:r>
              <a:rPr lang="en-US" sz="1600" dirty="0" smtClean="0"/>
              <a:t>2.02m x 160mm x 40mm</a:t>
            </a:r>
          </a:p>
          <a:p>
            <a:r>
              <a:rPr lang="en-US" sz="2000" dirty="0" smtClean="0"/>
              <a:t>Off-the-shelf Aluminum Mini-Truss:			20.00 </a:t>
            </a:r>
            <a:r>
              <a:rPr lang="en-US" sz="2000" dirty="0" err="1" smtClean="0"/>
              <a:t>lbf</a:t>
            </a:r>
            <a:endParaRPr lang="en-US" sz="2000" dirty="0" smtClean="0"/>
          </a:p>
          <a:p>
            <a:pPr lvl="1"/>
            <a:r>
              <a:rPr lang="en-US" sz="1600" dirty="0" smtClean="0"/>
              <a:t>2m x 100mm x 100mm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9400" y="4419600"/>
            <a:ext cx="3352800" cy="1836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Users\Henry\AppData\Local\Microsoft\Windows\Temporary Internet Files\Content.IE5\W1S23U7H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7678"/>
            <a:ext cx="384969" cy="4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00749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Configuration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467600" cy="541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762133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25285</TotalTime>
  <Words>44</Words>
  <Application>Microsoft Office PowerPoint</Application>
  <PresentationFormat>On-screen Show (4:3)</PresentationFormat>
  <Paragraphs>40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1_Custom Design</vt:lpstr>
      <vt:lpstr>Custom Design</vt:lpstr>
      <vt:lpstr>PowerPoint Presentation</vt:lpstr>
      <vt:lpstr>Design Drivers</vt:lpstr>
      <vt:lpstr>Transverse Structure Type </vt:lpstr>
      <vt:lpstr>Model Configuration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J Fleming</dc:creator>
  <cp:lastModifiedBy>Henry Swales</cp:lastModifiedBy>
  <cp:revision>355</cp:revision>
  <cp:lastPrinted>2011-09-28T18:17:29Z</cp:lastPrinted>
  <dcterms:created xsi:type="dcterms:W3CDTF">2011-09-16T18:11:43Z</dcterms:created>
  <dcterms:modified xsi:type="dcterms:W3CDTF">2013-09-27T01:05:54Z</dcterms:modified>
</cp:coreProperties>
</file>