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422" r:id="rId3"/>
    <p:sldId id="423" r:id="rId4"/>
    <p:sldId id="421" r:id="rId5"/>
    <p:sldId id="391" r:id="rId6"/>
    <p:sldId id="41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8-08-03T19:55:08.080"/>
    </inkml:context>
    <inkml:brush xml:id="br0">
      <inkml:brushProperty name="width" value="0.175" units="cm"/>
      <inkml:brushProperty name="height" value="0.35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42 0,'39'0'172,"0"0"-79,1 0-77,-1 0 0,0 0-1,39 0 1,-39 0 0,39 0-1,-39 0 1,0 0-16,0 0 47,0 0-32,0 0 1,-39-39 15,40 39-15,-1 0 46,0 0-15,0 0 0,0 0 0,0 0-31,0 0 15,0 0 0,0 0 0,0 0-15,0 0 15,0 0 32,0 0-1,1 0-46,-1 0 31,0 0-16,0 0 16,0 0-32,0 0 32,0 0 0,0 0-16,0 0-31,0 0 47,0 0 31,0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18-08-03T19:55:13.975"/>
    </inkml:context>
    <inkml:brush xml:id="br0">
      <inkml:brushProperty name="width" value="0.175" units="cm"/>
      <inkml:brushProperty name="height" value="0.35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81 0,'39'0'63,"0"0"-32,0 0 47,0 0-62,40 0 15,-40 0 0,0 0 0,0 0-15,0 0 0,0 0-1,0 0 1,0 0-1,0 0 1,0 0-16,0 0 31,0 0-15,1 0 0,-1 0 30,0 0 1,0 0-15,0 0-32,0 0 46,0 0-14,0 0 15,0 0-32,0 0 1,-39-39-1,39 39 1,0 0 31,0 0-31,1 0-16,-1 0 46,0 0-14,-39-39-17,39 39 17,0 0 93,0 0-63,0 0 79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06AA8-BAE3-4D44-98B8-34893E2981DF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2353B-9897-4DA8-AD98-2451D294F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7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D5302F-A4B5-40E4-852D-683B76964AD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F090C1-FBC3-4B13-8147-C94A250EE6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J:\Investor%20Presentation\PIV%20269.wmv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8.png"/><Relationship Id="rId7" Type="http://schemas.openxmlformats.org/officeDocument/2006/relationships/customXml" Target="../ink/ink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customXml" Target="../ink/ink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81584" y="1854175"/>
            <a:ext cx="9067800" cy="10414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Focusing Wave Energy for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 Wave Energy Converter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138" y="3962400"/>
            <a:ext cx="7854696" cy="175260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Michael Raftery M.E.</a:t>
            </a:r>
          </a:p>
          <a:p>
            <a:r>
              <a:rPr lang="en-US" dirty="0">
                <a:latin typeface="+mj-lt"/>
              </a:rPr>
              <a:t>Martin &amp; Ottaway, Inc.</a:t>
            </a:r>
          </a:p>
          <a:p>
            <a:endParaRPr lang="en-US" dirty="0"/>
          </a:p>
        </p:txBody>
      </p:sp>
      <p:pic>
        <p:nvPicPr>
          <p:cNvPr id="4" name="Picture 3" descr="M&amp;O Logo">
            <a:extLst>
              <a:ext uri="{FF2B5EF4-FFF2-40B4-BE49-F238E27FC236}">
                <a16:creationId xmlns:a16="http://schemas.microsoft.com/office/drawing/2014/main" id="{F6DDF563-65E5-4199-B45D-58466186252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860" y="5715000"/>
            <a:ext cx="1770380" cy="30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itle 1">
            <a:extLst>
              <a:ext uri="{FF2B5EF4-FFF2-40B4-BE49-F238E27FC236}">
                <a16:creationId xmlns:a16="http://schemas.microsoft.com/office/drawing/2014/main" id="{C0B53AF5-BB65-40FC-9F4D-CB949E8E1A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6336" y="630873"/>
            <a:ext cx="8077200" cy="5913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2.21 Second, 5.1cm (2 Inch)-High Waves – 15cm (6 Inch) Platform Depth</a:t>
            </a:r>
          </a:p>
        </p:txBody>
      </p:sp>
      <p:pic>
        <p:nvPicPr>
          <p:cNvPr id="8" name="PIV 269.wmv">
            <a:hlinkClick r:id="" action="ppaction://media"/>
            <a:extLst>
              <a:ext uri="{FF2B5EF4-FFF2-40B4-BE49-F238E27FC236}">
                <a16:creationId xmlns:a16="http://schemas.microsoft.com/office/drawing/2014/main" id="{C04FF4E9-6C00-4665-B7A9-9A54FC7B2FD0}"/>
              </a:ext>
            </a:extLst>
          </p:cNvPr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524000"/>
            <a:ext cx="6858000" cy="416718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5159E5-E2CD-4BD9-AF0F-5ED967DD063F}"/>
              </a:ext>
            </a:extLst>
          </p:cNvPr>
          <p:cNvSpPr txBox="1"/>
          <p:nvPr/>
        </p:nvSpPr>
        <p:spPr>
          <a:xfrm>
            <a:off x="1635837" y="5993003"/>
            <a:ext cx="602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Wave Wire 2 (WW2) is Visible in this Photo over the Platform</a:t>
            </a:r>
          </a:p>
        </p:txBody>
      </p:sp>
      <p:pic>
        <p:nvPicPr>
          <p:cNvPr id="5" name="Picture 4" descr="M&amp;O Logo">
            <a:extLst>
              <a:ext uri="{FF2B5EF4-FFF2-40B4-BE49-F238E27FC236}">
                <a16:creationId xmlns:a16="http://schemas.microsoft.com/office/drawing/2014/main" id="{220911C4-BE56-47AA-B760-5ED92402591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420" y="6386783"/>
            <a:ext cx="1770380" cy="30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09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Submerged Platform Focuses Waves</a:t>
            </a:r>
          </a:p>
        </p:txBody>
      </p:sp>
      <p:pic>
        <p:nvPicPr>
          <p:cNvPr id="6" name="Chart 5">
            <a:extLst>
              <a:ext uri="{FF2B5EF4-FFF2-40B4-BE49-F238E27FC236}">
                <a16:creationId xmlns:a16="http://schemas.microsoft.com/office/drawing/2014/main" id="{26E4B0F8-1BA9-49F7-8EA3-88977459F92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2" y="1464671"/>
            <a:ext cx="8229600" cy="16859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hart 8">
            <a:extLst>
              <a:ext uri="{FF2B5EF4-FFF2-40B4-BE49-F238E27FC236}">
                <a16:creationId xmlns:a16="http://schemas.microsoft.com/office/drawing/2014/main" id="{60172BB9-A88C-49A5-A5D3-F378C51E636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4965"/>
            <a:ext cx="8229600" cy="16859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234179-A6B3-4C47-9766-BF1392CF44EB}"/>
              </a:ext>
            </a:extLst>
          </p:cNvPr>
          <p:cNvSpPr txBox="1"/>
          <p:nvPr/>
        </p:nvSpPr>
        <p:spPr>
          <a:xfrm>
            <a:off x="288388" y="5626894"/>
            <a:ext cx="8855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Wave Wire 2: H = 0.127m (5.0in),  Cg = 1.14 m/s at 0.15m (6in) platform depth, E = 20.25 J/m^2, P = 23.07 W/m</a:t>
            </a:r>
          </a:p>
          <a:p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259% increase in power density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A82D97-2A05-421C-9AA1-C49E2780E3E4}"/>
              </a:ext>
            </a:extLst>
          </p:cNvPr>
          <p:cNvSpPr txBox="1"/>
          <p:nvPr/>
        </p:nvSpPr>
        <p:spPr>
          <a:xfrm>
            <a:off x="800800" y="3300790"/>
            <a:ext cx="8273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Wave Wire 1 (WW1): H =0.051m (2.0in) ,Cg = 1.97 m/s at 1.98m tank depth, E = 3.27 J/m^2, P = 6.43 W/m</a:t>
            </a:r>
          </a:p>
          <a:p>
            <a:endParaRPr lang="en-US" dirty="0"/>
          </a:p>
        </p:txBody>
      </p:sp>
      <p:pic>
        <p:nvPicPr>
          <p:cNvPr id="9" name="Picture 8" descr="M&amp;O Logo">
            <a:extLst>
              <a:ext uri="{FF2B5EF4-FFF2-40B4-BE49-F238E27FC236}">
                <a16:creationId xmlns:a16="http://schemas.microsoft.com/office/drawing/2014/main" id="{49D33C78-4995-4E2F-8328-EA8419EE8B6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232" y="6386053"/>
            <a:ext cx="1770380" cy="30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179C2A-2634-4BF5-9603-F8516AD5C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8399291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3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A55DF3-EEAB-4CD2-A6C9-0D0ABEA6F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83" y="4267200"/>
            <a:ext cx="6857999" cy="1828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5C9429-5942-43CB-9C51-4D41F83A6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183" y="1905000"/>
            <a:ext cx="6857999" cy="18288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221DFFA-3C2B-4B35-9FBC-4EAD06A64C76}"/>
              </a:ext>
            </a:extLst>
          </p:cNvPr>
          <p:cNvSpPr txBox="1">
            <a:spLocks/>
          </p:cNvSpPr>
          <p:nvPr/>
        </p:nvSpPr>
        <p:spPr>
          <a:xfrm>
            <a:off x="1078014" y="609600"/>
            <a:ext cx="7380186" cy="107425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Same  Power in Less Space</a:t>
            </a:r>
          </a:p>
        </p:txBody>
      </p:sp>
      <p:pic>
        <p:nvPicPr>
          <p:cNvPr id="6" name="Picture 5" descr="M&amp;O Logo">
            <a:extLst>
              <a:ext uri="{FF2B5EF4-FFF2-40B4-BE49-F238E27FC236}">
                <a16:creationId xmlns:a16="http://schemas.microsoft.com/office/drawing/2014/main" id="{1D1E814E-8021-45F3-821A-2D0B8152B33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992" y="6327775"/>
            <a:ext cx="1770380" cy="3016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7A37256-4F9E-47DE-8AC2-BC9FF459B6F7}"/>
                  </a:ext>
                </a:extLst>
              </p14:cNvPr>
              <p14:cNvContentPartPr/>
              <p14:nvPr/>
            </p14:nvContentPartPr>
            <p14:xfrm>
              <a:off x="4529686" y="3515788"/>
              <a:ext cx="563040" cy="15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7A37256-4F9E-47DE-8AC2-BC9FF459B6F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98366" y="3452788"/>
                <a:ext cx="62568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9549C86-C2CF-4D27-B1D8-0AF2109507EF}"/>
                  </a:ext>
                </a:extLst>
              </p14:cNvPr>
              <p14:cNvContentPartPr/>
              <p14:nvPr/>
            </p14:nvContentPartPr>
            <p14:xfrm>
              <a:off x="4501606" y="5696308"/>
              <a:ext cx="520920" cy="295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9549C86-C2CF-4D27-B1D8-0AF2109507E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70286" y="5633308"/>
                <a:ext cx="583560" cy="15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587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DEDF8-8BE5-4BE6-95E0-C0502E01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Conservative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FA40C1-9B6E-4331-A5BC-0CB17B815D36}"/>
              </a:ext>
            </a:extLst>
          </p:cNvPr>
          <p:cNvSpPr txBox="1"/>
          <p:nvPr/>
        </p:nvSpPr>
        <p:spPr>
          <a:xfrm>
            <a:off x="609600" y="2514600"/>
            <a:ext cx="64542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Due to the instantaneous change in water depth,</a:t>
            </a:r>
          </a:p>
          <a:p>
            <a:r>
              <a:rPr lang="en-US" dirty="0"/>
              <a:t>Mass, Energy, and Power are Conserved in this Process.</a:t>
            </a:r>
          </a:p>
          <a:p>
            <a:endParaRPr lang="en-US" dirty="0"/>
          </a:p>
          <a:p>
            <a:r>
              <a:rPr lang="en-US" dirty="0"/>
              <a:t>The Energy and Power concentration factors ranged from</a:t>
            </a:r>
          </a:p>
          <a:p>
            <a:r>
              <a:rPr lang="en-US" dirty="0"/>
              <a:t>1 to 4 times the incident wave power as a function of incident</a:t>
            </a:r>
          </a:p>
          <a:p>
            <a:r>
              <a:rPr lang="en-US" dirty="0"/>
              <a:t>wave period, wave height, and platform depth. Platform slope</a:t>
            </a:r>
          </a:p>
          <a:p>
            <a:r>
              <a:rPr lang="en-US" dirty="0"/>
              <a:t>was set to zero for all 300 plus wave runs at platform top surface</a:t>
            </a:r>
          </a:p>
          <a:p>
            <a:r>
              <a:rPr lang="en-US" dirty="0"/>
              <a:t>depths varying from 0.15m to 1.10m</a:t>
            </a:r>
          </a:p>
        </p:txBody>
      </p:sp>
      <p:pic>
        <p:nvPicPr>
          <p:cNvPr id="4" name="Picture 3" descr="M&amp;O Logo">
            <a:extLst>
              <a:ext uri="{FF2B5EF4-FFF2-40B4-BE49-F238E27FC236}">
                <a16:creationId xmlns:a16="http://schemas.microsoft.com/office/drawing/2014/main" id="{865B35E0-5826-42BA-8050-B9C8CE066F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032" y="6324600"/>
            <a:ext cx="1770380" cy="301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438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5692</TotalTime>
  <Words>218</Words>
  <Application>Microsoft Office PowerPoint</Application>
  <PresentationFormat>On-screen Show (4:3)</PresentationFormat>
  <Paragraphs>20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Cambria</vt:lpstr>
      <vt:lpstr>Constantia</vt:lpstr>
      <vt:lpstr>Wingdings 2</vt:lpstr>
      <vt:lpstr>Flow</vt:lpstr>
      <vt:lpstr>Focusing Wave Energy for  Wave Energy Converter Applications</vt:lpstr>
      <vt:lpstr>2.21 Second, 5.1cm (2 Inch)-High Waves – 15cm (6 Inch) Platform Depth</vt:lpstr>
      <vt:lpstr>Submerged Platform Focuses Waves</vt:lpstr>
      <vt:lpstr>PowerPoint Presentation</vt:lpstr>
      <vt:lpstr>PowerPoint Presentation</vt:lpstr>
      <vt:lpstr>Conservative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Standardized People Transportation in Maritime</dc:title>
  <dc:creator>Rik F. van Hemmen;Michael Raftery</dc:creator>
  <cp:lastModifiedBy>Michael Raftery</cp:lastModifiedBy>
  <cp:revision>66</cp:revision>
  <dcterms:created xsi:type="dcterms:W3CDTF">2016-06-05T15:14:39Z</dcterms:created>
  <dcterms:modified xsi:type="dcterms:W3CDTF">2018-08-20T19:01:53Z</dcterms:modified>
</cp:coreProperties>
</file>