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4"/>
  </p:sldMasterIdLst>
  <p:notesMasterIdLst>
    <p:notesMasterId r:id="rId51"/>
  </p:notesMasterIdLst>
  <p:handoutMasterIdLst>
    <p:handoutMasterId r:id="rId52"/>
  </p:handoutMasterIdLst>
  <p:sldIdLst>
    <p:sldId id="469" r:id="rId5"/>
    <p:sldId id="570" r:id="rId6"/>
    <p:sldId id="520" r:id="rId7"/>
    <p:sldId id="521" r:id="rId8"/>
    <p:sldId id="522" r:id="rId9"/>
    <p:sldId id="523" r:id="rId10"/>
    <p:sldId id="524" r:id="rId11"/>
    <p:sldId id="565" r:id="rId12"/>
    <p:sldId id="567" r:id="rId13"/>
    <p:sldId id="566" r:id="rId14"/>
    <p:sldId id="564" r:id="rId15"/>
    <p:sldId id="526" r:id="rId16"/>
    <p:sldId id="527" r:id="rId17"/>
    <p:sldId id="528" r:id="rId18"/>
    <p:sldId id="529" r:id="rId19"/>
    <p:sldId id="530" r:id="rId20"/>
    <p:sldId id="531" r:id="rId21"/>
    <p:sldId id="532" r:id="rId22"/>
    <p:sldId id="533" r:id="rId23"/>
    <p:sldId id="534" r:id="rId24"/>
    <p:sldId id="562" r:id="rId25"/>
    <p:sldId id="535" r:id="rId26"/>
    <p:sldId id="536" r:id="rId27"/>
    <p:sldId id="537" r:id="rId28"/>
    <p:sldId id="538" r:id="rId29"/>
    <p:sldId id="539" r:id="rId30"/>
    <p:sldId id="540" r:id="rId31"/>
    <p:sldId id="541" r:id="rId32"/>
    <p:sldId id="542" r:id="rId33"/>
    <p:sldId id="543" r:id="rId34"/>
    <p:sldId id="544" r:id="rId35"/>
    <p:sldId id="545" r:id="rId36"/>
    <p:sldId id="546" r:id="rId37"/>
    <p:sldId id="547" r:id="rId38"/>
    <p:sldId id="548" r:id="rId39"/>
    <p:sldId id="550" r:id="rId40"/>
    <p:sldId id="551" r:id="rId41"/>
    <p:sldId id="552" r:id="rId42"/>
    <p:sldId id="553" r:id="rId43"/>
    <p:sldId id="554" r:id="rId44"/>
    <p:sldId id="555" r:id="rId45"/>
    <p:sldId id="556" r:id="rId46"/>
    <p:sldId id="568" r:id="rId47"/>
    <p:sldId id="569" r:id="rId48"/>
    <p:sldId id="557" r:id="rId49"/>
    <p:sldId id="561" r:id="rId5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1D93A51-9074-4059-992B-5A28E9512205}">
          <p14:sldIdLst>
            <p14:sldId id="469"/>
            <p14:sldId id="570"/>
            <p14:sldId id="520"/>
            <p14:sldId id="521"/>
            <p14:sldId id="522"/>
            <p14:sldId id="523"/>
            <p14:sldId id="524"/>
            <p14:sldId id="565"/>
            <p14:sldId id="567"/>
            <p14:sldId id="566"/>
            <p14:sldId id="564"/>
            <p14:sldId id="526"/>
            <p14:sldId id="527"/>
            <p14:sldId id="528"/>
            <p14:sldId id="529"/>
            <p14:sldId id="530"/>
            <p14:sldId id="531"/>
            <p14:sldId id="532"/>
            <p14:sldId id="533"/>
            <p14:sldId id="534"/>
            <p14:sldId id="562"/>
            <p14:sldId id="535"/>
            <p14:sldId id="536"/>
            <p14:sldId id="537"/>
            <p14:sldId id="538"/>
            <p14:sldId id="539"/>
            <p14:sldId id="540"/>
            <p14:sldId id="541"/>
            <p14:sldId id="542"/>
            <p14:sldId id="543"/>
            <p14:sldId id="544"/>
            <p14:sldId id="545"/>
            <p14:sldId id="546"/>
            <p14:sldId id="547"/>
            <p14:sldId id="548"/>
            <p14:sldId id="550"/>
            <p14:sldId id="551"/>
            <p14:sldId id="552"/>
            <p14:sldId id="553"/>
            <p14:sldId id="554"/>
            <p14:sldId id="555"/>
            <p14:sldId id="556"/>
            <p14:sldId id="568"/>
            <p14:sldId id="569"/>
            <p14:sldId id="557"/>
            <p14:sldId id="561"/>
          </p14:sldIdLst>
        </p14:section>
      </p14:sectionLst>
    </p:ext>
    <p:ext uri="{EFAFB233-063F-42B5-8137-9DF3F51BA10A}">
      <p15:sldGuideLst xmlns:p15="http://schemas.microsoft.com/office/powerpoint/2012/main">
        <p15:guide id="1" orient="horz" pos="463">
          <p15:clr>
            <a:srgbClr val="A4A3A4"/>
          </p15:clr>
        </p15:guide>
        <p15:guide id="2" orient="horz" pos="4319">
          <p15:clr>
            <a:srgbClr val="A4A3A4"/>
          </p15:clr>
        </p15:guide>
        <p15:guide id="3" orient="horz" pos="725">
          <p15:clr>
            <a:srgbClr val="A4A3A4"/>
          </p15:clr>
        </p15:guide>
        <p15:guide id="4" pos="181">
          <p15:clr>
            <a:srgbClr val="A4A3A4"/>
          </p15:clr>
        </p15:guide>
        <p15:guide id="5" pos="5706">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Meissner" initials="E" lastIdx="1" clrIdx="0"/>
  <p:cmAuthor id="7" name="O'Connor, Patrick W." initials="PWOC" lastIdx="10" clrIdx="7"/>
  <p:cmAuthor id="1" name="Richard Tusing" initials="RT" lastIdx="11" clrIdx="1"/>
  <p:cmAuthor id="8" name="Sandra Heibel" initials="SH" lastIdx="10" clrIdx="8"/>
  <p:cmAuthor id="2" name="EE" initials="E" lastIdx="1" clrIdx="2"/>
  <p:cmAuthor id="9" name="Sara Hunt" initials="SMH" lastIdx="2" clrIdx="9"/>
  <p:cmAuthor id="3" name="Thomas Heibel" initials="TH" lastIdx="16" clrIdx="3"/>
  <p:cmAuthor id="4" name="Stuart Cohen" initials="SMC" lastIdx="18" clrIdx="4"/>
  <p:cmAuthor id="5" name="Troia, Matthew J." initials="TMJ" lastIdx="1" clrIdx="5"/>
  <p:cmAuthor id="6" name="NREL" initials="N"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D4D4D"/>
    <a:srgbClr val="333333"/>
    <a:srgbClr val="E7EBEE"/>
    <a:srgbClr val="206894"/>
    <a:srgbClr val="226C9A"/>
    <a:srgbClr val="1D5D85"/>
    <a:srgbClr val="005A9E"/>
    <a:srgbClr val="006BBC"/>
    <a:srgbClr val="006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65" autoAdjust="0"/>
    <p:restoredTop sz="96327" autoAdjust="0"/>
  </p:normalViewPr>
  <p:slideViewPr>
    <p:cSldViewPr snapToGrid="0">
      <p:cViewPr varScale="1">
        <p:scale>
          <a:sx n="128" d="100"/>
          <a:sy n="128" d="100"/>
        </p:scale>
        <p:origin x="1624" y="176"/>
      </p:cViewPr>
      <p:guideLst>
        <p:guide orient="horz" pos="463"/>
        <p:guide orient="horz" pos="4319"/>
        <p:guide orient="horz" pos="725"/>
        <p:guide pos="181"/>
        <p:guide pos="5706"/>
      </p:guideLst>
    </p:cSldViewPr>
  </p:slideViewPr>
  <p:outlineViewPr>
    <p:cViewPr>
      <p:scale>
        <a:sx n="33" d="100"/>
        <a:sy n="33" d="100"/>
      </p:scale>
      <p:origin x="24"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8" d="100"/>
          <a:sy n="68" d="100"/>
        </p:scale>
        <p:origin x="-3258" y="-120"/>
      </p:cViewPr>
      <p:guideLst>
        <p:guide orient="horz" pos="2928"/>
        <p:guide pos="2208"/>
      </p:guideLst>
    </p:cSldViewPr>
  </p:notesViewPr>
  <p:gridSpacing cx="914400" cy="9144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3"/>
          </a:xfrm>
          <a:prstGeom prst="rect">
            <a:avLst/>
          </a:prstGeom>
        </p:spPr>
        <p:txBody>
          <a:bodyPr vert="horz" lIns="91325" tIns="45662" rIns="91325" bIns="45662" rtlCol="0"/>
          <a:lstStyle>
            <a:lvl1pPr algn="l">
              <a:defRPr sz="1200"/>
            </a:lvl1pPr>
          </a:lstStyle>
          <a:p>
            <a:endParaRPr lang="en-US" dirty="0"/>
          </a:p>
        </p:txBody>
      </p:sp>
      <p:sp>
        <p:nvSpPr>
          <p:cNvPr id="3" name="Date Placeholder 2"/>
          <p:cNvSpPr>
            <a:spLocks noGrp="1"/>
          </p:cNvSpPr>
          <p:nvPr>
            <p:ph type="dt" sz="quarter" idx="1"/>
          </p:nvPr>
        </p:nvSpPr>
        <p:spPr>
          <a:xfrm>
            <a:off x="3971292" y="0"/>
            <a:ext cx="3037523" cy="464663"/>
          </a:xfrm>
          <a:prstGeom prst="rect">
            <a:avLst/>
          </a:prstGeom>
        </p:spPr>
        <p:txBody>
          <a:bodyPr vert="horz" lIns="91325" tIns="45662" rIns="91325" bIns="45662" rtlCol="0"/>
          <a:lstStyle>
            <a:lvl1pPr algn="r">
              <a:defRPr sz="1200"/>
            </a:lvl1pPr>
          </a:lstStyle>
          <a:p>
            <a:fld id="{D2B8602B-1396-4652-A24F-6A4370E04969}" type="datetimeFigureOut">
              <a:rPr lang="en-US" smtClean="0"/>
              <a:pPr/>
              <a:t>3/24/21</a:t>
            </a:fld>
            <a:endParaRPr lang="en-US" dirty="0"/>
          </a:p>
        </p:txBody>
      </p:sp>
      <p:sp>
        <p:nvSpPr>
          <p:cNvPr id="4" name="Footer Placeholder 3"/>
          <p:cNvSpPr>
            <a:spLocks noGrp="1"/>
          </p:cNvSpPr>
          <p:nvPr>
            <p:ph type="ftr" sz="quarter" idx="2"/>
          </p:nvPr>
        </p:nvSpPr>
        <p:spPr>
          <a:xfrm>
            <a:off x="0" y="8830153"/>
            <a:ext cx="3037523" cy="464663"/>
          </a:xfrm>
          <a:prstGeom prst="rect">
            <a:avLst/>
          </a:prstGeom>
        </p:spPr>
        <p:txBody>
          <a:bodyPr vert="horz" lIns="91325" tIns="45662" rIns="91325" bIns="45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292" y="8830153"/>
            <a:ext cx="3037523" cy="464663"/>
          </a:xfrm>
          <a:prstGeom prst="rect">
            <a:avLst/>
          </a:prstGeom>
        </p:spPr>
        <p:txBody>
          <a:bodyPr vert="horz" lIns="91325" tIns="45662" rIns="91325" bIns="45662" rtlCol="0" anchor="b"/>
          <a:lstStyle>
            <a:lvl1pPr algn="r">
              <a:defRPr sz="1200"/>
            </a:lvl1pPr>
          </a:lstStyle>
          <a:p>
            <a:fld id="{22AA48F9-4550-407A-AE9A-8AF5940D4161}" type="slidenum">
              <a:rPr lang="en-US" smtClean="0"/>
              <a:pPr/>
              <a:t>‹#›</a:t>
            </a:fld>
            <a:endParaRPr lang="en-US" dirty="0"/>
          </a:p>
        </p:txBody>
      </p:sp>
    </p:spTree>
    <p:extLst>
      <p:ext uri="{BB962C8B-B14F-4D97-AF65-F5344CB8AC3E}">
        <p14:creationId xmlns:p14="http://schemas.microsoft.com/office/powerpoint/2010/main" val="1159172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49" tIns="46576" rIns="93149" bIns="46576"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49" tIns="46576" rIns="93149" bIns="46576" rtlCol="0"/>
          <a:lstStyle>
            <a:lvl1pPr algn="r">
              <a:defRPr sz="1200"/>
            </a:lvl1pPr>
          </a:lstStyle>
          <a:p>
            <a:fld id="{93B2E9FD-FD2A-4A48-B7BA-71B09E7F90E1}" type="datetimeFigureOut">
              <a:rPr lang="en-US" smtClean="0"/>
              <a:pPr/>
              <a:t>3/24/21</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49" tIns="46576" rIns="93149" bIns="4657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49" tIns="46576" rIns="93149" bIns="465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49" tIns="46576" rIns="93149"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49" tIns="46576" rIns="93149" bIns="46576" rtlCol="0" anchor="b"/>
          <a:lstStyle>
            <a:lvl1pPr algn="r">
              <a:defRPr sz="1200"/>
            </a:lvl1pPr>
          </a:lstStyle>
          <a:p>
            <a:fld id="{A4DEA15F-6F47-4915-9BC7-7B9479A8A41F}" type="slidenum">
              <a:rPr lang="en-US" smtClean="0"/>
              <a:pPr/>
              <a:t>‹#›</a:t>
            </a:fld>
            <a:endParaRPr lang="en-US" dirty="0"/>
          </a:p>
        </p:txBody>
      </p:sp>
    </p:spTree>
    <p:extLst>
      <p:ext uri="{BB962C8B-B14F-4D97-AF65-F5344CB8AC3E}">
        <p14:creationId xmlns:p14="http://schemas.microsoft.com/office/powerpoint/2010/main" val="1462573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10"/>
          </p:nvPr>
        </p:nvSpPr>
        <p:spPr/>
        <p:txBody>
          <a:bodyPr/>
          <a:lstStyle/>
          <a:p>
            <a:fld id="{8AB49B1F-2B09-4EA5-80B8-B9B86D3B3335}"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75348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645B7-0B3A-4239-8069-075A43B72B67}" type="slidenum">
              <a:rPr lang="en-US" smtClean="0"/>
              <a:pPr/>
              <a:t>33</a:t>
            </a:fld>
            <a:endParaRPr lang="en-US"/>
          </a:p>
        </p:txBody>
      </p:sp>
    </p:spTree>
    <p:extLst>
      <p:ext uri="{BB962C8B-B14F-4D97-AF65-F5344CB8AC3E}">
        <p14:creationId xmlns:p14="http://schemas.microsoft.com/office/powerpoint/2010/main" val="687655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Rectangle 7"/>
          <p:cNvSpPr/>
          <p:nvPr/>
        </p:nvSpPr>
        <p:spPr>
          <a:xfrm>
            <a:off x="0" y="0"/>
            <a:ext cx="9144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9" name="Rectangle 8"/>
          <p:cNvSpPr/>
          <p:nvPr/>
        </p:nvSpPr>
        <p:spPr>
          <a:xfrm>
            <a:off x="0" y="6610350"/>
            <a:ext cx="9144000" cy="2476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10" name="Text Placeholder 9"/>
          <p:cNvSpPr txBox="1">
            <a:spLocks/>
          </p:cNvSpPr>
          <p:nvPr/>
        </p:nvSpPr>
        <p:spPr>
          <a:xfrm>
            <a:off x="130175" y="6616700"/>
            <a:ext cx="7286625" cy="241300"/>
          </a:xfrm>
          <a:prstGeom prst="rect">
            <a:avLst/>
          </a:prstGeom>
        </p:spPr>
        <p:txBody>
          <a:bodyPr>
            <a:normAutofit/>
          </a:bodyPr>
          <a:lstStyle/>
          <a:p>
            <a:pPr marL="342900" indent="-342900">
              <a:lnSpc>
                <a:spcPct val="90000"/>
              </a:lnSpc>
              <a:spcBef>
                <a:spcPct val="20000"/>
              </a:spcBef>
              <a:buFont typeface="Arial" charset="0"/>
              <a:buNone/>
              <a:defRPr/>
            </a:pPr>
            <a:fld id="{FCC5072C-9066-4764-9D0F-41875B6785D6}" type="slidenum">
              <a:rPr lang="en-US" sz="1000">
                <a:solidFill>
                  <a:schemeClr val="bg1"/>
                </a:solidFill>
                <a:ea typeface="ＭＳ Ｐゴシック" pitchFamily="-106" charset="-128"/>
                <a:cs typeface="Arial" charset="0"/>
              </a:rPr>
              <a:pPr marL="342900" indent="-342900">
                <a:lnSpc>
                  <a:spcPct val="90000"/>
                </a:lnSpc>
                <a:spcBef>
                  <a:spcPct val="20000"/>
                </a:spcBef>
                <a:buFont typeface="Arial" charset="0"/>
                <a:buNone/>
                <a:defRPr/>
              </a:pPr>
              <a:t>‹#›</a:t>
            </a:fld>
            <a:r>
              <a:rPr lang="en-US" sz="1000" dirty="0">
                <a:solidFill>
                  <a:schemeClr val="bg1"/>
                </a:solidFill>
                <a:ea typeface="ＭＳ Ｐゴシック" pitchFamily="-106" charset="-128"/>
                <a:cs typeface="Arial" charset="0"/>
              </a:rPr>
              <a:t> | Program Name or Ancillary Text</a:t>
            </a:r>
          </a:p>
        </p:txBody>
      </p:sp>
      <p:grpSp>
        <p:nvGrpSpPr>
          <p:cNvPr id="11" name="Group 20"/>
          <p:cNvGrpSpPr>
            <a:grpSpLocks/>
          </p:cNvGrpSpPr>
          <p:nvPr/>
        </p:nvGrpSpPr>
        <p:grpSpPr bwMode="auto">
          <a:xfrm flipH="1" flipV="1">
            <a:off x="0" y="920750"/>
            <a:ext cx="9144000" cy="55563"/>
            <a:chOff x="0" y="832104"/>
            <a:chExt cx="9144000" cy="54864"/>
          </a:xfrm>
        </p:grpSpPr>
        <p:sp>
          <p:nvSpPr>
            <p:cNvPr id="12" name="Rectangle 11"/>
            <p:cNvSpPr/>
            <p:nvPr/>
          </p:nvSpPr>
          <p:spPr>
            <a:xfrm>
              <a:off x="4572000" y="832104"/>
              <a:ext cx="4572000" cy="548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13" name="Rectangle 12"/>
            <p:cNvSpPr/>
            <p:nvPr/>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14" name="Rectangle 13"/>
            <p:cNvSpPr/>
            <p:nvPr/>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grpSp>
      <p:sp>
        <p:nvSpPr>
          <p:cNvPr id="15" name="Text Placeholder 9"/>
          <p:cNvSpPr txBox="1">
            <a:spLocks/>
          </p:cNvSpPr>
          <p:nvPr/>
        </p:nvSpPr>
        <p:spPr>
          <a:xfrm>
            <a:off x="5476875" y="6616700"/>
            <a:ext cx="3667125" cy="241300"/>
          </a:xfrm>
          <a:prstGeom prst="rect">
            <a:avLst/>
          </a:prstGeom>
        </p:spPr>
        <p:txBody>
          <a:bodyPr>
            <a:normAutofit/>
          </a:bodyPr>
          <a:lstStyle/>
          <a:p>
            <a:pPr marL="342900" indent="-342900" algn="r">
              <a:lnSpc>
                <a:spcPct val="90000"/>
              </a:lnSpc>
              <a:spcBef>
                <a:spcPct val="20000"/>
              </a:spcBef>
              <a:buFont typeface="Arial" pitchFamily="-106" charset="0"/>
              <a:buNone/>
              <a:defRPr/>
            </a:pPr>
            <a:r>
              <a:rPr lang="en-US" sz="1000" dirty="0">
                <a:solidFill>
                  <a:schemeClr val="bg1"/>
                </a:solidFill>
                <a:latin typeface="Arial" pitchFamily="-106" charset="0"/>
                <a:ea typeface="Arial" pitchFamily="-106" charset="0"/>
                <a:cs typeface="Arial" pitchFamily="-106" charset="0"/>
              </a:rPr>
              <a:t>eere.energy.gov</a:t>
            </a:r>
          </a:p>
        </p:txBody>
      </p:sp>
      <p:pic>
        <p:nvPicPr>
          <p:cNvPr id="16" name="Picture 18" descr="doe_logo_ppt.png"/>
          <p:cNvPicPr>
            <a:picLocks noChangeAspect="1"/>
          </p:cNvPicPr>
          <p:nvPr/>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7" name="Rectangle 16"/>
          <p:cNvSpPr/>
          <p:nvPr/>
        </p:nvSpPr>
        <p:spPr>
          <a:xfrm>
            <a:off x="0" y="0"/>
            <a:ext cx="9144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20" name="Rectangle 19"/>
          <p:cNvSpPr/>
          <p:nvPr/>
        </p:nvSpPr>
        <p:spPr>
          <a:xfrm>
            <a:off x="0" y="6456363"/>
            <a:ext cx="9144000"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21" name="Rectangle 20"/>
          <p:cNvSpPr/>
          <p:nvPr/>
        </p:nvSpPr>
        <p:spPr>
          <a:xfrm flipH="1">
            <a:off x="0" y="5092700"/>
            <a:ext cx="4572000" cy="136366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22" name="Rectangle 21"/>
          <p:cNvSpPr/>
          <p:nvPr/>
        </p:nvSpPr>
        <p:spPr>
          <a:xfrm flipH="1">
            <a:off x="4572000" y="5092700"/>
            <a:ext cx="1262063" cy="13636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23" name="Rectangle 22"/>
          <p:cNvSpPr/>
          <p:nvPr/>
        </p:nvSpPr>
        <p:spPr>
          <a:xfrm flipH="1">
            <a:off x="5834063" y="5092700"/>
            <a:ext cx="3309937" cy="13636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grpSp>
        <p:nvGrpSpPr>
          <p:cNvPr id="25" name="Group 21"/>
          <p:cNvGrpSpPr>
            <a:grpSpLocks/>
          </p:cNvGrpSpPr>
          <p:nvPr/>
        </p:nvGrpSpPr>
        <p:grpSpPr bwMode="auto">
          <a:xfrm flipH="1" flipV="1">
            <a:off x="0" y="920750"/>
            <a:ext cx="9144000" cy="55563"/>
            <a:chOff x="0" y="832104"/>
            <a:chExt cx="9144000" cy="54864"/>
          </a:xfrm>
        </p:grpSpPr>
        <p:sp>
          <p:nvSpPr>
            <p:cNvPr id="26" name="Rectangle 25"/>
            <p:cNvSpPr/>
            <p:nvPr/>
          </p:nvSpPr>
          <p:spPr>
            <a:xfrm>
              <a:off x="4572000" y="832104"/>
              <a:ext cx="4572000" cy="548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27" name="Rectangle 26"/>
            <p:cNvSpPr/>
            <p:nvPr/>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28" name="Rectangle 27"/>
            <p:cNvSpPr/>
            <p:nvPr/>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grpSp>
      <p:pic>
        <p:nvPicPr>
          <p:cNvPr id="29" name="Picture 32" descr="doe_logo_ppt.png"/>
          <p:cNvPicPr>
            <a:picLocks noChangeAspect="1"/>
          </p:cNvPicPr>
          <p:nvPr/>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2" name="Title 1"/>
          <p:cNvSpPr>
            <a:spLocks noGrp="1"/>
          </p:cNvSpPr>
          <p:nvPr>
            <p:ph type="ctrTitle"/>
          </p:nvPr>
        </p:nvSpPr>
        <p:spPr>
          <a:xfrm>
            <a:off x="202680" y="147797"/>
            <a:ext cx="5626620" cy="603505"/>
          </a:xfrm>
          <a:prstGeom prst="rect">
            <a:avLst/>
          </a:prstGeom>
        </p:spPr>
        <p:txBody>
          <a:bodyPr lIns="0" rIns="0">
            <a:normAutofit/>
          </a:bodyPr>
          <a:lstStyle>
            <a:lvl1pPr algn="l">
              <a:defRPr sz="1600">
                <a:solidFill>
                  <a:srgbClr val="FFFFFF"/>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Text Placeholder 17"/>
          <p:cNvSpPr>
            <a:spLocks noGrp="1"/>
          </p:cNvSpPr>
          <p:nvPr>
            <p:ph type="body" sz="quarter" idx="10"/>
          </p:nvPr>
        </p:nvSpPr>
        <p:spPr>
          <a:xfrm>
            <a:off x="6054500" y="5206075"/>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defRPr>
            </a:lvl1pPr>
          </a:lstStyle>
          <a:p>
            <a:pPr lvl="0"/>
            <a:r>
              <a:rPr lang="en-US" noProof="0"/>
              <a:t>Click to edit Master text styles</a:t>
            </a:r>
          </a:p>
        </p:txBody>
      </p:sp>
      <p:sp>
        <p:nvSpPr>
          <p:cNvPr id="24" name="Text Placeholder 22"/>
          <p:cNvSpPr>
            <a:spLocks noGrp="1"/>
          </p:cNvSpPr>
          <p:nvPr>
            <p:ph type="body" sz="quarter" idx="12"/>
          </p:nvPr>
        </p:nvSpPr>
        <p:spPr>
          <a:xfrm>
            <a:off x="6054450" y="5543500"/>
            <a:ext cx="3089550"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Arial Narrow"/>
                <a:cs typeface="Arial Narrow"/>
              </a:defRPr>
            </a:lvl1pPr>
          </a:lstStyle>
          <a:p>
            <a:pPr lvl="0"/>
            <a:r>
              <a:rPr lang="en-US" noProof="0"/>
              <a:t>Click to edit Master text styles</a:t>
            </a:r>
          </a:p>
        </p:txBody>
      </p:sp>
      <p:sp>
        <p:nvSpPr>
          <p:cNvPr id="19" name="Text Placeholder 18"/>
          <p:cNvSpPr>
            <a:spLocks noGrp="1"/>
          </p:cNvSpPr>
          <p:nvPr>
            <p:ph type="body" sz="quarter" idx="13"/>
          </p:nvPr>
        </p:nvSpPr>
        <p:spPr>
          <a:xfrm>
            <a:off x="168100" y="5672913"/>
            <a:ext cx="1390650" cy="288687"/>
          </a:xfrm>
        </p:spPr>
        <p:txBody>
          <a:bodyPr>
            <a:normAutofit/>
          </a:bodyPr>
          <a:lstStyle>
            <a:lvl1pPr>
              <a:buNone/>
              <a:defRPr sz="1200">
                <a:solidFill>
                  <a:schemeClr val="bg1"/>
                </a:solidFill>
                <a:latin typeface="Arial Narrow" pitchFamily="34" charset="0"/>
              </a:defRPr>
            </a:lvl1pPr>
            <a:lvl5pPr>
              <a:defRPr/>
            </a:lvl5pPr>
          </a:lstStyle>
          <a:p>
            <a:pPr lvl="0"/>
            <a:r>
              <a:rPr lang="en-US"/>
              <a:t>Click to edit Master text styles</a:t>
            </a:r>
          </a:p>
        </p:txBody>
      </p:sp>
      <p:pic>
        <p:nvPicPr>
          <p:cNvPr id="4" name="Picture 2" descr="C:\Users\jlin\AppData\Local\Microsoft\Windows\Temporary Internet Files\Content.Outlook\BBJMYV6D\24235.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87362" y="976313"/>
            <a:ext cx="3087289" cy="41163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mp; Content -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2"/>
          <p:cNvSpPr>
            <a:spLocks noGrp="1"/>
          </p:cNvSpPr>
          <p:nvPr>
            <p:ph idx="1"/>
          </p:nvPr>
        </p:nvSpPr>
        <p:spPr>
          <a:xfrm>
            <a:off x="457200" y="15240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2 column -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24000"/>
            <a:ext cx="4040188"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63762"/>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24000"/>
            <a:ext cx="4041775"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63762"/>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text, object -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457200" y="1524000"/>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hasCustomPrompt="1"/>
          </p:nvPr>
        </p:nvSpPr>
        <p:spPr>
          <a:xfrm>
            <a:off x="4645025" y="1524000"/>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add object</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177800" y="0"/>
            <a:ext cx="5664200" cy="901700"/>
          </a:xfrm>
          <a:prstGeom prst="rect">
            <a:avLst/>
          </a:prstGeom>
        </p:spPr>
        <p:txBody>
          <a:bodyPr/>
          <a:lstStyle/>
          <a:p>
            <a:r>
              <a:rPr lang="en-US"/>
              <a:t>Click to edit Master 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177800" y="0"/>
            <a:ext cx="5664200" cy="901700"/>
          </a:xfrm>
          <a:prstGeom prst="rect">
            <a:avLst/>
          </a:prstGeom>
        </p:spPr>
        <p:txBody>
          <a:bodyPr/>
          <a:lstStyle/>
          <a:p>
            <a:r>
              <a:rPr lang="en-US"/>
              <a:t>Click to edit Master 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1709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85975"/>
            <a:ext cx="4040188"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31709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085975"/>
            <a:ext cx="4041775"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a:xfrm>
            <a:off x="177800" y="0"/>
            <a:ext cx="5664200" cy="901700"/>
          </a:xfrm>
          <a:prstGeom prst="rect">
            <a:avLst/>
          </a:prstGeom>
        </p:spPr>
        <p:txBody>
          <a:body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238250"/>
            <a:ext cx="5111750" cy="528637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908000"/>
            <a:ext cx="3008313"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p:cNvSpPr>
            <a:spLocks noGrp="1"/>
          </p:cNvSpPr>
          <p:nvPr>
            <p:ph type="title"/>
          </p:nvPr>
        </p:nvSpPr>
        <p:spPr>
          <a:xfrm>
            <a:off x="177800" y="0"/>
            <a:ext cx="5664200" cy="901700"/>
          </a:xfrm>
          <a:prstGeom prst="rect">
            <a:avLst/>
          </a:prstGeom>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a:prstGeom prst="rect">
            <a:avLst/>
          </a:prstGeom>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Title 1"/>
          <p:cNvSpPr>
            <a:spLocks noGrp="1"/>
          </p:cNvSpPr>
          <p:nvPr>
            <p:ph type="ctrTitle"/>
          </p:nvPr>
        </p:nvSpPr>
        <p:spPr>
          <a:xfrm>
            <a:off x="685800" y="3081845"/>
            <a:ext cx="7772400" cy="1020763"/>
          </a:xfrm>
          <a:prstGeom prst="rect">
            <a:avLst/>
          </a:prstGeom>
        </p:spPr>
        <p:txBody>
          <a:bodyPr/>
          <a:lstStyle>
            <a:lvl1pPr>
              <a:defRPr>
                <a:solidFill>
                  <a:schemeClr val="tx1"/>
                </a:solidFill>
              </a:defRPr>
            </a:lvl1pPr>
          </a:lstStyle>
          <a:p>
            <a:r>
              <a:rPr lang="en-US"/>
              <a:t>Click to edit Master title style</a:t>
            </a:r>
          </a:p>
        </p:txBody>
      </p:sp>
      <p:sp>
        <p:nvSpPr>
          <p:cNvPr id="5" name="Subtitle 2"/>
          <p:cNvSpPr>
            <a:spLocks noGrp="1"/>
          </p:cNvSpPr>
          <p:nvPr>
            <p:ph type="subTitle" idx="1"/>
          </p:nvPr>
        </p:nvSpPr>
        <p:spPr>
          <a:xfrm>
            <a:off x="685800" y="4102608"/>
            <a:ext cx="6400800" cy="990600"/>
          </a:xfrm>
          <a:prstGeom prst="rect">
            <a:avLst/>
          </a:prstGeo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Rectangle 5"/>
          <p:cNvSpPr/>
          <p:nvPr userDrawn="1"/>
        </p:nvSpPr>
        <p:spPr>
          <a:xfrm>
            <a:off x="0" y="6455664"/>
            <a:ext cx="9144000" cy="40233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flipH="1">
            <a:off x="0" y="5093208"/>
            <a:ext cx="4572000" cy="136245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flipH="1">
            <a:off x="4572000" y="5093208"/>
            <a:ext cx="1261872" cy="13624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flipH="1">
            <a:off x="5833872" y="5093208"/>
            <a:ext cx="3310128" cy="13624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9"/>
          <p:cNvSpPr>
            <a:spLocks noGrp="1"/>
          </p:cNvSpPr>
          <p:nvPr>
            <p:ph type="sldNum" sz="quarter" idx="4"/>
          </p:nvPr>
        </p:nvSpPr>
        <p:spPr>
          <a:xfrm>
            <a:off x="76200" y="6569075"/>
            <a:ext cx="2743200" cy="212725"/>
          </a:xfrm>
          <a:prstGeom prst="rect">
            <a:avLst/>
          </a:prstGeom>
        </p:spPr>
        <p:txBody>
          <a:bodyPr vert="horz" lIns="91440" tIns="45720" rIns="91440" bIns="45720" rtlCol="0" anchor="ctr"/>
          <a:lstStyle>
            <a:lvl1pPr algn="l">
              <a:defRPr sz="900" b="1">
                <a:solidFill>
                  <a:schemeClr val="bg1"/>
                </a:solidFill>
              </a:defRPr>
            </a:lvl1pPr>
          </a:lstStyle>
          <a:p>
            <a:fld id="{ED572576-1AA6-4E61-B587-5539BC72E39B}" type="slidenum">
              <a:rPr lang="en-US" smtClean="0"/>
              <a:pPr/>
              <a:t>‹#›</a:t>
            </a:fld>
            <a:r>
              <a:rPr lang="en-US" dirty="0"/>
              <a:t> Wind and Water Power Technologies Office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itle, Text, Object -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724400"/>
          </a:xfrm>
        </p:spPr>
        <p:txBody>
          <a:bodyPr/>
          <a:lstStyle>
            <a:lvl1pPr>
              <a:defRPr sz="2800"/>
            </a:lvl1pPr>
            <a:lvl2pPr>
              <a:buSzPct val="80000"/>
              <a:buFont typeface="Courier New" pitchFamily="49" charset="0"/>
              <a:buChar char="o"/>
              <a:defRPr sz="2400"/>
            </a:lvl2pPr>
            <a:lvl3pPr marL="1258888" indent="-344488">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724400"/>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1583473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1709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85975"/>
            <a:ext cx="4040188"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31709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085975"/>
            <a:ext cx="4041775"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238250"/>
            <a:ext cx="5111750" cy="528637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908000"/>
            <a:ext cx="3008313"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sp>
        <p:nvSpPr>
          <p:cNvPr id="4" name="Rectangle 3"/>
          <p:cNvSpPr/>
          <p:nvPr/>
        </p:nvSpPr>
        <p:spPr>
          <a:xfrm>
            <a:off x="0" y="0"/>
            <a:ext cx="9144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6610350"/>
            <a:ext cx="9144000" cy="2476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6" name="Text Placeholder 9"/>
          <p:cNvSpPr txBox="1">
            <a:spLocks/>
          </p:cNvSpPr>
          <p:nvPr/>
        </p:nvSpPr>
        <p:spPr>
          <a:xfrm>
            <a:off x="130175" y="6616700"/>
            <a:ext cx="7286625" cy="241300"/>
          </a:xfrm>
          <a:prstGeom prst="rect">
            <a:avLst/>
          </a:prstGeom>
        </p:spPr>
        <p:txBody>
          <a:bodyPr>
            <a:normAutofit/>
          </a:bodyPr>
          <a:lstStyle/>
          <a:p>
            <a:pPr marL="342900" indent="-342900">
              <a:lnSpc>
                <a:spcPct val="90000"/>
              </a:lnSpc>
              <a:spcBef>
                <a:spcPct val="20000"/>
              </a:spcBef>
              <a:buFont typeface="Arial" charset="0"/>
              <a:buNone/>
              <a:defRPr/>
            </a:pPr>
            <a:fld id="{2C61890E-24B3-4875-ABB3-0B297B16461B}" type="slidenum">
              <a:rPr lang="en-US" sz="1000">
                <a:solidFill>
                  <a:schemeClr val="bg1"/>
                </a:solidFill>
                <a:ea typeface="ＭＳ Ｐゴシック" pitchFamily="-106" charset="-128"/>
                <a:cs typeface="Arial" charset="0"/>
              </a:rPr>
              <a:pPr marL="342900" indent="-342900">
                <a:lnSpc>
                  <a:spcPct val="90000"/>
                </a:lnSpc>
                <a:spcBef>
                  <a:spcPct val="20000"/>
                </a:spcBef>
                <a:buFont typeface="Arial" charset="0"/>
                <a:buNone/>
                <a:defRPr/>
              </a:pPr>
              <a:t>‹#›</a:t>
            </a:fld>
            <a:r>
              <a:rPr lang="en-US" sz="1000" dirty="0">
                <a:solidFill>
                  <a:schemeClr val="bg1"/>
                </a:solidFill>
                <a:ea typeface="ＭＳ Ｐゴシック" pitchFamily="-106" charset="-128"/>
                <a:cs typeface="Arial" charset="0"/>
              </a:rPr>
              <a:t> | Program Name or Ancillary Text</a:t>
            </a:r>
          </a:p>
        </p:txBody>
      </p:sp>
      <p:grpSp>
        <p:nvGrpSpPr>
          <p:cNvPr id="9" name="Group 20"/>
          <p:cNvGrpSpPr>
            <a:grpSpLocks/>
          </p:cNvGrpSpPr>
          <p:nvPr/>
        </p:nvGrpSpPr>
        <p:grpSpPr bwMode="auto">
          <a:xfrm flipH="1" flipV="1">
            <a:off x="0" y="920750"/>
            <a:ext cx="9144000" cy="55563"/>
            <a:chOff x="0" y="832104"/>
            <a:chExt cx="9144000" cy="54864"/>
          </a:xfrm>
        </p:grpSpPr>
        <p:sp>
          <p:nvSpPr>
            <p:cNvPr id="10" name="Rectangle 9"/>
            <p:cNvSpPr/>
            <p:nvPr/>
          </p:nvSpPr>
          <p:spPr>
            <a:xfrm>
              <a:off x="4572000" y="832104"/>
              <a:ext cx="4572000" cy="548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11" name="Rectangle 10"/>
            <p:cNvSpPr/>
            <p:nvPr/>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12" name="Rectangle 11"/>
            <p:cNvSpPr/>
            <p:nvPr/>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grpSp>
      <p:sp>
        <p:nvSpPr>
          <p:cNvPr id="13" name="Text Placeholder 9"/>
          <p:cNvSpPr txBox="1">
            <a:spLocks/>
          </p:cNvSpPr>
          <p:nvPr/>
        </p:nvSpPr>
        <p:spPr>
          <a:xfrm>
            <a:off x="5476875" y="6616700"/>
            <a:ext cx="3667125" cy="241300"/>
          </a:xfrm>
          <a:prstGeom prst="rect">
            <a:avLst/>
          </a:prstGeom>
        </p:spPr>
        <p:txBody>
          <a:bodyPr>
            <a:normAutofit/>
          </a:bodyPr>
          <a:lstStyle/>
          <a:p>
            <a:pPr marL="342900" indent="-342900" algn="r">
              <a:lnSpc>
                <a:spcPct val="90000"/>
              </a:lnSpc>
              <a:spcBef>
                <a:spcPct val="20000"/>
              </a:spcBef>
              <a:buFont typeface="Arial" pitchFamily="-106" charset="0"/>
              <a:buNone/>
              <a:defRPr/>
            </a:pPr>
            <a:r>
              <a:rPr lang="en-US" sz="1000" dirty="0">
                <a:solidFill>
                  <a:schemeClr val="bg1"/>
                </a:solidFill>
                <a:latin typeface="Arial" pitchFamily="-106" charset="0"/>
                <a:ea typeface="Arial" pitchFamily="-106" charset="0"/>
                <a:cs typeface="Arial" pitchFamily="-106" charset="0"/>
              </a:rPr>
              <a:t>eere.energy.gov</a:t>
            </a:r>
          </a:p>
        </p:txBody>
      </p:sp>
      <p:pic>
        <p:nvPicPr>
          <p:cNvPr id="14" name="Picture 18" descr="doe_logo_ppt.png"/>
          <p:cNvPicPr>
            <a:picLocks noChangeAspect="1"/>
          </p:cNvPicPr>
          <p:nvPr/>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5" name="Rectangle 14"/>
          <p:cNvSpPr/>
          <p:nvPr/>
        </p:nvSpPr>
        <p:spPr>
          <a:xfrm>
            <a:off x="0" y="6456363"/>
            <a:ext cx="9144000"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16" name="Rectangle 15"/>
          <p:cNvSpPr/>
          <p:nvPr/>
        </p:nvSpPr>
        <p:spPr>
          <a:xfrm flipH="1">
            <a:off x="0" y="5092700"/>
            <a:ext cx="4572000" cy="136366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17" name="Rectangle 16"/>
          <p:cNvSpPr/>
          <p:nvPr/>
        </p:nvSpPr>
        <p:spPr>
          <a:xfrm flipH="1">
            <a:off x="4572000" y="5092700"/>
            <a:ext cx="1262063" cy="13636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18" name="Rectangle 17"/>
          <p:cNvSpPr/>
          <p:nvPr/>
        </p:nvSpPr>
        <p:spPr>
          <a:xfrm flipH="1">
            <a:off x="5834063" y="5092700"/>
            <a:ext cx="3309937" cy="13636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7" name="Title 1"/>
          <p:cNvSpPr>
            <a:spLocks noGrp="1"/>
          </p:cNvSpPr>
          <p:nvPr>
            <p:ph type="ctrTitle"/>
          </p:nvPr>
        </p:nvSpPr>
        <p:spPr>
          <a:xfrm>
            <a:off x="685800" y="3081845"/>
            <a:ext cx="7772400" cy="1020763"/>
          </a:xfrm>
        </p:spPr>
        <p:txBody>
          <a:bodyPr/>
          <a:lstStyle>
            <a:lvl1pPr>
              <a:defRPr>
                <a:solidFill>
                  <a:schemeClr val="tx1"/>
                </a:solidFill>
              </a:defRPr>
            </a:lvl1pPr>
          </a:lstStyle>
          <a:p>
            <a:r>
              <a:rPr lang="en-US"/>
              <a:t>Click to edit Master title style</a:t>
            </a:r>
          </a:p>
        </p:txBody>
      </p:sp>
      <p:sp>
        <p:nvSpPr>
          <p:cNvPr id="8" name="Subtitle 2"/>
          <p:cNvSpPr>
            <a:spLocks noGrp="1"/>
          </p:cNvSpPr>
          <p:nvPr>
            <p:ph type="subTitle" idx="1"/>
          </p:nvPr>
        </p:nvSpPr>
        <p:spPr>
          <a:xfrm>
            <a:off x="685800" y="4102608"/>
            <a:ext cx="6400800" cy="99060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p:spPr>
        <p:txBody>
          <a:bodyPr/>
          <a:lstStyle/>
          <a:p>
            <a:r>
              <a:rPr lang="en-US"/>
              <a:t>Click to edit Master title style</a:t>
            </a:r>
          </a:p>
        </p:txBody>
      </p:sp>
      <p:sp>
        <p:nvSpPr>
          <p:cNvPr id="3" name="Content Placeholder 2"/>
          <p:cNvSpPr>
            <a:spLocks noGrp="1"/>
          </p:cNvSpPr>
          <p:nvPr>
            <p:ph idx="1"/>
          </p:nvPr>
        </p:nvSpPr>
        <p:spPr>
          <a:xfrm>
            <a:off x="457200" y="1590675"/>
            <a:ext cx="8229600"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0"/>
            <a:ext cx="9144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16" name="Rectangle 15"/>
          <p:cNvSpPr/>
          <p:nvPr/>
        </p:nvSpPr>
        <p:spPr>
          <a:xfrm>
            <a:off x="0" y="6610350"/>
            <a:ext cx="9144000" cy="2476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1028" name="Title Placeholder 13"/>
          <p:cNvSpPr>
            <a:spLocks noGrp="1"/>
          </p:cNvSpPr>
          <p:nvPr>
            <p:ph type="title"/>
          </p:nvPr>
        </p:nvSpPr>
        <p:spPr bwMode="auto">
          <a:xfrm>
            <a:off x="177800" y="0"/>
            <a:ext cx="5664200" cy="901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Text Placeholder 14"/>
          <p:cNvSpPr>
            <a:spLocks noGrp="1"/>
          </p:cNvSpPr>
          <p:nvPr>
            <p:ph type="body" idx="1"/>
          </p:nvPr>
        </p:nvSpPr>
        <p:spPr bwMode="auto">
          <a:xfrm>
            <a:off x="457200" y="1590675"/>
            <a:ext cx="8229600" cy="4802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9"/>
          <p:cNvSpPr txBox="1">
            <a:spLocks/>
          </p:cNvSpPr>
          <p:nvPr/>
        </p:nvSpPr>
        <p:spPr>
          <a:xfrm>
            <a:off x="130175" y="6616700"/>
            <a:ext cx="7286625" cy="241300"/>
          </a:xfrm>
          <a:prstGeom prst="rect">
            <a:avLst/>
          </a:prstGeom>
        </p:spPr>
        <p:txBody>
          <a:bodyPr>
            <a:normAutofit/>
          </a:bodyPr>
          <a:lstStyle/>
          <a:p>
            <a:pPr marL="342900" indent="-342900">
              <a:lnSpc>
                <a:spcPct val="90000"/>
              </a:lnSpc>
              <a:spcBef>
                <a:spcPct val="20000"/>
              </a:spcBef>
              <a:buFont typeface="Arial" charset="0"/>
              <a:buNone/>
              <a:defRPr/>
            </a:pPr>
            <a:fld id="{C2A33291-75D1-4FF4-B460-2557534E6892}" type="slidenum">
              <a:rPr lang="en-US" sz="1000">
                <a:solidFill>
                  <a:schemeClr val="bg1"/>
                </a:solidFill>
                <a:cs typeface="Arial" charset="0"/>
              </a:rPr>
              <a:pPr marL="342900" indent="-342900">
                <a:lnSpc>
                  <a:spcPct val="90000"/>
                </a:lnSpc>
                <a:spcBef>
                  <a:spcPct val="20000"/>
                </a:spcBef>
                <a:buFont typeface="Arial" charset="0"/>
                <a:buNone/>
                <a:defRPr/>
              </a:pPr>
              <a:t>‹#›</a:t>
            </a:fld>
            <a:r>
              <a:rPr lang="en-US" sz="1000" dirty="0">
                <a:solidFill>
                  <a:schemeClr val="bg1"/>
                </a:solidFill>
                <a:cs typeface="Arial" charset="0"/>
              </a:rPr>
              <a:t> | Wind and Water Power Technologies</a:t>
            </a:r>
            <a:r>
              <a:rPr lang="en-US" sz="1000" baseline="0" dirty="0">
                <a:solidFill>
                  <a:schemeClr val="bg1"/>
                </a:solidFill>
                <a:cs typeface="Arial" charset="0"/>
              </a:rPr>
              <a:t> Office</a:t>
            </a:r>
            <a:endParaRPr lang="en-US" sz="1000" dirty="0">
              <a:solidFill>
                <a:schemeClr val="bg1"/>
              </a:solidFill>
              <a:cs typeface="Arial" charset="0"/>
            </a:endParaRPr>
          </a:p>
        </p:txBody>
      </p:sp>
      <p:grpSp>
        <p:nvGrpSpPr>
          <p:cNvPr id="1031" name="Group 20"/>
          <p:cNvGrpSpPr>
            <a:grpSpLocks/>
          </p:cNvGrpSpPr>
          <p:nvPr/>
        </p:nvGrpSpPr>
        <p:grpSpPr bwMode="auto">
          <a:xfrm flipH="1" flipV="1">
            <a:off x="0" y="920750"/>
            <a:ext cx="9144000" cy="55563"/>
            <a:chOff x="0" y="832104"/>
            <a:chExt cx="9144000" cy="54864"/>
          </a:xfrm>
        </p:grpSpPr>
        <p:sp>
          <p:nvSpPr>
            <p:cNvPr id="23" name="Rectangle 22"/>
            <p:cNvSpPr/>
            <p:nvPr/>
          </p:nvSpPr>
          <p:spPr>
            <a:xfrm>
              <a:off x="4572000" y="832104"/>
              <a:ext cx="4572000" cy="548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24" name="Rectangle 23"/>
            <p:cNvSpPr/>
            <p:nvPr/>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sp>
          <p:nvSpPr>
            <p:cNvPr id="25" name="Rectangle 24"/>
            <p:cNvSpPr/>
            <p:nvPr/>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6" charset="-128"/>
                <a:cs typeface="ＭＳ Ｐゴシック" pitchFamily="-106" charset="-128"/>
              </a:endParaRPr>
            </a:p>
          </p:txBody>
        </p:sp>
      </p:grpSp>
      <p:sp>
        <p:nvSpPr>
          <p:cNvPr id="13" name="Text Placeholder 9"/>
          <p:cNvSpPr txBox="1">
            <a:spLocks/>
          </p:cNvSpPr>
          <p:nvPr/>
        </p:nvSpPr>
        <p:spPr>
          <a:xfrm>
            <a:off x="5476875" y="6616700"/>
            <a:ext cx="3667125" cy="241300"/>
          </a:xfrm>
          <a:prstGeom prst="rect">
            <a:avLst/>
          </a:prstGeom>
        </p:spPr>
        <p:txBody>
          <a:bodyPr>
            <a:normAutofit/>
          </a:bodyPr>
          <a:lstStyle/>
          <a:p>
            <a:pPr marL="342900" indent="-342900" algn="r">
              <a:lnSpc>
                <a:spcPct val="90000"/>
              </a:lnSpc>
              <a:spcBef>
                <a:spcPct val="20000"/>
              </a:spcBef>
              <a:buFont typeface="Arial" pitchFamily="-106" charset="0"/>
              <a:buNone/>
              <a:defRPr/>
            </a:pPr>
            <a:r>
              <a:rPr lang="en-US" sz="1000" dirty="0">
                <a:solidFill>
                  <a:schemeClr val="bg1"/>
                </a:solidFill>
                <a:latin typeface="Arial" pitchFamily="-106" charset="0"/>
                <a:ea typeface="Arial" pitchFamily="-106" charset="0"/>
                <a:cs typeface="Arial" pitchFamily="-106" charset="0"/>
              </a:rPr>
              <a:t>eere.energy.gov</a:t>
            </a:r>
          </a:p>
        </p:txBody>
      </p:sp>
      <p:pic>
        <p:nvPicPr>
          <p:cNvPr id="1033" name="Picture 18" descr="doe_logo_ppt.png"/>
          <p:cNvPicPr>
            <a:picLocks noChangeAspect="1"/>
          </p:cNvPicPr>
          <p:nvPr/>
        </p:nvPicPr>
        <p:blipFill>
          <a:blip r:embed="rId21"/>
          <a:srcRect/>
          <a:stretch>
            <a:fillRect/>
          </a:stretch>
        </p:blipFill>
        <p:spPr bwMode="auto">
          <a:xfrm>
            <a:off x="6121400" y="276225"/>
            <a:ext cx="2743200" cy="412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650" r:id="rId13"/>
    <p:sldLayoutId id="2147483652" r:id="rId14"/>
    <p:sldLayoutId id="2147483653" r:id="rId15"/>
    <p:sldLayoutId id="2147483656" r:id="rId16"/>
    <p:sldLayoutId id="2147483660" r:id="rId17"/>
    <p:sldLayoutId id="2147483668" r:id="rId18"/>
    <p:sldLayoutId id="2147483709" r:id="rId19"/>
  </p:sldLayoutIdLst>
  <p:hf sldNum="0" hdr="0" ftr="0"/>
  <p:txStyles>
    <p:titleStyle>
      <a:lvl1pPr algn="l" defTabSz="457200" rtl="0" eaLnBrk="1" fontAlgn="base" hangingPunct="1">
        <a:lnSpc>
          <a:spcPts val="2800"/>
        </a:lnSpc>
        <a:spcBef>
          <a:spcPct val="0"/>
        </a:spcBef>
        <a:spcAft>
          <a:spcPct val="0"/>
        </a:spcAft>
        <a:defRPr sz="2600" kern="1200">
          <a:solidFill>
            <a:srgbClr val="FFFFFF"/>
          </a:solidFill>
          <a:latin typeface="Calibri" pitchFamily="34" charset="0"/>
          <a:ea typeface="Calibri" pitchFamily="34" charset="0"/>
          <a:cs typeface="Calibri" pitchFamily="34" charset="0"/>
        </a:defRPr>
      </a:lvl1pPr>
      <a:lvl2pPr algn="l" defTabSz="457200" rtl="0" eaLnBrk="1" fontAlgn="base" hangingPunct="1">
        <a:lnSpc>
          <a:spcPts val="2800"/>
        </a:lnSpc>
        <a:spcBef>
          <a:spcPct val="0"/>
        </a:spcBef>
        <a:spcAft>
          <a:spcPct val="0"/>
        </a:spcAft>
        <a:defRPr sz="2600">
          <a:solidFill>
            <a:srgbClr val="FFFFFF"/>
          </a:solidFill>
          <a:latin typeface="Arial" pitchFamily="-106" charset="0"/>
          <a:ea typeface="ＭＳ Ｐゴシック" pitchFamily="-106" charset="-128"/>
          <a:cs typeface="ＭＳ Ｐゴシック" pitchFamily="-106" charset="-128"/>
        </a:defRPr>
      </a:lvl2pPr>
      <a:lvl3pPr algn="l" defTabSz="457200" rtl="0" eaLnBrk="1" fontAlgn="base" hangingPunct="1">
        <a:lnSpc>
          <a:spcPts val="2800"/>
        </a:lnSpc>
        <a:spcBef>
          <a:spcPct val="0"/>
        </a:spcBef>
        <a:spcAft>
          <a:spcPct val="0"/>
        </a:spcAft>
        <a:defRPr sz="2600">
          <a:solidFill>
            <a:srgbClr val="FFFFFF"/>
          </a:solidFill>
          <a:latin typeface="Arial" pitchFamily="-106" charset="0"/>
          <a:ea typeface="ＭＳ Ｐゴシック" pitchFamily="-106" charset="-128"/>
          <a:cs typeface="ＭＳ Ｐゴシック" pitchFamily="-106" charset="-128"/>
        </a:defRPr>
      </a:lvl3pPr>
      <a:lvl4pPr algn="l" defTabSz="457200" rtl="0" eaLnBrk="1" fontAlgn="base" hangingPunct="1">
        <a:lnSpc>
          <a:spcPts val="2800"/>
        </a:lnSpc>
        <a:spcBef>
          <a:spcPct val="0"/>
        </a:spcBef>
        <a:spcAft>
          <a:spcPct val="0"/>
        </a:spcAft>
        <a:defRPr sz="2600">
          <a:solidFill>
            <a:srgbClr val="FFFFFF"/>
          </a:solidFill>
          <a:latin typeface="Arial" pitchFamily="-106" charset="0"/>
          <a:ea typeface="ＭＳ Ｐゴシック" pitchFamily="-106" charset="-128"/>
          <a:cs typeface="ＭＳ Ｐゴシック" pitchFamily="-106" charset="-128"/>
        </a:defRPr>
      </a:lvl4pPr>
      <a:lvl5pPr algn="l" defTabSz="457200" rtl="0" eaLnBrk="1" fontAlgn="base" hangingPunct="1">
        <a:lnSpc>
          <a:spcPts val="2800"/>
        </a:lnSpc>
        <a:spcBef>
          <a:spcPct val="0"/>
        </a:spcBef>
        <a:spcAft>
          <a:spcPct val="0"/>
        </a:spcAft>
        <a:defRPr sz="2600">
          <a:solidFill>
            <a:srgbClr val="FFFFFF"/>
          </a:solidFill>
          <a:latin typeface="Arial" pitchFamily="-106" charset="0"/>
          <a:ea typeface="ＭＳ Ｐゴシック" pitchFamily="-106" charset="-128"/>
          <a:cs typeface="ＭＳ Ｐゴシック" pitchFamily="-106" charset="-128"/>
        </a:defRPr>
      </a:lvl5pPr>
      <a:lvl6pPr marL="457200" algn="l" defTabSz="457200" rtl="0" eaLnBrk="1" fontAlgn="base" hangingPunct="1">
        <a:lnSpc>
          <a:spcPts val="2800"/>
        </a:lnSpc>
        <a:spcBef>
          <a:spcPct val="0"/>
        </a:spcBef>
        <a:spcAft>
          <a:spcPct val="0"/>
        </a:spcAft>
        <a:defRPr sz="2600">
          <a:solidFill>
            <a:srgbClr val="FFFFFF"/>
          </a:solidFill>
          <a:latin typeface="Arial" pitchFamily="-106" charset="0"/>
          <a:ea typeface="ＭＳ Ｐゴシック" pitchFamily="-106" charset="-128"/>
          <a:cs typeface="ＭＳ Ｐゴシック" pitchFamily="-106" charset="-128"/>
        </a:defRPr>
      </a:lvl6pPr>
      <a:lvl7pPr marL="914400" algn="l" defTabSz="457200" rtl="0" eaLnBrk="1" fontAlgn="base" hangingPunct="1">
        <a:lnSpc>
          <a:spcPts val="2800"/>
        </a:lnSpc>
        <a:spcBef>
          <a:spcPct val="0"/>
        </a:spcBef>
        <a:spcAft>
          <a:spcPct val="0"/>
        </a:spcAft>
        <a:defRPr sz="2600">
          <a:solidFill>
            <a:srgbClr val="FFFFFF"/>
          </a:solidFill>
          <a:latin typeface="Arial" pitchFamily="-106" charset="0"/>
          <a:ea typeface="ＭＳ Ｐゴシック" pitchFamily="-106" charset="-128"/>
          <a:cs typeface="ＭＳ Ｐゴシック" pitchFamily="-106" charset="-128"/>
        </a:defRPr>
      </a:lvl7pPr>
      <a:lvl8pPr marL="1371600" algn="l" defTabSz="457200" rtl="0" eaLnBrk="1" fontAlgn="base" hangingPunct="1">
        <a:lnSpc>
          <a:spcPts val="2800"/>
        </a:lnSpc>
        <a:spcBef>
          <a:spcPct val="0"/>
        </a:spcBef>
        <a:spcAft>
          <a:spcPct val="0"/>
        </a:spcAft>
        <a:defRPr sz="2600">
          <a:solidFill>
            <a:srgbClr val="FFFFFF"/>
          </a:solidFill>
          <a:latin typeface="Arial" pitchFamily="-106" charset="0"/>
          <a:ea typeface="ＭＳ Ｐゴシック" pitchFamily="-106" charset="-128"/>
          <a:cs typeface="ＭＳ Ｐゴシック" pitchFamily="-106" charset="-128"/>
        </a:defRPr>
      </a:lvl8pPr>
      <a:lvl9pPr marL="1828800" algn="l" defTabSz="457200" rtl="0" eaLnBrk="1" fontAlgn="base" hangingPunct="1">
        <a:lnSpc>
          <a:spcPts val="2800"/>
        </a:lnSpc>
        <a:spcBef>
          <a:spcPct val="0"/>
        </a:spcBef>
        <a:spcAft>
          <a:spcPct val="0"/>
        </a:spcAft>
        <a:defRPr sz="2600">
          <a:solidFill>
            <a:srgbClr val="FFFFFF"/>
          </a:solidFill>
          <a:latin typeface="Arial" pitchFamily="-106" charset="0"/>
          <a:ea typeface="ＭＳ Ｐゴシック" pitchFamily="-106" charset="-128"/>
          <a:cs typeface="ＭＳ Ｐゴシック" pitchFamily="-106" charset="-128"/>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Calibri" pitchFamily="34" charset="0"/>
          <a:ea typeface="Calibri" pitchFamily="34" charset="0"/>
          <a:cs typeface="Calibri" pitchFamily="34"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Calibri" pitchFamily="34" charset="0"/>
          <a:ea typeface="Calibri" pitchFamily="34" charset="0"/>
          <a:cs typeface="+mn-cs"/>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Calibri" pitchFamily="34" charset="0"/>
          <a:ea typeface="Calibri" pitchFamily="34" charset="0"/>
          <a:cs typeface="+mn-cs"/>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Calibri" pitchFamily="34" charset="0"/>
          <a:ea typeface="Calibri" pitchFamily="34" charset="0"/>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Calibri" pitchFamily="34" charset="0"/>
          <a:ea typeface="Calibri" pitchFamily="34"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8.xml"/><Relationship Id="rId7" Type="http://schemas.openxmlformats.org/officeDocument/2006/relationships/slide" Target="slide3.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en.openei.org/community/files/lcoe_reference_resource_2015_10_08.xlsx"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8.xml"/><Relationship Id="rId7" Type="http://schemas.openxmlformats.org/officeDocument/2006/relationships/image" Target="../media/image21.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00.png"/><Relationship Id="rId11" Type="http://schemas.openxmlformats.org/officeDocument/2006/relationships/image" Target="../media/image17.png"/><Relationship Id="rId5" Type="http://schemas.openxmlformats.org/officeDocument/2006/relationships/hyperlink" Target="https://vtechworks.lib.vt.edu/bitstream/handle/10919/49192/60-Fontaine.pdf?sequence=1&amp;isAllowed=y" TargetMode="External"/><Relationship Id="rId10" Type="http://schemas.openxmlformats.org/officeDocument/2006/relationships/slide" Target="slide3.xml"/><Relationship Id="rId4" Type="http://schemas.openxmlformats.org/officeDocument/2006/relationships/hyperlink" Target="http://www.globalmarinerenewable.com/images/pdf/METS_PAPERS_VII/34-Bull.pdf" TargetMode="Externa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hyperlink" Target="http://en.openei.org/community/files/lcoe_reference_resource_2015_10_08.xlsx" TargetMode="External"/><Relationship Id="rId2" Type="http://schemas.openxmlformats.org/officeDocument/2006/relationships/hyperlink" Target="http://en.openei.org/community/document/mhk-lcoe-reporting-guidance-draft" TargetMode="External"/><Relationship Id="rId1" Type="http://schemas.openxmlformats.org/officeDocument/2006/relationships/slideLayout" Target="../slideLayouts/slideLayout8.xml"/><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8.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8.xml"/><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8.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en.openei.org/community/files/lcoe_reference_resource_2015_10_08.xlsx"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2.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slide" Target="slide3.xml"/><Relationship Id="rId5" Type="http://schemas.openxmlformats.org/officeDocument/2006/relationships/image" Target="../media/image24.png"/><Relationship Id="rId4" Type="http://schemas.openxmlformats.org/officeDocument/2006/relationships/hyperlink" Target="http://en.openei.org/community/files/generalized.cbs_.draft_mhk_aug.1.2014.xlsx"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8.png"/><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2.png"/><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2.png"/><Relationship Id="rId5" Type="http://schemas.openxmlformats.org/officeDocument/2006/relationships/slide" Target="slide3.xml"/><Relationship Id="rId4" Type="http://schemas.openxmlformats.org/officeDocument/2006/relationships/hyperlink" Target="http://en.openei.org/community/files/generalized.cbs_.draft_mhk_aug.1.2014.xlsx"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7.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slide" Target="slide3.xml"/><Relationship Id="rId5" Type="http://schemas.openxmlformats.org/officeDocument/2006/relationships/image" Target="../media/image25.emf"/><Relationship Id="rId4" Type="http://schemas.openxmlformats.org/officeDocument/2006/relationships/hyperlink" Target="http://energy.sandia.gov/energy/renewable-energy/water-power/reference-model-project-rm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hyperlink" Target="http://energy.sandia.gov/energy/renewable-energy/water-power/reference-model-project-rmp/" TargetMode="External"/><Relationship Id="rId1" Type="http://schemas.openxmlformats.org/officeDocument/2006/relationships/slideLayout" Target="../slideLayouts/slideLayout19.xml"/><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emf"/><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emf"/><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emf"/><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emf"/><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emf"/><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emf"/><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4.xml"/><Relationship Id="rId3" Type="http://schemas.openxmlformats.org/officeDocument/2006/relationships/slideLayout" Target="../slideLayouts/slideLayout8.xml"/><Relationship Id="rId7" Type="http://schemas.openxmlformats.org/officeDocument/2006/relationships/slide" Target="slide9.xml"/><Relationship Id="rId12" Type="http://schemas.openxmlformats.org/officeDocument/2006/relationships/slide" Target="slide43.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slide" Target="slide8.xml"/><Relationship Id="rId11" Type="http://schemas.openxmlformats.org/officeDocument/2006/relationships/slide" Target="slide42.xml"/><Relationship Id="rId5" Type="http://schemas.openxmlformats.org/officeDocument/2006/relationships/slide" Target="slide6.xml"/><Relationship Id="rId15" Type="http://schemas.openxmlformats.org/officeDocument/2006/relationships/image" Target="../media/image8.png"/><Relationship Id="rId10" Type="http://schemas.openxmlformats.org/officeDocument/2006/relationships/slide" Target="slide20.xml"/><Relationship Id="rId4" Type="http://schemas.openxmlformats.org/officeDocument/2006/relationships/slide" Target="slide4.xml"/><Relationship Id="rId9" Type="http://schemas.openxmlformats.org/officeDocument/2006/relationships/slide" Target="slide11.xml"/><Relationship Id="rId14" Type="http://schemas.openxmlformats.org/officeDocument/2006/relationships/slide" Target="slide45.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emf"/><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emf"/><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emf"/><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slide" Target="slide3.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emf"/><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27.png"/><Relationship Id="rId4" Type="http://schemas.openxmlformats.org/officeDocument/2006/relationships/slide" Target="slide3.xm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emf"/><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9.xml"/><Relationship Id="rId7" Type="http://schemas.openxmlformats.org/officeDocument/2006/relationships/slide" Target="slide3.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en.openei.org/community/files/doe_lcoe_reporting_guidance_2014_09_03.docx" TargetMode="Externa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en.openei.org/community/files/doe_lcoe_reporting_guidance_2014_09_03.docx" TargetMode="Externa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hyperlink" Target="http://en.openei.org/community/files/doe_lcoe_reporting_guidance_2014_09_03.docx" TargetMode="External"/><Relationship Id="rId7" Type="http://schemas.openxmlformats.org/officeDocument/2006/relationships/hyperlink" Target="http://energy.sandia.gov/energy/renewable-energy/water-power/reference-model-project-rmp/" TargetMode="External"/><Relationship Id="rId2" Type="http://schemas.openxmlformats.org/officeDocument/2006/relationships/hyperlink" Target="http://en.openei.org/community/document/mhk-lcoe-reporting-guidance-draft" TargetMode="External"/><Relationship Id="rId1" Type="http://schemas.openxmlformats.org/officeDocument/2006/relationships/slideLayout" Target="../slideLayouts/slideLayout19.xml"/><Relationship Id="rId6" Type="http://schemas.openxmlformats.org/officeDocument/2006/relationships/hyperlink" Target="https://mhkdr.openei.org/models/" TargetMode="External"/><Relationship Id="rId5" Type="http://schemas.openxmlformats.org/officeDocument/2006/relationships/hyperlink" Target="http://en.openei.org/community/files/generalized.cbs_.draft_mhk_aug.1.2014.xlsx" TargetMode="External"/><Relationship Id="rId4" Type="http://schemas.openxmlformats.org/officeDocument/2006/relationships/hyperlink" Target="http://en.openei.org/community/files/lcoe_reference_resource_2015_10_08.xlsx"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mailto:Dale.Jenne@NREL.gov" TargetMode="External"/><Relationship Id="rId2" Type="http://schemas.openxmlformats.org/officeDocument/2006/relationships/hyperlink" Target="mailto:Alison.LaBonte@ee.doe.gov"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8.xml"/><Relationship Id="rId7" Type="http://schemas.openxmlformats.org/officeDocument/2006/relationships/image" Target="../media/image11.emf"/><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hyperlink" Target="http://en.openei.org/community/document/mhk-lcoe-reporting-guidance-draft" TargetMode="Externa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3.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slide" Target="slide3.xml"/><Relationship Id="rId5" Type="http://schemas.openxmlformats.org/officeDocument/2006/relationships/hyperlink" Target="https://mhkdr.openei.org/models/" TargetMode="External"/><Relationship Id="rId4" Type="http://schemas.openxmlformats.org/officeDocument/2006/relationships/hyperlink" Target="http://en.openei.org/community/files/lcoe_reference_resource.xlsx"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hyperlink" Target="https://mhkdr.openei.org/mode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a:spLocks noGrp="1"/>
          </p:cNvSpPr>
          <p:nvPr>
            <p:ph type="subTitle" idx="1"/>
          </p:nvPr>
        </p:nvSpPr>
        <p:spPr>
          <a:xfrm>
            <a:off x="88099" y="5187560"/>
            <a:ext cx="4382300" cy="1233337"/>
          </a:xfrm>
        </p:spPr>
        <p:txBody>
          <a:bodyPr>
            <a:noAutofit/>
          </a:bodyPr>
          <a:lstStyle/>
          <a:p>
            <a:r>
              <a:rPr lang="en-US" dirty="0"/>
              <a:t>Data Input Process </a:t>
            </a:r>
            <a:r>
              <a:rPr lang="en-US" dirty="0">
                <a:solidFill>
                  <a:schemeClr val="bg1"/>
                </a:solidFill>
              </a:rPr>
              <a:t>Guide</a:t>
            </a:r>
            <a:r>
              <a:rPr lang="en-US" dirty="0">
                <a:solidFill>
                  <a:srgbClr val="FF0000"/>
                </a:solidFill>
              </a:rPr>
              <a:t> </a:t>
            </a:r>
            <a:r>
              <a:rPr lang="en-US" dirty="0"/>
              <a:t>for MHK LCOE Calculations</a:t>
            </a:r>
            <a:endParaRPr lang="en-US" dirty="0">
              <a:latin typeface="Calibri" pitchFamily="34" charset="0"/>
              <a:cs typeface="Calibri" pitchFamily="34" charset="0"/>
            </a:endParaRPr>
          </a:p>
        </p:txBody>
      </p:sp>
      <p:sp>
        <p:nvSpPr>
          <p:cNvPr id="12" name="Text Placeholder 11"/>
          <p:cNvSpPr>
            <a:spLocks noGrp="1"/>
          </p:cNvSpPr>
          <p:nvPr>
            <p:ph type="body" sz="quarter" idx="12"/>
          </p:nvPr>
        </p:nvSpPr>
        <p:spPr>
          <a:xfrm>
            <a:off x="114940" y="6001413"/>
            <a:ext cx="2355903" cy="424387"/>
          </a:xfrm>
        </p:spPr>
        <p:txBody>
          <a:bodyPr anchor="ctr" anchorCtr="0"/>
          <a:lstStyle/>
          <a:p>
            <a:r>
              <a:rPr lang="en-US" sz="1400" dirty="0">
                <a:latin typeface="Calibri" pitchFamily="34" charset="0"/>
              </a:rPr>
              <a:t>June 15, 2015</a:t>
            </a:r>
          </a:p>
        </p:txBody>
      </p:sp>
      <p:pic>
        <p:nvPicPr>
          <p:cNvPr id="6" name="Picture 6" descr="http://www.stripes.com/polopoly_fs/1.258474.1387496259%21/image/image.jpg_gen/derivatives/landscape_804/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14400"/>
            <a:ext cx="36576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Q:\EE-2B\Water\Photos\MHK\NWEI WET-NZ\WET_NZ Deployed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590798"/>
            <a:ext cx="3657600" cy="25146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2797" r="3728" b="32526"/>
          <a:stretch/>
        </p:blipFill>
        <p:spPr bwMode="auto">
          <a:xfrm>
            <a:off x="3657601" y="3352800"/>
            <a:ext cx="5486398"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https://farm6.staticflickr.com/5055/5394804279_303a612358_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1298" y="914400"/>
            <a:ext cx="2552701" cy="2493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Q:\EE-2B\Water\Photos\MHK\OSU Ocean Sentinel\IMG_37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7600" y="914401"/>
            <a:ext cx="2933699" cy="24935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81675" y="5132210"/>
            <a:ext cx="3381375" cy="1366528"/>
          </a:xfrm>
          <a:prstGeom prst="rect">
            <a:avLst/>
          </a:prstGeom>
        </p:spPr>
        <p:txBody>
          <a:bodyPr wrap="square">
            <a:spAutoFit/>
          </a:bodyPr>
          <a:lstStyle/>
          <a:p>
            <a:pPr lvl="0" algn="ctr">
              <a:spcBef>
                <a:spcPct val="20000"/>
              </a:spcBef>
            </a:pPr>
            <a:r>
              <a:rPr lang="en-US" b="1" dirty="0">
                <a:solidFill>
                  <a:prstClr val="white"/>
                </a:solidFill>
                <a:ea typeface="ＭＳ Ｐゴシック" pitchFamily="-108" charset="-128"/>
              </a:rPr>
              <a:t>Alison LaBonte</a:t>
            </a:r>
          </a:p>
          <a:p>
            <a:pPr lvl="0" algn="ctr">
              <a:spcBef>
                <a:spcPct val="20000"/>
              </a:spcBef>
            </a:pPr>
            <a:r>
              <a:rPr lang="en-US" sz="1500" dirty="0">
                <a:solidFill>
                  <a:prstClr val="white"/>
                </a:solidFill>
                <a:ea typeface="ＭＳ Ｐゴシック" pitchFamily="-108" charset="-128"/>
              </a:rPr>
              <a:t>MHK Technology Development Lead</a:t>
            </a:r>
          </a:p>
          <a:p>
            <a:pPr lvl="0" algn="ctr">
              <a:spcBef>
                <a:spcPct val="20000"/>
              </a:spcBef>
            </a:pPr>
            <a:endParaRPr lang="en-US" sz="1500" dirty="0">
              <a:solidFill>
                <a:prstClr val="white"/>
              </a:solidFill>
              <a:ea typeface="ＭＳ Ｐゴシック" pitchFamily="-108" charset="-128"/>
            </a:endParaRPr>
          </a:p>
          <a:p>
            <a:pPr lvl="0" algn="ctr">
              <a:spcBef>
                <a:spcPct val="20000"/>
              </a:spcBef>
            </a:pPr>
            <a:r>
              <a:rPr lang="en-US" sz="1200" b="1" dirty="0">
                <a:solidFill>
                  <a:prstClr val="white"/>
                </a:solidFill>
                <a:ea typeface="ＭＳ Ｐゴシック" pitchFamily="-108" charset="-128"/>
              </a:rPr>
              <a:t>Voice over by Scott Jenne (NREL)</a:t>
            </a:r>
          </a:p>
          <a:p>
            <a:pPr lvl="0" algn="ctr">
              <a:spcBef>
                <a:spcPct val="20000"/>
              </a:spcBef>
            </a:pPr>
            <a:r>
              <a:rPr lang="en-US" sz="1200" dirty="0">
                <a:solidFill>
                  <a:prstClr val="white"/>
                </a:solidFill>
                <a:ea typeface="ＭＳ Ｐゴシック" pitchFamily="-108" charset="-128"/>
              </a:rPr>
              <a:t>Multi Disciplinary Research Engineer</a:t>
            </a:r>
          </a:p>
        </p:txBody>
      </p:sp>
      <p:sp>
        <p:nvSpPr>
          <p:cNvPr id="2" name="TextBox 1">
            <a:extLst>
              <a:ext uri="{FF2B5EF4-FFF2-40B4-BE49-F238E27FC236}">
                <a16:creationId xmlns:a16="http://schemas.microsoft.com/office/drawing/2014/main" id="{143AFC1D-CBBD-EB43-96F5-5CED003A6D42}"/>
              </a:ext>
            </a:extLst>
          </p:cNvPr>
          <p:cNvSpPr txBox="1"/>
          <p:nvPr/>
        </p:nvSpPr>
        <p:spPr>
          <a:xfrm>
            <a:off x="3289852" y="6659217"/>
            <a:ext cx="0" cy="0"/>
          </a:xfrm>
          <a:prstGeom prst="rect">
            <a:avLst/>
          </a:prstGeom>
        </p:spPr>
        <p:txBody>
          <a:bodyPr vert="horz" wrap="none" lIns="91440" tIns="45720" rIns="91440" bIns="45720" rtlCol="0">
            <a:normAutofit fontScale="2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14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3" name="TextBox 2">
            <a:extLst>
              <a:ext uri="{FF2B5EF4-FFF2-40B4-BE49-F238E27FC236}">
                <a16:creationId xmlns:a16="http://schemas.microsoft.com/office/drawing/2014/main" id="{43C5CEF8-E792-1649-9C7E-4F3587E99659}"/>
              </a:ext>
            </a:extLst>
          </p:cNvPr>
          <p:cNvSpPr txBox="1"/>
          <p:nvPr/>
        </p:nvSpPr>
        <p:spPr>
          <a:xfrm>
            <a:off x="4969565" y="6708913"/>
            <a:ext cx="0" cy="0"/>
          </a:xfrm>
          <a:prstGeom prst="rect">
            <a:avLst/>
          </a:prstGeom>
        </p:spPr>
        <p:txBody>
          <a:bodyPr vert="horz" wrap="none" lIns="91440" tIns="45720" rIns="91440" bIns="45720" rtlCol="0">
            <a:normAutofit fontScale="2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14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4106657351"/>
      </p:ext>
    </p:extLst>
  </p:cSld>
  <p:clrMapOvr>
    <a:masterClrMapping/>
  </p:clrMapOvr>
  <mc:AlternateContent xmlns:mc="http://schemas.openxmlformats.org/markup-compatibility/2006" xmlns:p14="http://schemas.microsoft.com/office/powerpoint/2010/main">
    <mc:Choice Requires="p14">
      <p:transition spd="slow" p14:dur="2000" advTm="2922"/>
    </mc:Choice>
    <mc:Fallback xmlns="">
      <p:transition spd="slow" advTm="29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Resource</a:t>
            </a:r>
          </a:p>
        </p:txBody>
      </p:sp>
      <p:sp>
        <p:nvSpPr>
          <p:cNvPr id="3" name="Content Placeholder 2"/>
          <p:cNvSpPr>
            <a:spLocks noGrp="1"/>
          </p:cNvSpPr>
          <p:nvPr>
            <p:ph idx="1"/>
          </p:nvPr>
        </p:nvSpPr>
        <p:spPr>
          <a:xfrm>
            <a:off x="457200" y="1590675"/>
            <a:ext cx="8229600" cy="2647950"/>
          </a:xfrm>
        </p:spPr>
        <p:txBody>
          <a:bodyPr>
            <a:normAutofit fontScale="85000" lnSpcReduction="10000"/>
          </a:bodyPr>
          <a:lstStyle/>
          <a:p>
            <a:r>
              <a:rPr lang="en-US" dirty="0"/>
              <a:t>Reference resources (1 tidal, 1 wave) has been provided </a:t>
            </a:r>
          </a:p>
          <a:p>
            <a:pPr lvl="1"/>
            <a:r>
              <a:rPr lang="en-US" dirty="0"/>
              <a:t>Normalize assumptions related to deployment location and resource intensity to produce comparable energy generation calculations. </a:t>
            </a:r>
            <a:r>
              <a:rPr lang="en-US" dirty="0">
                <a:hlinkClick r:id="rId4"/>
              </a:rPr>
              <a:t>Link to Reference Resource</a:t>
            </a:r>
            <a:endParaRPr lang="en-US" dirty="0"/>
          </a:p>
          <a:p>
            <a:pPr lvl="2"/>
            <a:r>
              <a:rPr lang="en-US" b="1" dirty="0"/>
              <a:t>Wave Energy </a:t>
            </a:r>
            <a:r>
              <a:rPr lang="en-US" dirty="0"/>
              <a:t>– Resource is represented as a scatter diagram of resource off the coast of Humboldt Bay, CA. </a:t>
            </a:r>
          </a:p>
          <a:p>
            <a:pPr lvl="2"/>
            <a:r>
              <a:rPr lang="en-US" b="1" dirty="0"/>
              <a:t>Tidal Energy </a:t>
            </a:r>
            <a:r>
              <a:rPr lang="en-US" dirty="0"/>
              <a:t>– Resource is represents current speeds at Puget Sound’s Admiralty Inlet. </a:t>
            </a:r>
          </a:p>
          <a:p>
            <a:r>
              <a:rPr lang="en-US" dirty="0"/>
              <a:t>Additional resources may be included, in addition to the supplied resource. </a:t>
            </a:r>
          </a:p>
          <a:p>
            <a:endParaRPr lang="en-US" dirty="0"/>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 y="4210049"/>
            <a:ext cx="395324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02755" y="6038849"/>
            <a:ext cx="2700338" cy="309827"/>
          </a:xfrm>
          <a:prstGeom prst="rect">
            <a:avLst/>
          </a:prstGeom>
        </p:spPr>
        <p:txBody>
          <a:bodyPr vert="horz" wrap="square" lIns="91440" tIns="45720" rIns="91440" bIns="45720" rtlCol="0">
            <a:norm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1200" b="1" i="0" u="none" strike="noStrike" kern="1200" cap="none" spc="0" normalizeH="0" baseline="0" noProof="0" dirty="0">
                <a:ln>
                  <a:noFill/>
                </a:ln>
                <a:solidFill>
                  <a:srgbClr val="000000"/>
                </a:solidFill>
                <a:effectLst/>
                <a:uLnTx/>
                <a:uFillTx/>
                <a:latin typeface="Arial" pitchFamily="34" charset="0"/>
                <a:cs typeface="Arial" pitchFamily="34" charset="0"/>
              </a:rPr>
              <a:t>Wave Energy Resource Example</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3038" y="4210049"/>
            <a:ext cx="267054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238140" y="6041889"/>
            <a:ext cx="2700338" cy="309827"/>
          </a:xfrm>
          <a:prstGeom prst="rect">
            <a:avLst/>
          </a:prstGeom>
        </p:spPr>
        <p:txBody>
          <a:bodyPr vert="horz" wrap="square" lIns="91440" tIns="45720" rIns="91440" bIns="45720" rtlCol="0">
            <a:norm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1200" b="1" i="0" u="none" strike="noStrike" kern="1200" cap="none" spc="0" normalizeH="0" baseline="0" noProof="0" dirty="0">
                <a:ln>
                  <a:noFill/>
                </a:ln>
                <a:solidFill>
                  <a:srgbClr val="000000"/>
                </a:solidFill>
                <a:effectLst/>
                <a:uLnTx/>
                <a:uFillTx/>
                <a:latin typeface="Arial" pitchFamily="34" charset="0"/>
                <a:cs typeface="Arial" pitchFamily="34" charset="0"/>
              </a:rPr>
              <a:t>Tidal Energy Resource Example</a:t>
            </a:r>
          </a:p>
        </p:txBody>
      </p:sp>
      <p:sp>
        <p:nvSpPr>
          <p:cNvPr id="11" name="Action Button: Home 10">
            <a:hlinkClick r:id="rId7"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TextBox 11"/>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pic>
        <p:nvPicPr>
          <p:cNvPr id="4" name="Slide 1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3920" y="1188720"/>
            <a:ext cx="609600" cy="609600"/>
          </a:xfrm>
          <a:prstGeom prst="rect">
            <a:avLst/>
          </a:prstGeom>
        </p:spPr>
      </p:pic>
    </p:spTree>
    <p:extLst>
      <p:ext uri="{BB962C8B-B14F-4D97-AF65-F5344CB8AC3E}">
        <p14:creationId xmlns:p14="http://schemas.microsoft.com/office/powerpoint/2010/main" val="3077230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25" y="0"/>
            <a:ext cx="5664200" cy="901700"/>
          </a:xfrm>
        </p:spPr>
        <p:txBody>
          <a:bodyPr/>
          <a:lstStyle/>
          <a:p>
            <a:r>
              <a:rPr lang="en-US" dirty="0"/>
              <a:t>Example AEP Case (RM6)</a:t>
            </a:r>
          </a:p>
        </p:txBody>
      </p:sp>
      <p:sp>
        <p:nvSpPr>
          <p:cNvPr id="3" name="Content Placeholder 2"/>
          <p:cNvSpPr>
            <a:spLocks noGrp="1"/>
          </p:cNvSpPr>
          <p:nvPr>
            <p:ph idx="1"/>
          </p:nvPr>
        </p:nvSpPr>
        <p:spPr>
          <a:xfrm>
            <a:off x="457199" y="1362075"/>
            <a:ext cx="4400551" cy="4802188"/>
          </a:xfrm>
        </p:spPr>
        <p:txBody>
          <a:bodyPr/>
          <a:lstStyle/>
          <a:p>
            <a:r>
              <a:rPr lang="en-US" sz="1800" dirty="0"/>
              <a:t>The Methodology used to calculate energy production needs to be well documented. </a:t>
            </a:r>
          </a:p>
          <a:p>
            <a:pPr lvl="1"/>
            <a:r>
              <a:rPr lang="en-US" sz="1600" dirty="0"/>
              <a:t>For the DOE Reference Model 6 (RM6) example case a numerical analysis was performed to estimate the response of an Oscillating Water Column (OWC) to random waves. </a:t>
            </a:r>
          </a:p>
          <a:p>
            <a:pPr lvl="2"/>
            <a:r>
              <a:rPr lang="en-US" sz="1400" dirty="0"/>
              <a:t>The Average Pneumatic Power absorbed at each sea state (</a:t>
            </a:r>
            <a:r>
              <a:rPr lang="en-US" sz="1400" dirty="0" err="1"/>
              <a:t>i</a:t>
            </a:r>
            <a:r>
              <a:rPr lang="en-US" sz="1400" dirty="0"/>
              <a:t>=</a:t>
            </a:r>
            <a:r>
              <a:rPr lang="en-US" sz="1400" dirty="0" err="1"/>
              <a:t>T</a:t>
            </a:r>
            <a:r>
              <a:rPr lang="en-US" sz="1400" baseline="-25000" dirty="0" err="1"/>
              <a:t>p</a:t>
            </a:r>
            <a:r>
              <a:rPr lang="en-US" sz="1400" dirty="0"/>
              <a:t>, j=H</a:t>
            </a:r>
            <a:r>
              <a:rPr lang="en-US" sz="1400" baseline="-25000" dirty="0"/>
              <a:t>s</a:t>
            </a:r>
            <a:r>
              <a:rPr lang="en-US" sz="1400" dirty="0"/>
              <a:t>) was calculated using : </a:t>
            </a:r>
          </a:p>
          <a:p>
            <a:pPr lvl="2"/>
            <a:r>
              <a:rPr lang="en-US" sz="1400" dirty="0"/>
              <a:t>The Average Mechanical Power at each sea state was calculated using: </a:t>
            </a:r>
          </a:p>
          <a:p>
            <a:pPr lvl="2"/>
            <a:r>
              <a:rPr lang="en-US" sz="1400" dirty="0"/>
              <a:t>The Average Electrical Power was calculated at each sea state using: </a:t>
            </a:r>
          </a:p>
          <a:p>
            <a:pPr lvl="2"/>
            <a:r>
              <a:rPr lang="en-US" sz="1400" dirty="0"/>
              <a:t>Finally the Average Annual Energy Production (AEP) was calculated using:</a:t>
            </a:r>
          </a:p>
          <a:p>
            <a:pPr lvl="3"/>
            <a:r>
              <a:rPr lang="en-US" sz="1400" dirty="0"/>
              <a:t>JPD = Joint Probability Distribution </a:t>
            </a:r>
          </a:p>
          <a:p>
            <a:pPr lvl="1"/>
            <a:r>
              <a:rPr lang="en-US" sz="1600" dirty="0"/>
              <a:t>For a more details regarding this analysis see </a:t>
            </a:r>
            <a:r>
              <a:rPr lang="en-US" sz="1600" dirty="0">
                <a:hlinkClick r:id="rId4"/>
              </a:rPr>
              <a:t>Bull 2014</a:t>
            </a:r>
            <a:r>
              <a:rPr lang="en-US" sz="1600" dirty="0"/>
              <a:t> and </a:t>
            </a:r>
            <a:r>
              <a:rPr lang="en-US" sz="1600" dirty="0">
                <a:hlinkClick r:id="rId5"/>
              </a:rPr>
              <a:t>Smith et al. 2014</a:t>
            </a:r>
            <a:endParaRPr lang="en-US" sz="1600" dirty="0"/>
          </a:p>
          <a:p>
            <a:pPr marL="1371600" lvl="3" indent="0">
              <a:buNone/>
            </a:pPr>
            <a:endParaRPr lang="en-US" sz="1400" dirty="0"/>
          </a:p>
        </p:txBody>
      </p:sp>
      <mc:AlternateContent xmlns:mc="http://schemas.openxmlformats.org/markup-compatibility/2006" xmlns:a14="http://schemas.microsoft.com/office/drawing/2010/main">
        <mc:Choice Requires="a14">
          <p:sp>
            <p:nvSpPr>
              <p:cNvPr id="5" name="TextBox 4"/>
              <p:cNvSpPr txBox="1"/>
              <p:nvPr/>
            </p:nvSpPr>
            <p:spPr>
              <a:xfrm>
                <a:off x="5678896" y="3231351"/>
                <a:ext cx="3170494" cy="673893"/>
              </a:xfrm>
              <a:prstGeom prst="rect">
                <a:avLst/>
              </a:prstGeom>
            </p:spPr>
            <p:txBody>
              <a:bodyPr vert="horz" wrap="none" lIns="91440" tIns="45720" rIns="91440" bIns="45720" rtlCol="0">
                <a:normAutofit/>
              </a:bodyPr>
              <a:lstStyle/>
              <a:p>
                <a:pPr>
                  <a:spcBef>
                    <a:spcPct val="20000"/>
                  </a:spcBef>
                </a:pPr>
                <a14:m>
                  <m:oMathPara xmlns:m="http://schemas.openxmlformats.org/officeDocument/2006/math">
                    <m:oMathParaPr>
                      <m:jc m:val="centerGroup"/>
                    </m:oMathParaPr>
                    <m:oMath xmlns:m="http://schemas.openxmlformats.org/officeDocument/2006/math">
                      <m:d>
                        <m:dPr>
                          <m:begChr m:val="⟨"/>
                          <m:endChr m:val="⟩"/>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dPr>
                        <m:e>
                          <m:sSub>
                            <m:sSub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sSubPr>
                            <m:e>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𝑷</m:t>
                              </m:r>
                            </m:e>
                            <m:sub>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𝒊</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𝒋</m:t>
                              </m:r>
                            </m:sub>
                          </m:sSub>
                        </m:e>
                      </m:d>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sSub>
                        <m:sSub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sSubPr>
                        <m:e>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𝑹</m:t>
                          </m:r>
                        </m:e>
                        <m:sub>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𝒍𝒐𝒂𝒅</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𝒊</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 </m:t>
                          </m:r>
                        </m:sub>
                      </m:sSub>
                      <m:nary>
                        <m:naryPr>
                          <m:limLoc m:val="undOvr"/>
                          <m:subHide m:val="on"/>
                          <m:supHide m:val="on"/>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naryPr>
                        <m:sub/>
                        <m:sup/>
                        <m:e>
                          <m:sSub>
                            <m:sSub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sSubPr>
                            <m:e>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𝑸</m:t>
                              </m:r>
                            </m:e>
                            <m:sub>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𝑻</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𝒊𝒋</m:t>
                              </m:r>
                            </m:sub>
                          </m:sSub>
                          <m:sSup>
                            <m:sSup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a:cs typeface="Arial" pitchFamily="34" charset="0"/>
                                </a:rPr>
                              </m:ctrlPr>
                            </m:sSupPr>
                            <m:e>
                              <m:d>
                                <m:d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a:cs typeface="Arial" pitchFamily="34" charset="0"/>
                                    </a:rPr>
                                  </m:ctrlPr>
                                </m:dPr>
                                <m:e>
                                  <m:r>
                                    <a:rPr lang="en-US" sz="1400" b="1" i="1">
                                      <a:solidFill>
                                        <a:srgbClr val="000000"/>
                                      </a:solidFill>
                                      <a:latin typeface="Cambria Math"/>
                                      <a:ea typeface="Cambria Math"/>
                                      <a:cs typeface="Arial" pitchFamily="34" charset="0"/>
                                    </a:rPr>
                                    <m:t>𝝎</m:t>
                                  </m:r>
                                </m:e>
                              </m:d>
                            </m:e>
                            <m:sup>
                              <m:r>
                                <a:rPr kumimoji="0" lang="en-US" sz="1400" b="1" i="1" u="none" strike="noStrike" kern="1200" cap="none" spc="0" normalizeH="0" baseline="0" noProof="0" smtClean="0">
                                  <a:ln>
                                    <a:noFill/>
                                  </a:ln>
                                  <a:solidFill>
                                    <a:srgbClr val="000000"/>
                                  </a:solidFill>
                                  <a:effectLst/>
                                  <a:uLnTx/>
                                  <a:uFillTx/>
                                  <a:latin typeface="Cambria Math"/>
                                  <a:ea typeface="Cambria Math"/>
                                  <a:cs typeface="Arial" pitchFamily="34" charset="0"/>
                                </a:rPr>
                                <m:t>𝟐</m:t>
                              </m:r>
                            </m:sup>
                          </m:sSup>
                          <m:sSub>
                            <m:sSub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a:cs typeface="Arial" pitchFamily="34" charset="0"/>
                                </a:rPr>
                              </m:ctrlPr>
                            </m:sSubPr>
                            <m:e>
                              <m:r>
                                <a:rPr kumimoji="0" lang="en-US" sz="1400" b="1" i="1" u="none" strike="noStrike" kern="1200" cap="none" spc="0" normalizeH="0" baseline="0" noProof="0" smtClean="0">
                                  <a:ln>
                                    <a:noFill/>
                                  </a:ln>
                                  <a:solidFill>
                                    <a:srgbClr val="000000"/>
                                  </a:solidFill>
                                  <a:effectLst/>
                                  <a:uLnTx/>
                                  <a:uFillTx/>
                                  <a:latin typeface="Cambria Math"/>
                                  <a:ea typeface="Cambria Math"/>
                                  <a:cs typeface="Arial" pitchFamily="34" charset="0"/>
                                </a:rPr>
                                <m:t>𝑺</m:t>
                              </m:r>
                            </m:e>
                            <m:sub>
                              <m:r>
                                <a:rPr kumimoji="0" lang="en-US" sz="1400" b="1" i="1" u="none" strike="noStrike" kern="1200" cap="none" spc="0" normalizeH="0" baseline="0" noProof="0" smtClean="0">
                                  <a:ln>
                                    <a:noFill/>
                                  </a:ln>
                                  <a:solidFill>
                                    <a:srgbClr val="000000"/>
                                  </a:solidFill>
                                  <a:effectLst/>
                                  <a:uLnTx/>
                                  <a:uFillTx/>
                                  <a:latin typeface="Cambria Math"/>
                                  <a:ea typeface="Cambria Math"/>
                                  <a:cs typeface="Arial" pitchFamily="34" charset="0"/>
                                </a:rPr>
                                <m:t>𝒊𝒋</m:t>
                              </m:r>
                            </m:sub>
                          </m:sSub>
                          <m:d>
                            <m:d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a:cs typeface="Arial" pitchFamily="34" charset="0"/>
                                </a:rPr>
                              </m:ctrlPr>
                            </m:dPr>
                            <m:e>
                              <m:r>
                                <a:rPr lang="en-US" sz="1400" b="1" i="1">
                                  <a:solidFill>
                                    <a:srgbClr val="000000"/>
                                  </a:solidFill>
                                  <a:latin typeface="Cambria Math"/>
                                  <a:ea typeface="Cambria Math"/>
                                  <a:cs typeface="Arial" pitchFamily="34" charset="0"/>
                                </a:rPr>
                                <m:t>𝝎</m:t>
                              </m:r>
                            </m:e>
                          </m:d>
                        </m:e>
                      </m:nary>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𝒅</m:t>
                      </m:r>
                      <m:r>
                        <a:rPr lang="en-US" sz="1400" b="1" i="1">
                          <a:solidFill>
                            <a:srgbClr val="000000"/>
                          </a:solidFill>
                          <a:latin typeface="Cambria Math"/>
                          <a:ea typeface="Cambria Math"/>
                          <a:cs typeface="Arial" pitchFamily="34" charset="0"/>
                        </a:rPr>
                        <m:t>𝝎</m:t>
                      </m:r>
                    </m:oMath>
                  </m:oMathPara>
                </a14:m>
                <a:endParaRPr kumimoji="0" lang="en-US" sz="14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678896" y="3231351"/>
                <a:ext cx="3170494" cy="673893"/>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755096" y="4048124"/>
                <a:ext cx="2105690" cy="357187"/>
              </a:xfrm>
              <a:prstGeom prst="rect">
                <a:avLst/>
              </a:prstGeom>
            </p:spPr>
            <p:txBody>
              <a:bodyPr vert="horz" wrap="none" lIns="91440" tIns="45720" rIns="91440" bIns="45720" rtlCol="0">
                <a:noAutofit/>
              </a:bodyPr>
              <a:lstStyle/>
              <a:p>
                <a:pPr>
                  <a:spcBef>
                    <a:spcPct val="20000"/>
                  </a:spcBef>
                </a:pPr>
                <a14:m>
                  <m:oMathPara xmlns:m="http://schemas.openxmlformats.org/officeDocument/2006/math">
                    <m:oMathParaPr>
                      <m:jc m:val="centerGroup"/>
                    </m:oMathParaPr>
                    <m:oMath xmlns:m="http://schemas.openxmlformats.org/officeDocument/2006/math">
                      <m:d>
                        <m:dPr>
                          <m:begChr m:val="⟨"/>
                          <m:endChr m:val="⟩"/>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dPr>
                        <m:e>
                          <m:sSub>
                            <m:sSub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sSubPr>
                            <m:e>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𝑴</m:t>
                              </m:r>
                            </m:e>
                            <m:sub>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𝒊</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𝒋</m:t>
                              </m:r>
                            </m:sub>
                          </m:sSub>
                        </m:e>
                      </m:d>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sSub>
                        <m:sSub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sSubPr>
                        <m:e>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𝒑</m:t>
                          </m:r>
                        </m:e>
                        <m:sub>
                          <m:sSub>
                            <m:sSub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sSubPr>
                            <m:e>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𝑹𝑴𝑺</m:t>
                              </m:r>
                            </m:e>
                            <m:sub>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𝒊𝒋</m:t>
                              </m:r>
                            </m:sub>
                          </m:sSub>
                        </m:sub>
                      </m:sSub>
                      <m:sSub>
                        <m:sSubPr>
                          <m:ctrlPr>
                            <a:rPr lang="en-US" sz="1400" b="1" i="1">
                              <a:solidFill>
                                <a:srgbClr val="000000"/>
                              </a:solidFill>
                              <a:latin typeface="Cambria Math" panose="02040503050406030204" pitchFamily="18" charset="0"/>
                              <a:cs typeface="Arial" pitchFamily="34" charset="0"/>
                            </a:rPr>
                          </m:ctrlPr>
                        </m:sSubPr>
                        <m:e>
                          <m:r>
                            <a:rPr lang="en-US" sz="1400" b="1" i="1" smtClean="0">
                              <a:solidFill>
                                <a:srgbClr val="000000"/>
                              </a:solidFill>
                              <a:latin typeface="Cambria Math"/>
                              <a:cs typeface="Arial" pitchFamily="34" charset="0"/>
                            </a:rPr>
                            <m:t>𝑸</m:t>
                          </m:r>
                        </m:e>
                        <m:sub>
                          <m:sSub>
                            <m:sSubPr>
                              <m:ctrlPr>
                                <a:rPr lang="en-US" sz="1400" b="1" i="1">
                                  <a:solidFill>
                                    <a:srgbClr val="000000"/>
                                  </a:solidFill>
                                  <a:latin typeface="Cambria Math" panose="02040503050406030204" pitchFamily="18" charset="0"/>
                                  <a:cs typeface="Arial" pitchFamily="34" charset="0"/>
                                </a:rPr>
                              </m:ctrlPr>
                            </m:sSubPr>
                            <m:e>
                              <m:r>
                                <a:rPr lang="en-US" sz="1400" b="1" i="1" smtClean="0">
                                  <a:solidFill>
                                    <a:srgbClr val="000000"/>
                                  </a:solidFill>
                                  <a:latin typeface="Cambria Math"/>
                                  <a:cs typeface="Arial" pitchFamily="34" charset="0"/>
                                </a:rPr>
                                <m:t>𝑻</m:t>
                              </m:r>
                              <m:r>
                                <a:rPr lang="en-US" sz="1400" b="1" i="1" smtClean="0">
                                  <a:solidFill>
                                    <a:srgbClr val="000000"/>
                                  </a:solidFill>
                                  <a:latin typeface="Cambria Math"/>
                                  <a:cs typeface="Arial" pitchFamily="34" charset="0"/>
                                </a:rPr>
                                <m:t>,</m:t>
                              </m:r>
                              <m:r>
                                <a:rPr lang="en-US" sz="1400" b="1" i="1" smtClean="0">
                                  <a:solidFill>
                                    <a:srgbClr val="000000"/>
                                  </a:solidFill>
                                  <a:latin typeface="Cambria Math"/>
                                  <a:cs typeface="Arial" pitchFamily="34" charset="0"/>
                                </a:rPr>
                                <m:t>𝑹𝑴𝑺</m:t>
                              </m:r>
                            </m:e>
                            <m:sub>
                              <m:r>
                                <a:rPr lang="en-US" sz="1400" b="1" i="1" smtClean="0">
                                  <a:solidFill>
                                    <a:srgbClr val="000000"/>
                                  </a:solidFill>
                                  <a:latin typeface="Cambria Math"/>
                                  <a:cs typeface="Arial" pitchFamily="34" charset="0"/>
                                </a:rPr>
                                <m:t>𝒊𝒋</m:t>
                              </m:r>
                            </m:sub>
                          </m:sSub>
                        </m:sub>
                      </m:sSub>
                      <m:sSub>
                        <m:sSubPr>
                          <m:ctrlPr>
                            <a:rPr lang="en-US" sz="1400" b="1" i="1" smtClean="0">
                              <a:solidFill>
                                <a:srgbClr val="000000"/>
                              </a:solidFill>
                              <a:latin typeface="Cambria Math" panose="02040503050406030204" pitchFamily="18" charset="0"/>
                              <a:cs typeface="Arial" pitchFamily="34" charset="0"/>
                            </a:rPr>
                          </m:ctrlPr>
                        </m:sSubPr>
                        <m:e>
                          <m:r>
                            <a:rPr lang="en-US" sz="1400" b="1" i="1" smtClean="0">
                              <a:solidFill>
                                <a:srgbClr val="000000"/>
                              </a:solidFill>
                              <a:latin typeface="Cambria Math"/>
                              <a:ea typeface="Cambria Math"/>
                              <a:cs typeface="Arial" pitchFamily="34" charset="0"/>
                            </a:rPr>
                            <m:t>𝜼</m:t>
                          </m:r>
                        </m:e>
                        <m:sub>
                          <m:r>
                            <a:rPr lang="en-US" sz="1400" b="1" i="1" smtClean="0">
                              <a:solidFill>
                                <a:srgbClr val="000000"/>
                              </a:solidFill>
                              <a:latin typeface="Cambria Math"/>
                              <a:cs typeface="Arial" pitchFamily="34" charset="0"/>
                            </a:rPr>
                            <m:t>𝒕</m:t>
                          </m:r>
                        </m:sub>
                      </m:sSub>
                    </m:oMath>
                  </m:oMathPara>
                </a14:m>
                <a:endParaRPr kumimoji="0" lang="en-US" sz="14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755096" y="4048124"/>
                <a:ext cx="2105690" cy="357187"/>
              </a:xfrm>
              <a:prstGeom prst="rect">
                <a:avLst/>
              </a:prstGeom>
              <a:blipFill rotWithShape="1">
                <a:blip r:embed="rId7"/>
                <a:stretch>
                  <a:fillRect b="-1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564596" y="4521992"/>
                <a:ext cx="2105690" cy="357187"/>
              </a:xfrm>
              <a:prstGeom prst="rect">
                <a:avLst/>
              </a:prstGeom>
            </p:spPr>
            <p:txBody>
              <a:bodyPr vert="horz" wrap="none" lIns="91440" tIns="45720" rIns="91440" bIns="45720" rtlCol="0">
                <a:normAutofit/>
              </a:bodyPr>
              <a:lstStyle/>
              <a:p>
                <a:pPr>
                  <a:spcBef>
                    <a:spcPct val="20000"/>
                  </a:spcBef>
                </a:pPr>
                <a14:m>
                  <m:oMathPara xmlns:m="http://schemas.openxmlformats.org/officeDocument/2006/math">
                    <m:oMathParaPr>
                      <m:jc m:val="centerGroup"/>
                    </m:oMathParaPr>
                    <m:oMath xmlns:m="http://schemas.openxmlformats.org/officeDocument/2006/math">
                      <m:d>
                        <m:dPr>
                          <m:begChr m:val="⟨"/>
                          <m:endChr m:val="⟩"/>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dPr>
                        <m:e>
                          <m:sSub>
                            <m:sSub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sSubPr>
                            <m:e>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𝑾</m:t>
                              </m:r>
                            </m:e>
                            <m:sub>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𝒊</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𝒋</m:t>
                              </m:r>
                            </m:sub>
                          </m:sSub>
                        </m:e>
                      </m:d>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sSub>
                        <m:sSub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sSubPr>
                        <m:e>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𝑾</m:t>
                          </m:r>
                        </m:e>
                        <m:sub>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𝒊𝒋</m:t>
                          </m:r>
                        </m:sub>
                      </m:sSub>
                      <m:sSub>
                        <m:sSub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sSubPr>
                        <m:e>
                          <m:d>
                            <m:d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dPr>
                            <m:e>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𝑱𝑷𝑫</m:t>
                              </m:r>
                            </m:e>
                          </m:d>
                        </m:e>
                        <m:sub>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𝒊𝒋</m:t>
                          </m:r>
                        </m:sub>
                      </m:sSub>
                    </m:oMath>
                  </m:oMathPara>
                </a14:m>
                <a:endParaRPr kumimoji="0" lang="en-US" sz="14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564596" y="4521992"/>
                <a:ext cx="2105690" cy="357187"/>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326471" y="4912516"/>
                <a:ext cx="3018094" cy="926308"/>
              </a:xfrm>
              <a:prstGeom prst="rect">
                <a:avLst/>
              </a:prstGeom>
            </p:spPr>
            <p:txBody>
              <a:bodyPr vert="horz" wrap="none" lIns="91440" tIns="45720" rIns="91440" bIns="45720" rtlCol="0">
                <a:normAutofit/>
              </a:bodyPr>
              <a:lstStyle/>
              <a:p>
                <a:pPr>
                  <a:spcBef>
                    <a:spcPct val="20000"/>
                  </a:spcBef>
                </a:pPr>
                <a14:m>
                  <m:oMathPara xmlns:m="http://schemas.openxmlformats.org/officeDocument/2006/math">
                    <m:oMathParaPr>
                      <m:jc m:val="centerGroup"/>
                    </m:oMathParaPr>
                    <m:oMath xmlns:m="http://schemas.openxmlformats.org/officeDocument/2006/math">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𝑨𝑬𝑷</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nary>
                        <m:naryPr>
                          <m:chr m:val="∑"/>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naryPr>
                        <m:sub>
                          <m:r>
                            <m:rPr>
                              <m:brk m:alnAt="23"/>
                            </m:rP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𝒊</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𝒋</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𝟏</m:t>
                          </m:r>
                        </m:sub>
                        <m:sup>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𝒊</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𝒏</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 </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𝒋</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𝒎</m:t>
                          </m:r>
                        </m:sup>
                        <m:e>
                          <m:sSub>
                            <m:sSubPr>
                              <m:ctrlPr>
                                <a:rPr lang="en-US" sz="1400" b="1" i="1">
                                  <a:solidFill>
                                    <a:srgbClr val="000000"/>
                                  </a:solidFill>
                                  <a:latin typeface="Cambria Math" panose="02040503050406030204" pitchFamily="18" charset="0"/>
                                  <a:cs typeface="Arial" pitchFamily="34" charset="0"/>
                                </a:rPr>
                              </m:ctrlPr>
                            </m:sSubPr>
                            <m:e>
                              <m:r>
                                <a:rPr lang="en-US" sz="1400" b="1" i="1">
                                  <a:solidFill>
                                    <a:srgbClr val="000000"/>
                                  </a:solidFill>
                                  <a:latin typeface="Cambria Math"/>
                                  <a:cs typeface="Arial" pitchFamily="34" charset="0"/>
                                </a:rPr>
                                <m:t>𝑾</m:t>
                              </m:r>
                            </m:e>
                            <m:sub>
                              <m:r>
                                <a:rPr lang="en-US" sz="1400" b="1" i="1">
                                  <a:solidFill>
                                    <a:srgbClr val="000000"/>
                                  </a:solidFill>
                                  <a:latin typeface="Cambria Math"/>
                                  <a:cs typeface="Arial" pitchFamily="34" charset="0"/>
                                </a:rPr>
                                <m:t>𝒊𝒋</m:t>
                              </m:r>
                            </m:sub>
                          </m:sSub>
                          <m:sSub>
                            <m:sSubPr>
                              <m:ctrlPr>
                                <a:rPr lang="en-US" sz="1400" b="1" i="1">
                                  <a:solidFill>
                                    <a:srgbClr val="000000"/>
                                  </a:solidFill>
                                  <a:latin typeface="Cambria Math" panose="02040503050406030204" pitchFamily="18" charset="0"/>
                                  <a:cs typeface="Arial" pitchFamily="34" charset="0"/>
                                </a:rPr>
                              </m:ctrlPr>
                            </m:sSubPr>
                            <m:e>
                              <m:d>
                                <m:dPr>
                                  <m:ctrlPr>
                                    <a:rPr lang="en-US" sz="1400" b="1" i="1">
                                      <a:solidFill>
                                        <a:srgbClr val="000000"/>
                                      </a:solidFill>
                                      <a:latin typeface="Cambria Math" panose="02040503050406030204" pitchFamily="18" charset="0"/>
                                      <a:cs typeface="Arial" pitchFamily="34" charset="0"/>
                                    </a:rPr>
                                  </m:ctrlPr>
                                </m:dPr>
                                <m:e>
                                  <m:r>
                                    <a:rPr lang="en-US" sz="1400" b="1" i="1">
                                      <a:solidFill>
                                        <a:srgbClr val="000000"/>
                                      </a:solidFill>
                                      <a:latin typeface="Cambria Math"/>
                                      <a:cs typeface="Arial" pitchFamily="34" charset="0"/>
                                    </a:rPr>
                                    <m:t>𝑱𝑷𝑫</m:t>
                                  </m:r>
                                </m:e>
                              </m:d>
                            </m:e>
                            <m:sub>
                              <m:r>
                                <a:rPr lang="en-US" sz="1400" b="1" i="1">
                                  <a:solidFill>
                                    <a:srgbClr val="000000"/>
                                  </a:solidFill>
                                  <a:latin typeface="Cambria Math"/>
                                  <a:cs typeface="Arial" pitchFamily="34" charset="0"/>
                                </a:rPr>
                                <m:t>𝒊𝒋</m:t>
                              </m:r>
                            </m:sub>
                          </m:sSub>
                        </m:e>
                      </m:nary>
                    </m:oMath>
                  </m:oMathPara>
                </a14:m>
                <a:endParaRPr kumimoji="0" lang="en-US" sz="14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26471" y="4912516"/>
                <a:ext cx="3018094" cy="926308"/>
              </a:xfrm>
              <a:prstGeom prst="rect">
                <a:avLst/>
              </a:prstGeom>
              <a:blipFill rotWithShape="1">
                <a:blip r:embed="rId9"/>
                <a:stretch>
                  <a:fillRect/>
                </a:stretch>
              </a:blipFill>
            </p:spPr>
            <p:txBody>
              <a:bodyPr/>
              <a:lstStyle/>
              <a:p>
                <a:r>
                  <a:rPr lang="en-US">
                    <a:noFill/>
                  </a:rPr>
                  <a:t> </a:t>
                </a:r>
              </a:p>
            </p:txBody>
          </p:sp>
        </mc:Fallback>
      </mc:AlternateContent>
      <p:cxnSp>
        <p:nvCxnSpPr>
          <p:cNvPr id="10" name="Straight Arrow Connector 9"/>
          <p:cNvCxnSpPr/>
          <p:nvPr/>
        </p:nvCxnSpPr>
        <p:spPr>
          <a:xfrm>
            <a:off x="4924425" y="3539722"/>
            <a:ext cx="7429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905375" y="4217192"/>
            <a:ext cx="7429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924425" y="4691060"/>
            <a:ext cx="7429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924425" y="5281610"/>
            <a:ext cx="7429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Action Button: Home 15">
            <a:hlinkClick r:id="rId10"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pic>
        <p:nvPicPr>
          <p:cNvPr id="4" name="Slide 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3920" y="1188720"/>
            <a:ext cx="609600" cy="609600"/>
          </a:xfrm>
          <a:prstGeom prst="rect">
            <a:avLst/>
          </a:prstGeom>
        </p:spPr>
      </p:pic>
    </p:spTree>
    <p:extLst>
      <p:ext uri="{BB962C8B-B14F-4D97-AF65-F5344CB8AC3E}">
        <p14:creationId xmlns:p14="http://schemas.microsoft.com/office/powerpoint/2010/main" val="1059173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AEP Case (RM6)</a:t>
            </a:r>
          </a:p>
        </p:txBody>
      </p:sp>
      <p:sp>
        <p:nvSpPr>
          <p:cNvPr id="3" name="Content Placeholder 2"/>
          <p:cNvSpPr>
            <a:spLocks noGrp="1"/>
          </p:cNvSpPr>
          <p:nvPr>
            <p:ph idx="1"/>
          </p:nvPr>
        </p:nvSpPr>
        <p:spPr>
          <a:xfrm>
            <a:off x="457200" y="1371600"/>
            <a:ext cx="8229600" cy="1676400"/>
          </a:xfrm>
        </p:spPr>
        <p:txBody>
          <a:bodyPr>
            <a:normAutofit fontScale="92500"/>
          </a:bodyPr>
          <a:lstStyle/>
          <a:p>
            <a:r>
              <a:rPr lang="en-US" sz="2800" dirty="0"/>
              <a:t>DOE Reference Model 6 : Oscillating Water Column </a:t>
            </a:r>
          </a:p>
          <a:p>
            <a:pPr lvl="1"/>
            <a:r>
              <a:rPr lang="en-US" sz="2400" dirty="0"/>
              <a:t>The most current reference resource  is available for download on </a:t>
            </a:r>
            <a:r>
              <a:rPr lang="en-US" sz="2400" dirty="0" err="1">
                <a:hlinkClick r:id="rId2"/>
              </a:rPr>
              <a:t>OpenEI</a:t>
            </a:r>
            <a:r>
              <a:rPr lang="en-US" sz="2400" dirty="0"/>
              <a:t> Water Power Forum page under Files. </a:t>
            </a:r>
          </a:p>
          <a:p>
            <a:pPr lvl="2"/>
            <a:r>
              <a:rPr lang="en-US" sz="2200" dirty="0"/>
              <a:t>It can also be downloaded directly via this </a:t>
            </a:r>
            <a:r>
              <a:rPr lang="en-US" sz="2200" dirty="0">
                <a:hlinkClick r:id="rId3"/>
              </a:rPr>
              <a:t>link</a:t>
            </a:r>
            <a:endParaRPr lang="en-US" sz="2200" dirty="0"/>
          </a:p>
        </p:txBody>
      </p:sp>
      <p:graphicFrame>
        <p:nvGraphicFramePr>
          <p:cNvPr id="4" name="Table 3"/>
          <p:cNvGraphicFramePr>
            <a:graphicFrameLocks noGrp="1"/>
          </p:cNvGraphicFramePr>
          <p:nvPr>
            <p:extLst>
              <p:ext uri="{D42A27DB-BD31-4B8C-83A1-F6EECF244321}">
                <p14:modId xmlns:p14="http://schemas.microsoft.com/office/powerpoint/2010/main" val="1410467792"/>
              </p:ext>
            </p:extLst>
          </p:nvPr>
        </p:nvGraphicFramePr>
        <p:xfrm>
          <a:off x="1155700" y="2926080"/>
          <a:ext cx="6604000" cy="2684145"/>
        </p:xfrm>
        <a:graphic>
          <a:graphicData uri="http://schemas.openxmlformats.org/drawingml/2006/table">
            <a:tbl>
              <a:tblPr/>
              <a:tblGrid>
                <a:gridCol w="614028">
                  <a:extLst>
                    <a:ext uri="{9D8B030D-6E8A-4147-A177-3AD203B41FA5}">
                      <a16:colId xmlns:a16="http://schemas.microsoft.com/office/drawing/2014/main" val="20000"/>
                    </a:ext>
                  </a:extLst>
                </a:gridCol>
                <a:gridCol w="307014">
                  <a:extLst>
                    <a:ext uri="{9D8B030D-6E8A-4147-A177-3AD203B41FA5}">
                      <a16:colId xmlns:a16="http://schemas.microsoft.com/office/drawing/2014/main" val="20001"/>
                    </a:ext>
                  </a:extLst>
                </a:gridCol>
                <a:gridCol w="358183">
                  <a:extLst>
                    <a:ext uri="{9D8B030D-6E8A-4147-A177-3AD203B41FA5}">
                      <a16:colId xmlns:a16="http://schemas.microsoft.com/office/drawing/2014/main" val="20002"/>
                    </a:ext>
                  </a:extLst>
                </a:gridCol>
                <a:gridCol w="354985">
                  <a:extLst>
                    <a:ext uri="{9D8B030D-6E8A-4147-A177-3AD203B41FA5}">
                      <a16:colId xmlns:a16="http://schemas.microsoft.com/office/drawing/2014/main" val="20003"/>
                    </a:ext>
                  </a:extLst>
                </a:gridCol>
                <a:gridCol w="354985">
                  <a:extLst>
                    <a:ext uri="{9D8B030D-6E8A-4147-A177-3AD203B41FA5}">
                      <a16:colId xmlns:a16="http://schemas.microsoft.com/office/drawing/2014/main" val="20004"/>
                    </a:ext>
                  </a:extLst>
                </a:gridCol>
                <a:gridCol w="354985">
                  <a:extLst>
                    <a:ext uri="{9D8B030D-6E8A-4147-A177-3AD203B41FA5}">
                      <a16:colId xmlns:a16="http://schemas.microsoft.com/office/drawing/2014/main" val="20005"/>
                    </a:ext>
                  </a:extLst>
                </a:gridCol>
                <a:gridCol w="354985">
                  <a:extLst>
                    <a:ext uri="{9D8B030D-6E8A-4147-A177-3AD203B41FA5}">
                      <a16:colId xmlns:a16="http://schemas.microsoft.com/office/drawing/2014/main" val="20006"/>
                    </a:ext>
                  </a:extLst>
                </a:gridCol>
                <a:gridCol w="354985">
                  <a:extLst>
                    <a:ext uri="{9D8B030D-6E8A-4147-A177-3AD203B41FA5}">
                      <a16:colId xmlns:a16="http://schemas.microsoft.com/office/drawing/2014/main" val="20007"/>
                    </a:ext>
                  </a:extLst>
                </a:gridCol>
                <a:gridCol w="354985">
                  <a:extLst>
                    <a:ext uri="{9D8B030D-6E8A-4147-A177-3AD203B41FA5}">
                      <a16:colId xmlns:a16="http://schemas.microsoft.com/office/drawing/2014/main" val="20008"/>
                    </a:ext>
                  </a:extLst>
                </a:gridCol>
                <a:gridCol w="354985">
                  <a:extLst>
                    <a:ext uri="{9D8B030D-6E8A-4147-A177-3AD203B41FA5}">
                      <a16:colId xmlns:a16="http://schemas.microsoft.com/office/drawing/2014/main" val="20009"/>
                    </a:ext>
                  </a:extLst>
                </a:gridCol>
                <a:gridCol w="354985">
                  <a:extLst>
                    <a:ext uri="{9D8B030D-6E8A-4147-A177-3AD203B41FA5}">
                      <a16:colId xmlns:a16="http://schemas.microsoft.com/office/drawing/2014/main" val="20010"/>
                    </a:ext>
                  </a:extLst>
                </a:gridCol>
                <a:gridCol w="354985">
                  <a:extLst>
                    <a:ext uri="{9D8B030D-6E8A-4147-A177-3AD203B41FA5}">
                      <a16:colId xmlns:a16="http://schemas.microsoft.com/office/drawing/2014/main" val="20011"/>
                    </a:ext>
                  </a:extLst>
                </a:gridCol>
                <a:gridCol w="354985">
                  <a:extLst>
                    <a:ext uri="{9D8B030D-6E8A-4147-A177-3AD203B41FA5}">
                      <a16:colId xmlns:a16="http://schemas.microsoft.com/office/drawing/2014/main" val="20012"/>
                    </a:ext>
                  </a:extLst>
                </a:gridCol>
                <a:gridCol w="354985">
                  <a:extLst>
                    <a:ext uri="{9D8B030D-6E8A-4147-A177-3AD203B41FA5}">
                      <a16:colId xmlns:a16="http://schemas.microsoft.com/office/drawing/2014/main" val="20013"/>
                    </a:ext>
                  </a:extLst>
                </a:gridCol>
                <a:gridCol w="354985">
                  <a:extLst>
                    <a:ext uri="{9D8B030D-6E8A-4147-A177-3AD203B41FA5}">
                      <a16:colId xmlns:a16="http://schemas.microsoft.com/office/drawing/2014/main" val="20014"/>
                    </a:ext>
                  </a:extLst>
                </a:gridCol>
                <a:gridCol w="354985">
                  <a:extLst>
                    <a:ext uri="{9D8B030D-6E8A-4147-A177-3AD203B41FA5}">
                      <a16:colId xmlns:a16="http://schemas.microsoft.com/office/drawing/2014/main" val="20015"/>
                    </a:ext>
                  </a:extLst>
                </a:gridCol>
                <a:gridCol w="354985">
                  <a:extLst>
                    <a:ext uri="{9D8B030D-6E8A-4147-A177-3AD203B41FA5}">
                      <a16:colId xmlns:a16="http://schemas.microsoft.com/office/drawing/2014/main" val="20016"/>
                    </a:ext>
                  </a:extLst>
                </a:gridCol>
                <a:gridCol w="354985">
                  <a:extLst>
                    <a:ext uri="{9D8B030D-6E8A-4147-A177-3AD203B41FA5}">
                      <a16:colId xmlns:a16="http://schemas.microsoft.com/office/drawing/2014/main" val="20017"/>
                    </a:ext>
                  </a:extLst>
                </a:gridCol>
              </a:tblGrid>
              <a:tr h="190500">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Times New Roman"/>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Times New Roman"/>
                        </a:rPr>
                        <a:t> </a:t>
                      </a:r>
                    </a:p>
                  </a:txBody>
                  <a:tcPr marL="9525" marR="9525" marT="9525" marB="0" anchor="b">
                    <a:lnL>
                      <a:noFill/>
                    </a:lnL>
                    <a:lnR>
                      <a:noFill/>
                    </a:lnR>
                    <a:lnT>
                      <a:noFill/>
                    </a:lnT>
                    <a:lnB>
                      <a:noFill/>
                    </a:lnB>
                    <a:solidFill>
                      <a:srgbClr val="FFFFFF"/>
                    </a:solidFill>
                  </a:tcPr>
                </a:tc>
                <a:tc gridSpan="15">
                  <a:txBody>
                    <a:bodyPr/>
                    <a:lstStyle/>
                    <a:p>
                      <a:pPr algn="ctr" fontAlgn="ctr"/>
                      <a:r>
                        <a:rPr lang="en-US" sz="1000" b="1" i="0" u="none" strike="noStrike" dirty="0">
                          <a:solidFill>
                            <a:srgbClr val="000000"/>
                          </a:solidFill>
                          <a:effectLst/>
                          <a:latin typeface="Times New Roman"/>
                        </a:rPr>
                        <a:t> Peak Period, </a:t>
                      </a:r>
                      <a:r>
                        <a:rPr lang="en-US" sz="1000" b="1" i="0" u="none" strike="noStrike" dirty="0" err="1">
                          <a:solidFill>
                            <a:srgbClr val="000000"/>
                          </a:solidFill>
                          <a:effectLst/>
                          <a:latin typeface="Times New Roman"/>
                        </a:rPr>
                        <a:t>Tp</a:t>
                      </a:r>
                      <a:r>
                        <a:rPr lang="en-US" sz="1000" b="1" i="0" u="none" strike="noStrike" dirty="0">
                          <a:solidFill>
                            <a:srgbClr val="000000"/>
                          </a:solidFill>
                          <a:effectLst/>
                          <a:latin typeface="Times New Roman"/>
                        </a:rPr>
                        <a:t> [sec] </a:t>
                      </a:r>
                    </a:p>
                  </a:txBody>
                  <a:tcPr marL="9525" marR="9525" marT="9525" marB="0" anchor="ctr">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1450">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000000"/>
                          </a:solidFill>
                          <a:effectLst/>
                          <a:latin typeface="Times New Roman"/>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10.7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11.7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13.7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15.7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Times New Roman"/>
                        </a:rPr>
                        <a:t>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Times New Roman"/>
                        </a:rPr>
                        <a:t>18.7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1450">
                <a:tc>
                  <a:txBody>
                    <a:bodyPr/>
                    <a:lstStyle/>
                    <a:p>
                      <a:pPr algn="r" fontAlgn="b"/>
                      <a:r>
                        <a:rPr lang="en-US" sz="1100" b="0" i="0" u="none" strike="noStrike">
                          <a:solidFill>
                            <a:srgbClr val="000000"/>
                          </a:solidFill>
                          <a:effectLst/>
                          <a:latin typeface="Calibri"/>
                        </a:rPr>
                        <a:t>1</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rowSpan="11">
                  <a:txBody>
                    <a:bodyPr/>
                    <a:lstStyle/>
                    <a:p>
                      <a:pPr algn="ctr" fontAlgn="ctr"/>
                      <a:r>
                        <a:rPr lang="en-US" sz="1000" b="1" i="0" u="none" strike="noStrike">
                          <a:solidFill>
                            <a:srgbClr val="000000"/>
                          </a:solidFill>
                          <a:effectLst/>
                          <a:latin typeface="Times New Roman"/>
                        </a:rPr>
                        <a:t>Significant Wave Height, Hs [m]</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dirty="0">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FF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dirty="0">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2"/>
                  </a:ext>
                </a:extLst>
              </a:tr>
              <a:tr h="171450">
                <a:tc>
                  <a:txBody>
                    <a:bodyPr/>
                    <a:lstStyle/>
                    <a:p>
                      <a:pPr algn="r" fontAlgn="b"/>
                      <a:r>
                        <a:rPr lang="en-US" sz="1100" b="0" i="0" u="none" strike="noStrike">
                          <a:solidFill>
                            <a:srgbClr val="000000"/>
                          </a:solidFill>
                          <a:effectLst/>
                          <a:latin typeface="Calibri"/>
                        </a:rPr>
                        <a:t>2</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0.75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FF0000"/>
                          </a:solidFill>
                          <a:effectLst/>
                          <a:latin typeface="Times New Roman"/>
                        </a:rPr>
                        <a:t>0.013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dirty="0">
                          <a:solidFill>
                            <a:srgbClr val="000000"/>
                          </a:solidFill>
                          <a:effectLst/>
                          <a:latin typeface="Times New Roman"/>
                        </a:rPr>
                        <a:t>0.004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171450">
                <a:tc>
                  <a:txBody>
                    <a:bodyPr/>
                    <a:lstStyle/>
                    <a:p>
                      <a:pPr algn="r" fontAlgn="b"/>
                      <a:r>
                        <a:rPr lang="en-US" sz="1100" b="0" i="0" u="none" strike="noStrike">
                          <a:solidFill>
                            <a:srgbClr val="000000"/>
                          </a:solidFill>
                          <a:effectLst/>
                          <a:latin typeface="Calibri"/>
                        </a:rPr>
                        <a:t>3</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a:solidFill>
                            <a:srgbClr val="000000"/>
                          </a:solidFill>
                          <a:effectLst/>
                          <a:latin typeface="Times New Roman"/>
                        </a:rPr>
                        <a:t>0.024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1" i="0" u="none" strike="noStrike">
                          <a:solidFill>
                            <a:srgbClr val="FF0000"/>
                          </a:solidFill>
                          <a:effectLst/>
                          <a:latin typeface="Times New Roman"/>
                        </a:rPr>
                        <a:t>0.046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dirty="0">
                          <a:solidFill>
                            <a:srgbClr val="000000"/>
                          </a:solidFill>
                          <a:effectLst/>
                          <a:latin typeface="Times New Roman"/>
                        </a:rPr>
                        <a:t>0.018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a:solidFill>
                            <a:srgbClr val="000000"/>
                          </a:solidFill>
                          <a:effectLst/>
                          <a:latin typeface="Times New Roman"/>
                        </a:rPr>
                        <a:t>0.011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4"/>
                  </a:ext>
                </a:extLst>
              </a:tr>
              <a:tr h="171450">
                <a:tc>
                  <a:txBody>
                    <a:bodyPr/>
                    <a:lstStyle/>
                    <a:p>
                      <a:pPr algn="r" fontAlgn="b"/>
                      <a:r>
                        <a:rPr lang="en-US" sz="1100" b="0" i="0" u="none" strike="noStrike">
                          <a:solidFill>
                            <a:srgbClr val="000000"/>
                          </a:solidFill>
                          <a:effectLst/>
                          <a:latin typeface="Calibri"/>
                        </a:rPr>
                        <a:t>4</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a:solidFill>
                            <a:srgbClr val="000000"/>
                          </a:solidFill>
                          <a:effectLst/>
                          <a:latin typeface="Times New Roman"/>
                        </a:rPr>
                        <a:t>0.027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dirty="0">
                          <a:solidFill>
                            <a:srgbClr val="FF0000"/>
                          </a:solidFill>
                          <a:effectLst/>
                          <a:latin typeface="Times New Roman"/>
                        </a:rPr>
                        <a:t>0.036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dirty="0">
                          <a:solidFill>
                            <a:srgbClr val="000000"/>
                          </a:solidFill>
                          <a:effectLst/>
                          <a:latin typeface="Times New Roman"/>
                        </a:rPr>
                        <a:t>0.021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a:solidFill>
                            <a:srgbClr val="000000"/>
                          </a:solidFill>
                          <a:effectLst/>
                          <a:latin typeface="Times New Roman"/>
                        </a:rPr>
                        <a:t>0.035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a:solidFill>
                            <a:srgbClr val="000000"/>
                          </a:solidFill>
                          <a:effectLst/>
                          <a:latin typeface="Times New Roman"/>
                        </a:rPr>
                        <a:t>0.019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a:solidFill>
                            <a:srgbClr val="000000"/>
                          </a:solidFill>
                          <a:effectLst/>
                          <a:latin typeface="Times New Roman"/>
                        </a:rPr>
                        <a:t>0.014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5"/>
                  </a:ext>
                </a:extLst>
              </a:tr>
              <a:tr h="171450">
                <a:tc>
                  <a:txBody>
                    <a:bodyPr/>
                    <a:lstStyle/>
                    <a:p>
                      <a:pPr algn="r" fontAlgn="b"/>
                      <a:r>
                        <a:rPr lang="en-US" sz="1100" b="0" i="0" u="none" strike="noStrike">
                          <a:solidFill>
                            <a:srgbClr val="000000"/>
                          </a:solidFill>
                          <a:effectLst/>
                          <a:latin typeface="Calibri"/>
                        </a:rPr>
                        <a:t>5</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a:solidFill>
                            <a:srgbClr val="FF0000"/>
                          </a:solidFill>
                          <a:effectLst/>
                          <a:latin typeface="Times New Roman"/>
                        </a:rPr>
                        <a:t>0.036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a:solidFill>
                            <a:srgbClr val="000000"/>
                          </a:solidFill>
                          <a:effectLst/>
                          <a:latin typeface="Times New Roman"/>
                        </a:rPr>
                        <a:t>0.017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a:solidFill>
                            <a:srgbClr val="000000"/>
                          </a:solidFill>
                          <a:effectLst/>
                          <a:latin typeface="Times New Roman"/>
                        </a:rPr>
                        <a:t>0.024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a:solidFill>
                            <a:srgbClr val="000000"/>
                          </a:solidFill>
                          <a:effectLst/>
                          <a:latin typeface="Times New Roman"/>
                        </a:rPr>
                        <a:t>0.019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a:solidFill>
                            <a:srgbClr val="000000"/>
                          </a:solidFill>
                          <a:effectLst/>
                          <a:latin typeface="Times New Roman"/>
                        </a:rPr>
                        <a:t>0.015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6"/>
                  </a:ext>
                </a:extLst>
              </a:tr>
              <a:tr h="171450">
                <a:tc>
                  <a:txBody>
                    <a:bodyPr/>
                    <a:lstStyle/>
                    <a:p>
                      <a:pPr algn="r" fontAlgn="b"/>
                      <a:r>
                        <a:rPr lang="en-US" sz="1100" b="0" i="0" u="none" strike="noStrike">
                          <a:solidFill>
                            <a:srgbClr val="000000"/>
                          </a:solidFill>
                          <a:effectLst/>
                          <a:latin typeface="Calibri"/>
                        </a:rPr>
                        <a:t>6</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2.75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dirty="0">
                          <a:solidFill>
                            <a:srgbClr val="000000"/>
                          </a:solidFill>
                          <a:effectLst/>
                          <a:latin typeface="Times New Roman"/>
                        </a:rPr>
                        <a:t>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FF0000"/>
                          </a:solidFill>
                          <a:effectLst/>
                          <a:latin typeface="Times New Roman"/>
                        </a:rPr>
                        <a:t>0.027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a:solidFill>
                            <a:srgbClr val="000000"/>
                          </a:solidFill>
                          <a:effectLst/>
                          <a:latin typeface="Times New Roman"/>
                        </a:rPr>
                        <a:t>0.010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a:solidFill>
                            <a:srgbClr val="000000"/>
                          </a:solidFill>
                          <a:effectLst/>
                          <a:latin typeface="Times New Roman"/>
                        </a:rPr>
                        <a:t>0.020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900" b="0" i="0" u="none" strike="noStrike">
                          <a:solidFill>
                            <a:srgbClr val="000000"/>
                          </a:solidFill>
                          <a:effectLst/>
                          <a:latin typeface="Times New Roman"/>
                        </a:rPr>
                        <a:t>0.015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7"/>
                  </a:ext>
                </a:extLst>
              </a:tr>
              <a:tr h="171450">
                <a:tc>
                  <a:txBody>
                    <a:bodyPr/>
                    <a:lstStyle/>
                    <a:p>
                      <a:pPr algn="r" fontAlgn="b"/>
                      <a:r>
                        <a:rPr lang="en-US" sz="1100" b="0" i="0" u="none" strike="noStrike">
                          <a:solidFill>
                            <a:srgbClr val="000000"/>
                          </a:solidFill>
                          <a:effectLst/>
                          <a:latin typeface="Calibri"/>
                        </a:rPr>
                        <a:t>7</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3.25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FF0000"/>
                          </a:solidFill>
                          <a:effectLst/>
                          <a:latin typeface="Times New Roman"/>
                        </a:rPr>
                        <a:t>0.013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900" b="0" i="0" u="none" strike="noStrike">
                          <a:solidFill>
                            <a:srgbClr val="000000"/>
                          </a:solidFill>
                          <a:effectLst/>
                          <a:latin typeface="Times New Roman"/>
                        </a:rPr>
                        <a:t>0.008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8"/>
                  </a:ext>
                </a:extLst>
              </a:tr>
              <a:tr h="171450">
                <a:tc>
                  <a:txBody>
                    <a:bodyPr/>
                    <a:lstStyle/>
                    <a:p>
                      <a:pPr algn="r" fontAlgn="b"/>
                      <a:r>
                        <a:rPr lang="en-US" sz="1100" b="0" i="0" u="none" strike="noStrike">
                          <a:solidFill>
                            <a:srgbClr val="000000"/>
                          </a:solidFill>
                          <a:effectLst/>
                          <a:latin typeface="Calibri"/>
                        </a:rPr>
                        <a:t>8</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3.75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FF0000"/>
                          </a:solidFill>
                          <a:effectLst/>
                          <a:latin typeface="Times New Roman"/>
                        </a:rPr>
                        <a:t>0.007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9"/>
                  </a:ext>
                </a:extLst>
              </a:tr>
              <a:tr h="171450">
                <a:tc>
                  <a:txBody>
                    <a:bodyPr/>
                    <a:lstStyle/>
                    <a:p>
                      <a:pPr algn="r" fontAlgn="b"/>
                      <a:r>
                        <a:rPr lang="en-US" sz="1100" b="0" i="0" u="none" strike="noStrike">
                          <a:solidFill>
                            <a:srgbClr val="000000"/>
                          </a:solidFill>
                          <a:effectLst/>
                          <a:latin typeface="Calibri"/>
                        </a:rPr>
                        <a:t>9</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FF0000"/>
                          </a:solidFill>
                          <a:effectLst/>
                          <a:latin typeface="Times New Roman"/>
                        </a:rPr>
                        <a:t>0.004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0"/>
                  </a:ext>
                </a:extLst>
              </a:tr>
              <a:tr h="171450">
                <a:tc>
                  <a:txBody>
                    <a:bodyPr/>
                    <a:lstStyle/>
                    <a:p>
                      <a:pPr algn="r" fontAlgn="b"/>
                      <a:r>
                        <a:rPr lang="en-US" sz="1100" b="0" i="0" u="none" strike="noStrike">
                          <a:solidFill>
                            <a:srgbClr val="000000"/>
                          </a:solidFill>
                          <a:effectLst/>
                          <a:latin typeface="Calibri"/>
                        </a:rPr>
                        <a:t>10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4.75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dirty="0">
                          <a:solidFill>
                            <a:srgbClr val="FF0000"/>
                          </a:solidFill>
                          <a:effectLst/>
                          <a:latin typeface="Times New Roman"/>
                        </a:rPr>
                        <a:t>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1"/>
                  </a:ext>
                </a:extLst>
              </a:tr>
              <a:tr h="171450">
                <a:tc>
                  <a:txBody>
                    <a:bodyPr/>
                    <a:lstStyle/>
                    <a:p>
                      <a:pPr algn="r" fontAlgn="b"/>
                      <a:r>
                        <a:rPr lang="en-US" sz="1100" b="0" i="0" u="none" strike="noStrike">
                          <a:solidFill>
                            <a:srgbClr val="000000"/>
                          </a:solidFill>
                          <a:effectLst/>
                          <a:latin typeface="Calibri"/>
                        </a:rPr>
                        <a:t>11</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900" b="1" i="0" u="none" strike="noStrike">
                          <a:solidFill>
                            <a:srgbClr val="000000"/>
                          </a:solidFill>
                          <a:effectLst/>
                          <a:latin typeface="Times New Roman"/>
                        </a:rPr>
                        <a:t>5.25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FF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900" b="0" i="0" u="none" strike="noStrike">
                          <a:solidFill>
                            <a:srgbClr val="000000"/>
                          </a:solidFill>
                          <a:effectLst/>
                          <a:latin typeface="Times New Roman"/>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2"/>
                  </a:ext>
                </a:extLst>
              </a:tr>
              <a:tr h="171450">
                <a:tc>
                  <a:txBody>
                    <a:bodyPr/>
                    <a:lstStyle/>
                    <a:p>
                      <a:pPr algn="l" fontAlgn="b"/>
                      <a:endParaRPr lang="en-US" sz="1100" b="0" i="0" u="none" strike="noStrike">
                        <a:solidFill>
                          <a:srgbClr val="000000"/>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900" b="0" i="0" u="none" strike="noStrike">
                          <a:solidFill>
                            <a:srgbClr val="000000"/>
                          </a:solidFill>
                          <a:effectLst/>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900" b="1" i="0" u="none" strike="noStrike">
                          <a:solidFill>
                            <a:srgbClr val="000000"/>
                          </a:solidFill>
                          <a:effectLst/>
                          <a:latin typeface="Times New Roman"/>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11.7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1" i="0" u="none" strike="noStrike">
                          <a:solidFill>
                            <a:srgbClr val="000000"/>
                          </a:solidFill>
                          <a:effectLst/>
                          <a:latin typeface="Times New Roman"/>
                        </a:rPr>
                        <a:t>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3"/>
                  </a:ext>
                </a:extLst>
              </a:tr>
              <a:tr h="19050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Times New Roman"/>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dirty="0">
                          <a:solidFill>
                            <a:srgbClr val="000000"/>
                          </a:solidFill>
                          <a:effectLst/>
                          <a:latin typeface="Times New Roman"/>
                        </a:rPr>
                        <a:t> </a:t>
                      </a:r>
                    </a:p>
                  </a:txBody>
                  <a:tcPr marL="9525" marR="9525" marT="9525" marB="0" anchor="b">
                    <a:lnL>
                      <a:noFill/>
                    </a:lnL>
                    <a:lnR>
                      <a:noFill/>
                    </a:lnR>
                    <a:lnT>
                      <a:noFill/>
                    </a:lnT>
                    <a:lnB>
                      <a:noFill/>
                    </a:lnB>
                    <a:solidFill>
                      <a:srgbClr val="FFFFFF"/>
                    </a:solidFill>
                  </a:tcPr>
                </a:tc>
                <a:tc gridSpan="15">
                  <a:txBody>
                    <a:bodyPr/>
                    <a:lstStyle/>
                    <a:p>
                      <a:pPr algn="ctr" fontAlgn="ctr"/>
                      <a:r>
                        <a:rPr lang="en-US" sz="1000" b="1" i="0" u="none" strike="noStrike" dirty="0">
                          <a:solidFill>
                            <a:srgbClr val="000000"/>
                          </a:solidFill>
                          <a:effectLst/>
                          <a:latin typeface="Times New Roman"/>
                        </a:rPr>
                        <a:t>Energy Period, </a:t>
                      </a:r>
                      <a:r>
                        <a:rPr lang="en-US" sz="1000" b="1" i="0" u="none" strike="noStrike" dirty="0" err="1">
                          <a:solidFill>
                            <a:srgbClr val="000000"/>
                          </a:solidFill>
                          <a:effectLst/>
                          <a:latin typeface="Times New Roman"/>
                        </a:rPr>
                        <a:t>Te</a:t>
                      </a:r>
                      <a:r>
                        <a:rPr lang="en-US" sz="1000" b="1" i="0" u="none" strike="noStrike" dirty="0">
                          <a:solidFill>
                            <a:srgbClr val="000000"/>
                          </a:solidFill>
                          <a:effectLst/>
                          <a:latin typeface="Times New Roman"/>
                        </a:rPr>
                        <a:t> [sec] 2</a:t>
                      </a:r>
                      <a:r>
                        <a:rPr lang="el-GR" sz="1000" b="1" i="0" u="none" strike="noStrike" dirty="0">
                          <a:solidFill>
                            <a:srgbClr val="000000"/>
                          </a:solidFill>
                          <a:effectLst/>
                          <a:latin typeface="Times New Roman"/>
                        </a:rPr>
                        <a:t>π(</a:t>
                      </a:r>
                      <a:r>
                        <a:rPr lang="en-US" sz="1000" b="1" i="0" u="none" strike="noStrike" dirty="0">
                          <a:solidFill>
                            <a:srgbClr val="000000"/>
                          </a:solidFill>
                          <a:effectLst/>
                          <a:latin typeface="Times New Roman"/>
                        </a:rPr>
                        <a:t>m</a:t>
                      </a:r>
                      <a:r>
                        <a:rPr lang="en-US" sz="1000" b="1" i="0" u="none" strike="noStrike" baseline="-25000" dirty="0">
                          <a:solidFill>
                            <a:srgbClr val="000000"/>
                          </a:solidFill>
                          <a:effectLst/>
                          <a:latin typeface="Times New Roman"/>
                        </a:rPr>
                        <a:t>-1</a:t>
                      </a:r>
                      <a:r>
                        <a:rPr lang="en-US" sz="1000" b="1" i="0" u="none" strike="noStrike" dirty="0">
                          <a:solidFill>
                            <a:srgbClr val="000000"/>
                          </a:solidFill>
                          <a:effectLst/>
                          <a:latin typeface="Times New Roman"/>
                        </a:rPr>
                        <a:t>/m</a:t>
                      </a:r>
                      <a:r>
                        <a:rPr lang="en-US" sz="1000" b="1" i="0" u="none" strike="noStrike" baseline="-25000" dirty="0">
                          <a:solidFill>
                            <a:srgbClr val="000000"/>
                          </a:solidFill>
                          <a:effectLst/>
                          <a:latin typeface="Times New Roman"/>
                        </a:rPr>
                        <a:t>0</a:t>
                      </a:r>
                      <a:r>
                        <a:rPr lang="en-US" sz="1000" b="1" i="0" u="none" strike="noStrike" dirty="0">
                          <a:solidFill>
                            <a:srgbClr val="000000"/>
                          </a:solidFill>
                          <a:effectLst/>
                          <a:latin typeface="Times New Roman"/>
                        </a:rPr>
                        <a:t>)</a:t>
                      </a:r>
                    </a:p>
                  </a:txBody>
                  <a:tcPr marL="9525" marR="9525" marT="9525" marB="0" anchor="ctr">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bl>
          </a:graphicData>
        </a:graphic>
      </p:graphicFrame>
      <p:sp>
        <p:nvSpPr>
          <p:cNvPr id="5" name="TextBox 4"/>
          <p:cNvSpPr txBox="1"/>
          <p:nvPr/>
        </p:nvSpPr>
        <p:spPr>
          <a:xfrm>
            <a:off x="2619375" y="5664815"/>
            <a:ext cx="4381500" cy="369332"/>
          </a:xfrm>
          <a:prstGeom prst="rect">
            <a:avLst/>
          </a:prstGeom>
          <a:noFill/>
        </p:spPr>
        <p:txBody>
          <a:bodyPr wrap="square" rtlCol="0">
            <a:spAutoFit/>
          </a:bodyPr>
          <a:lstStyle/>
          <a:p>
            <a:pPr algn="ctr"/>
            <a:r>
              <a:rPr lang="en-US" dirty="0">
                <a:solidFill>
                  <a:schemeClr val="accent3"/>
                </a:solidFill>
              </a:rPr>
              <a:t>Wave Resource Distribution</a:t>
            </a:r>
          </a:p>
        </p:txBody>
      </p:sp>
      <p:sp>
        <p:nvSpPr>
          <p:cNvPr id="8" name="Action Button: Home 7">
            <a:hlinkClick r:id="rId4"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916455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AEP Case (RM6)</a:t>
            </a:r>
          </a:p>
        </p:txBody>
      </p:sp>
      <p:sp>
        <p:nvSpPr>
          <p:cNvPr id="3" name="Content Placeholder 2"/>
          <p:cNvSpPr>
            <a:spLocks noGrp="1"/>
          </p:cNvSpPr>
          <p:nvPr>
            <p:ph idx="1"/>
          </p:nvPr>
        </p:nvSpPr>
        <p:spPr>
          <a:xfrm>
            <a:off x="457200" y="1371600"/>
            <a:ext cx="8229600" cy="1143000"/>
          </a:xfrm>
        </p:spPr>
        <p:txBody>
          <a:bodyPr>
            <a:normAutofit lnSpcReduction="10000"/>
          </a:bodyPr>
          <a:lstStyle/>
          <a:p>
            <a:r>
              <a:rPr lang="en-US" dirty="0"/>
              <a:t>Pneumatic Power (Potential energy in air column) calculated at each sea state which is then converted into Mechanical Power (Turbine Output)</a:t>
            </a: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36" y="2667000"/>
            <a:ext cx="4156364" cy="18288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667000"/>
            <a:ext cx="4111512" cy="18288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a:off x="3962400" y="3409950"/>
            <a:ext cx="1295400" cy="381000"/>
          </a:xfrm>
          <a:prstGeom prst="rightArrow">
            <a:avLst/>
          </a:prstGeom>
          <a:solidFill>
            <a:schemeClr val="bg1"/>
          </a:solidFill>
          <a:ln>
            <a:solidFill>
              <a:schemeClr val="accent3"/>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TextBox 9"/>
          <p:cNvSpPr txBox="1"/>
          <p:nvPr/>
        </p:nvSpPr>
        <p:spPr>
          <a:xfrm>
            <a:off x="1080221" y="4624864"/>
            <a:ext cx="2369993" cy="369332"/>
          </a:xfrm>
          <a:prstGeom prst="rect">
            <a:avLst/>
          </a:prstGeom>
          <a:noFill/>
        </p:spPr>
        <p:txBody>
          <a:bodyPr wrap="square" rtlCol="0">
            <a:spAutoFit/>
          </a:bodyPr>
          <a:lstStyle/>
          <a:p>
            <a:pPr algn="ctr"/>
            <a:r>
              <a:rPr lang="en-US" dirty="0">
                <a:solidFill>
                  <a:schemeClr val="accent3"/>
                </a:solidFill>
              </a:rPr>
              <a:t>Pneumatic Power</a:t>
            </a:r>
          </a:p>
        </p:txBody>
      </p:sp>
      <p:sp>
        <p:nvSpPr>
          <p:cNvPr id="17" name="TextBox 16"/>
          <p:cNvSpPr txBox="1"/>
          <p:nvPr/>
        </p:nvSpPr>
        <p:spPr>
          <a:xfrm>
            <a:off x="5841121" y="4632841"/>
            <a:ext cx="2182869" cy="369332"/>
          </a:xfrm>
          <a:prstGeom prst="rect">
            <a:avLst/>
          </a:prstGeom>
          <a:noFill/>
        </p:spPr>
        <p:txBody>
          <a:bodyPr wrap="square" rtlCol="0">
            <a:spAutoFit/>
          </a:bodyPr>
          <a:lstStyle/>
          <a:p>
            <a:pPr algn="ctr"/>
            <a:r>
              <a:rPr lang="en-US" dirty="0">
                <a:solidFill>
                  <a:schemeClr val="accent3"/>
                </a:solidFill>
              </a:rPr>
              <a:t>Mechanical Power</a:t>
            </a:r>
          </a:p>
        </p:txBody>
      </p:sp>
      <p:sp>
        <p:nvSpPr>
          <p:cNvPr id="19" name="Content Placeholder 2"/>
          <p:cNvSpPr txBox="1">
            <a:spLocks/>
          </p:cNvSpPr>
          <p:nvPr/>
        </p:nvSpPr>
        <p:spPr>
          <a:xfrm>
            <a:off x="609600" y="5105400"/>
            <a:ext cx="7785355" cy="1143000"/>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This step accounts for the wave to device interaction, it is expected that each device will have it’s own interaction. </a:t>
            </a:r>
          </a:p>
          <a:p>
            <a:r>
              <a:rPr lang="en-US" dirty="0"/>
              <a:t>In some instances mechanical power may be the first interaction (</a:t>
            </a:r>
            <a:r>
              <a:rPr lang="en-US" dirty="0" err="1"/>
              <a:t>i.e</a:t>
            </a:r>
            <a:r>
              <a:rPr lang="en-US" dirty="0"/>
              <a:t> relative motion of point absorber, oscillating flap, etc.)</a:t>
            </a:r>
          </a:p>
          <a:p>
            <a:pPr lvl="1"/>
            <a:r>
              <a:rPr lang="en-US" dirty="0"/>
              <a:t>If that is the case an additional step may be required. In the instance of a hydraulic drivetrain hydraulic power should be calculated at each sea state. </a:t>
            </a:r>
          </a:p>
        </p:txBody>
      </p:sp>
      <p:sp>
        <p:nvSpPr>
          <p:cNvPr id="13" name="Action Button: Home 12">
            <a:hlinkClick r:id="rId4"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extBox 13"/>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3814476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AEP Case (RM6)</a:t>
            </a:r>
          </a:p>
        </p:txBody>
      </p:sp>
      <p:sp>
        <p:nvSpPr>
          <p:cNvPr id="3" name="Content Placeholder 2"/>
          <p:cNvSpPr>
            <a:spLocks noGrp="1"/>
          </p:cNvSpPr>
          <p:nvPr>
            <p:ph idx="1"/>
          </p:nvPr>
        </p:nvSpPr>
        <p:spPr>
          <a:xfrm>
            <a:off x="457200" y="1371600"/>
            <a:ext cx="8229600" cy="1143000"/>
          </a:xfrm>
        </p:spPr>
        <p:txBody>
          <a:bodyPr>
            <a:normAutofit lnSpcReduction="10000"/>
          </a:bodyPr>
          <a:lstStyle/>
          <a:p>
            <a:r>
              <a:rPr lang="en-US" dirty="0"/>
              <a:t>A final calculation to electrical power is required. This will include any power electronic efficiencies (</a:t>
            </a:r>
            <a:r>
              <a:rPr lang="en-US" dirty="0" err="1"/>
              <a:t>i.e</a:t>
            </a:r>
            <a:r>
              <a:rPr lang="en-US" dirty="0"/>
              <a:t> generator, frequency converter, etc.)</a:t>
            </a:r>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88" y="2667000"/>
            <a:ext cx="4111512" cy="18288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196209" y="4607957"/>
            <a:ext cx="2182869" cy="369332"/>
          </a:xfrm>
          <a:prstGeom prst="rect">
            <a:avLst/>
          </a:prstGeom>
          <a:noFill/>
        </p:spPr>
        <p:txBody>
          <a:bodyPr wrap="square" rtlCol="0">
            <a:spAutoFit/>
          </a:bodyPr>
          <a:lstStyle/>
          <a:p>
            <a:pPr algn="ctr"/>
            <a:r>
              <a:rPr lang="en-US" dirty="0">
                <a:solidFill>
                  <a:schemeClr val="accent3"/>
                </a:solidFill>
              </a:rPr>
              <a:t>Mechanical Power</a:t>
            </a:r>
          </a:p>
        </p:txBody>
      </p:sp>
      <p:sp>
        <p:nvSpPr>
          <p:cNvPr id="19" name="Content Placeholder 2"/>
          <p:cNvSpPr txBox="1">
            <a:spLocks/>
          </p:cNvSpPr>
          <p:nvPr/>
        </p:nvSpPr>
        <p:spPr>
          <a:xfrm>
            <a:off x="609600" y="5105400"/>
            <a:ext cx="7785355" cy="11430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As mentioned in the previous slide there may be an additional step in between mechanical and electrical power, such as hydraulic power.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667000"/>
            <a:ext cx="4114800" cy="18288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981700" y="4617482"/>
            <a:ext cx="1905000" cy="369332"/>
          </a:xfrm>
          <a:prstGeom prst="rect">
            <a:avLst/>
          </a:prstGeom>
          <a:noFill/>
        </p:spPr>
        <p:txBody>
          <a:bodyPr wrap="square" rtlCol="0">
            <a:spAutoFit/>
          </a:bodyPr>
          <a:lstStyle/>
          <a:p>
            <a:pPr algn="ctr"/>
            <a:r>
              <a:rPr lang="en-US" dirty="0">
                <a:solidFill>
                  <a:schemeClr val="accent3"/>
                </a:solidFill>
              </a:rPr>
              <a:t>Electrical Power</a:t>
            </a:r>
          </a:p>
        </p:txBody>
      </p:sp>
      <p:sp>
        <p:nvSpPr>
          <p:cNvPr id="9" name="Right Arrow 8"/>
          <p:cNvSpPr/>
          <p:nvPr/>
        </p:nvSpPr>
        <p:spPr>
          <a:xfrm>
            <a:off x="3962400" y="3409950"/>
            <a:ext cx="1295400" cy="381000"/>
          </a:xfrm>
          <a:prstGeom prst="rightArrow">
            <a:avLst/>
          </a:prstGeom>
          <a:solidFill>
            <a:schemeClr val="bg1"/>
          </a:solidFill>
          <a:ln>
            <a:solidFill>
              <a:schemeClr val="accent3"/>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3" name="Action Button: Home 12">
            <a:hlinkClick r:id="rId4"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extBox 13"/>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1753507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AEP Case (RM6)</a:t>
            </a:r>
          </a:p>
        </p:txBody>
      </p:sp>
      <p:sp>
        <p:nvSpPr>
          <p:cNvPr id="3" name="Content Placeholder 2"/>
          <p:cNvSpPr>
            <a:spLocks noGrp="1"/>
          </p:cNvSpPr>
          <p:nvPr>
            <p:ph idx="1"/>
          </p:nvPr>
        </p:nvSpPr>
        <p:spPr>
          <a:xfrm>
            <a:off x="457200" y="1371600"/>
            <a:ext cx="8229600" cy="1524000"/>
          </a:xfrm>
        </p:spPr>
        <p:txBody>
          <a:bodyPr>
            <a:normAutofit/>
          </a:bodyPr>
          <a:lstStyle/>
          <a:p>
            <a:r>
              <a:rPr lang="en-US" dirty="0"/>
              <a:t>Electrical Power output is then fed back into the wave resource distribution to estimate Annual Energy Production. </a:t>
            </a:r>
          </a:p>
          <a:p>
            <a:pPr lvl="1"/>
            <a:r>
              <a:rPr lang="en-US" dirty="0"/>
              <a:t>Multiply the power at each sea state, by the probability of occurrence at each sea state and sum table to estimate Annual Energy Production.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2" y="3220403"/>
            <a:ext cx="3200400" cy="13716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2" y="4632841"/>
            <a:ext cx="1905000" cy="369332"/>
          </a:xfrm>
          <a:prstGeom prst="rect">
            <a:avLst/>
          </a:prstGeom>
          <a:noFill/>
        </p:spPr>
        <p:txBody>
          <a:bodyPr wrap="square" rtlCol="0">
            <a:spAutoFit/>
          </a:bodyPr>
          <a:lstStyle/>
          <a:p>
            <a:pPr algn="ctr"/>
            <a:r>
              <a:rPr lang="en-US" dirty="0">
                <a:solidFill>
                  <a:schemeClr val="accent3"/>
                </a:solidFill>
              </a:rPr>
              <a:t>Distribution</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2" y="3220403"/>
            <a:ext cx="3200399" cy="13716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105401" y="4653439"/>
            <a:ext cx="1905000" cy="369332"/>
          </a:xfrm>
          <a:prstGeom prst="rect">
            <a:avLst/>
          </a:prstGeom>
          <a:noFill/>
        </p:spPr>
        <p:txBody>
          <a:bodyPr wrap="square" rtlCol="0">
            <a:spAutoFit/>
          </a:bodyPr>
          <a:lstStyle/>
          <a:p>
            <a:pPr algn="ctr"/>
            <a:r>
              <a:rPr lang="en-US" dirty="0">
                <a:solidFill>
                  <a:schemeClr val="accent3"/>
                </a:solidFill>
              </a:rPr>
              <a:t>Electrical Power</a:t>
            </a:r>
          </a:p>
        </p:txBody>
      </p:sp>
      <p:sp>
        <p:nvSpPr>
          <p:cNvPr id="8" name="Multiply 7"/>
          <p:cNvSpPr/>
          <p:nvPr/>
        </p:nvSpPr>
        <p:spPr>
          <a:xfrm>
            <a:off x="4033780" y="3675192"/>
            <a:ext cx="462022" cy="462022"/>
          </a:xfrm>
          <a:prstGeom prst="mathMultiply">
            <a:avLst/>
          </a:prstGeom>
          <a:solidFill>
            <a:schemeClr val="accent3">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qual 8"/>
          <p:cNvSpPr/>
          <p:nvPr/>
        </p:nvSpPr>
        <p:spPr>
          <a:xfrm>
            <a:off x="7658101" y="3582353"/>
            <a:ext cx="647699" cy="647699"/>
          </a:xfrm>
          <a:prstGeom prst="mathEqual">
            <a:avLst/>
          </a:prstGeom>
          <a:solidFill>
            <a:schemeClr val="accent3">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ction Button: Home 11">
            <a:hlinkClick r:id="rId4"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15394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AEP Case (RM6)</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372" y="1382298"/>
            <a:ext cx="4038601" cy="1951452"/>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505372" y="3524250"/>
            <a:ext cx="4285656" cy="369332"/>
          </a:xfrm>
          <a:prstGeom prst="rect">
            <a:avLst/>
          </a:prstGeom>
          <a:noFill/>
        </p:spPr>
        <p:txBody>
          <a:bodyPr wrap="square" rtlCol="0">
            <a:spAutoFit/>
          </a:bodyPr>
          <a:lstStyle/>
          <a:p>
            <a:pPr algn="ctr"/>
            <a:r>
              <a:rPr lang="en-US" dirty="0">
                <a:solidFill>
                  <a:schemeClr val="accent3"/>
                </a:solidFill>
              </a:rPr>
              <a:t>Power x Frequency at each sea state</a:t>
            </a:r>
          </a:p>
        </p:txBody>
      </p:sp>
      <p:sp>
        <p:nvSpPr>
          <p:cNvPr id="12" name="Content Placeholder 2"/>
          <p:cNvSpPr txBox="1">
            <a:spLocks/>
          </p:cNvSpPr>
          <p:nvPr/>
        </p:nvSpPr>
        <p:spPr>
          <a:xfrm>
            <a:off x="609600" y="4171950"/>
            <a:ext cx="7785355" cy="230505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Summing these values results in an average power output of 103.2 kW </a:t>
            </a:r>
          </a:p>
          <a:p>
            <a:r>
              <a:rPr lang="en-US" dirty="0"/>
              <a:t>Multiplying this by 8,760 hours/year gives an AEP of             904 MWh/year </a:t>
            </a:r>
          </a:p>
          <a:p>
            <a:pPr marL="0" indent="0">
              <a:buNone/>
            </a:pPr>
            <a:endParaRPr lang="en-US" dirty="0">
              <a:solidFill>
                <a:schemeClr val="accent5"/>
              </a:solidFill>
            </a:endParaRPr>
          </a:p>
          <a:p>
            <a:pPr marL="0" indent="0">
              <a:buNone/>
            </a:pPr>
            <a:r>
              <a:rPr lang="en-US" dirty="0"/>
              <a:t>*Note that all system losses (i.e., transmission, array losses) must be accounted for including justifications for assumptions. </a:t>
            </a:r>
          </a:p>
        </p:txBody>
      </p:sp>
      <p:sp>
        <p:nvSpPr>
          <p:cNvPr id="8" name="Action Button: Home 7">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3841059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AEP Case (RM6) - Recap</a:t>
            </a:r>
          </a:p>
        </p:txBody>
      </p:sp>
      <p:sp>
        <p:nvSpPr>
          <p:cNvPr id="3" name="Content Placeholder 2"/>
          <p:cNvSpPr>
            <a:spLocks noGrp="1"/>
          </p:cNvSpPr>
          <p:nvPr>
            <p:ph idx="1"/>
          </p:nvPr>
        </p:nvSpPr>
        <p:spPr>
          <a:xfrm>
            <a:off x="457200" y="1371600"/>
            <a:ext cx="8229600" cy="5105400"/>
          </a:xfrm>
        </p:spPr>
        <p:txBody>
          <a:bodyPr>
            <a:normAutofit/>
          </a:bodyPr>
          <a:lstStyle/>
          <a:p>
            <a:r>
              <a:rPr lang="en-US" dirty="0"/>
              <a:t>Use given resource probability matrix (</a:t>
            </a:r>
            <a:r>
              <a:rPr lang="en-US" dirty="0">
                <a:hlinkClick r:id="rId2"/>
              </a:rPr>
              <a:t>Reference Resource Spreadsheet</a:t>
            </a:r>
            <a:r>
              <a:rPr lang="en-US" dirty="0"/>
              <a:t>) </a:t>
            </a:r>
          </a:p>
          <a:p>
            <a:r>
              <a:rPr lang="en-US" dirty="0"/>
              <a:t>Deliver quantities for “critical” efficiency steps</a:t>
            </a:r>
          </a:p>
          <a:p>
            <a:pPr lvl="1"/>
            <a:r>
              <a:rPr lang="en-US" dirty="0"/>
              <a:t>Device interaction with wave (i.e., pneumatic, mechanical)</a:t>
            </a:r>
          </a:p>
          <a:p>
            <a:pPr lvl="1"/>
            <a:r>
              <a:rPr lang="en-US" dirty="0"/>
              <a:t>Interaction with mechanical system and drivetrain (i.e., hydraulic, gearbox)</a:t>
            </a:r>
          </a:p>
          <a:p>
            <a:pPr lvl="1"/>
            <a:r>
              <a:rPr lang="en-US" dirty="0"/>
              <a:t>Conversion to electrical power</a:t>
            </a:r>
          </a:p>
          <a:p>
            <a:pPr lvl="1"/>
            <a:r>
              <a:rPr lang="en-US" dirty="0"/>
              <a:t>More depending on device</a:t>
            </a:r>
          </a:p>
          <a:p>
            <a:r>
              <a:rPr lang="en-US" dirty="0"/>
              <a:t>Use electrical power and resource probability to deliver quantitative average power output</a:t>
            </a:r>
          </a:p>
          <a:p>
            <a:r>
              <a:rPr lang="en-US" dirty="0"/>
              <a:t>Calculate Annual Energy Production </a:t>
            </a:r>
          </a:p>
          <a:p>
            <a:pPr lvl="1"/>
            <a:r>
              <a:rPr lang="en-US" dirty="0"/>
              <a:t>Include and provide quantities assumed for all system losses (i.e., transmission, array, generator rating, survival conditions, etc.)</a:t>
            </a:r>
          </a:p>
        </p:txBody>
      </p:sp>
      <p:sp>
        <p:nvSpPr>
          <p:cNvPr id="6" name="Action Button: Home 5">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2135996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Required LCOE Inputs</a:t>
            </a:r>
          </a:p>
        </p:txBody>
      </p:sp>
      <p:sp>
        <p:nvSpPr>
          <p:cNvPr id="3" name="Content Placeholder 2"/>
          <p:cNvSpPr>
            <a:spLocks noGrp="1"/>
          </p:cNvSpPr>
          <p:nvPr>
            <p:ph idx="1"/>
          </p:nvPr>
        </p:nvSpPr>
        <p:spPr/>
        <p:txBody>
          <a:bodyPr/>
          <a:lstStyle/>
          <a:p>
            <a:r>
              <a:rPr lang="en-US" sz="3200" dirty="0">
                <a:solidFill>
                  <a:schemeClr val="bg2"/>
                </a:solidFill>
              </a:rPr>
              <a:t>LCOE – </a:t>
            </a:r>
            <a:r>
              <a:rPr lang="en-US" sz="3200" dirty="0" err="1">
                <a:solidFill>
                  <a:schemeClr val="bg2"/>
                </a:solidFill>
              </a:rPr>
              <a:t>Levelized</a:t>
            </a:r>
            <a:r>
              <a:rPr lang="en-US" sz="3200" dirty="0">
                <a:solidFill>
                  <a:schemeClr val="bg2"/>
                </a:solidFill>
              </a:rPr>
              <a:t> Cost of Electricity</a:t>
            </a:r>
          </a:p>
          <a:p>
            <a:pPr lvl="1"/>
            <a:r>
              <a:rPr lang="en-US" sz="2800" dirty="0">
                <a:solidFill>
                  <a:schemeClr val="bg2"/>
                </a:solidFill>
              </a:rPr>
              <a:t>Fixed Charge Rate (FCR)</a:t>
            </a:r>
          </a:p>
          <a:p>
            <a:pPr lvl="2"/>
            <a:r>
              <a:rPr lang="en-US" sz="2400" dirty="0">
                <a:solidFill>
                  <a:schemeClr val="bg2"/>
                </a:solidFill>
              </a:rPr>
              <a:t>Standardized for DOE recipients</a:t>
            </a:r>
          </a:p>
          <a:p>
            <a:pPr lvl="1"/>
            <a:r>
              <a:rPr lang="en-US" sz="2800" dirty="0">
                <a:solidFill>
                  <a:schemeClr val="bg2"/>
                </a:solidFill>
              </a:rPr>
              <a:t>Annual Energy Production (AEP)</a:t>
            </a:r>
          </a:p>
          <a:p>
            <a:pPr lvl="2"/>
            <a:r>
              <a:rPr lang="en-US" sz="2400" dirty="0">
                <a:solidFill>
                  <a:schemeClr val="bg2"/>
                </a:solidFill>
              </a:rPr>
              <a:t>Estimated energy production at reference location given sea state distribution. </a:t>
            </a:r>
          </a:p>
          <a:p>
            <a:pPr lvl="1"/>
            <a:r>
              <a:rPr lang="en-US" sz="2800" dirty="0"/>
              <a:t>Capital Expenses (</a:t>
            </a:r>
            <a:r>
              <a:rPr lang="en-US" sz="2800" dirty="0" err="1"/>
              <a:t>CapEx</a:t>
            </a:r>
            <a:r>
              <a:rPr lang="en-US" sz="2800" dirty="0"/>
              <a:t>: Year 0 Costs)</a:t>
            </a:r>
          </a:p>
          <a:p>
            <a:pPr lvl="1"/>
            <a:r>
              <a:rPr lang="en-US" sz="2800" dirty="0"/>
              <a:t>Operational Expenses (</a:t>
            </a:r>
            <a:r>
              <a:rPr lang="en-US" sz="2800" dirty="0" err="1"/>
              <a:t>OpEx</a:t>
            </a:r>
            <a:r>
              <a:rPr lang="en-US" sz="2800" dirty="0"/>
              <a:t>: Year 1-n costs)</a:t>
            </a:r>
          </a:p>
        </p:txBody>
      </p:sp>
      <p:sp>
        <p:nvSpPr>
          <p:cNvPr id="6" name="Action Button: Home 5">
            <a:hlinkClick r:id="rId2"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500149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SCBS?</a:t>
            </a:r>
          </a:p>
        </p:txBody>
      </p:sp>
      <p:sp>
        <p:nvSpPr>
          <p:cNvPr id="3" name="Content Placeholder 2"/>
          <p:cNvSpPr>
            <a:spLocks noGrp="1"/>
          </p:cNvSpPr>
          <p:nvPr>
            <p:ph sz="half" idx="1"/>
          </p:nvPr>
        </p:nvSpPr>
        <p:spPr/>
        <p:txBody>
          <a:bodyPr>
            <a:normAutofit lnSpcReduction="10000"/>
          </a:bodyPr>
          <a:lstStyle/>
          <a:p>
            <a:r>
              <a:rPr lang="en-US" dirty="0">
                <a:hlinkClick r:id="rId4"/>
              </a:rPr>
              <a:t>System Cost Breakdown Structure (SCBS)</a:t>
            </a:r>
            <a:endParaRPr lang="en-US" dirty="0"/>
          </a:p>
          <a:p>
            <a:pPr lvl="1"/>
            <a:r>
              <a:rPr lang="en-US" dirty="0"/>
              <a:t>Organizes Capital Expenses (year 0) and Operational Expenses (years 1 – n)</a:t>
            </a:r>
          </a:p>
          <a:p>
            <a:pPr lvl="2"/>
            <a:r>
              <a:rPr lang="en-US" dirty="0"/>
              <a:t>Multiple levels of detail</a:t>
            </a:r>
          </a:p>
          <a:p>
            <a:pPr lvl="1"/>
            <a:r>
              <a:rPr lang="en-US" dirty="0"/>
              <a:t>Gives DOE MHK program insight into critical areas.</a:t>
            </a:r>
          </a:p>
          <a:p>
            <a:pPr lvl="2"/>
            <a:r>
              <a:rPr lang="en-US" dirty="0"/>
              <a:t>Data gaps</a:t>
            </a:r>
          </a:p>
          <a:p>
            <a:pPr lvl="2"/>
            <a:r>
              <a:rPr lang="en-US" dirty="0"/>
              <a:t>Potential research topics</a:t>
            </a:r>
          </a:p>
          <a:p>
            <a:pPr lvl="2"/>
            <a:r>
              <a:rPr lang="en-US" dirty="0"/>
              <a:t>Benchmarks</a:t>
            </a:r>
          </a:p>
        </p:txBody>
      </p:sp>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4572000" y="2209800"/>
            <a:ext cx="4267200" cy="2818814"/>
          </a:xfrm>
          <a:prstGeom prst="rect">
            <a:avLst/>
          </a:prstGeom>
          <a:ln>
            <a:solidFill>
              <a:srgbClr val="BFBFBF"/>
            </a:solidFill>
          </a:ln>
        </p:spPr>
      </p:pic>
      <p:sp>
        <p:nvSpPr>
          <p:cNvPr id="8" name="Action Button: Home 7">
            <a:hlinkClick r:id="rId6"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pic>
        <p:nvPicPr>
          <p:cNvPr id="4" name="Slide 1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3920" y="1188720"/>
            <a:ext cx="609600" cy="609600"/>
          </a:xfrm>
          <a:prstGeom prst="rect">
            <a:avLst/>
          </a:prstGeom>
        </p:spPr>
      </p:pic>
    </p:spTree>
    <p:extLst>
      <p:ext uri="{BB962C8B-B14F-4D97-AF65-F5344CB8AC3E}">
        <p14:creationId xmlns:p14="http://schemas.microsoft.com/office/powerpoint/2010/main" val="1066641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a:t>
            </a:r>
          </a:p>
        </p:txBody>
      </p:sp>
      <p:sp>
        <p:nvSpPr>
          <p:cNvPr id="3" name="Content Placeholder 2"/>
          <p:cNvSpPr>
            <a:spLocks noGrp="1"/>
          </p:cNvSpPr>
          <p:nvPr>
            <p:ph idx="1"/>
          </p:nvPr>
        </p:nvSpPr>
        <p:spPr/>
        <p:txBody>
          <a:bodyPr/>
          <a:lstStyle/>
          <a:p>
            <a:pPr marL="0" indent="0">
              <a:buNone/>
            </a:pPr>
            <a:r>
              <a:rPr lang="en-US" sz="2000" dirty="0"/>
              <a:t>This PowerPoint presentation is intended to serve as a guide for funding recipients when submitting cost of energy data. The following slides describe the inputs into the </a:t>
            </a:r>
            <a:r>
              <a:rPr lang="en-US" sz="2000" dirty="0" err="1"/>
              <a:t>Levelized</a:t>
            </a:r>
            <a:r>
              <a:rPr lang="en-US" sz="2000" dirty="0"/>
              <a:t> Cost of Energy (LCOE) equation. The presentation will also serve as a guide on what assumptions should be made when calculating LCOE, as well as methods to modify the framework so that the unique aspects of each project are captured appropriately. </a:t>
            </a:r>
          </a:p>
          <a:p>
            <a:pPr marL="0" indent="0">
              <a:buNone/>
            </a:pPr>
            <a:endParaRPr lang="en-US" sz="2000" dirty="0"/>
          </a:p>
        </p:txBody>
      </p:sp>
      <p:sp>
        <p:nvSpPr>
          <p:cNvPr id="4" name="Action Button: Home 3">
            <a:hlinkClick r:id="rId4"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pic>
        <p:nvPicPr>
          <p:cNvPr id="6" name="Slide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3920" y="1188720"/>
            <a:ext cx="609600" cy="609600"/>
          </a:xfrm>
          <a:prstGeom prst="rect">
            <a:avLst/>
          </a:prstGeom>
        </p:spPr>
      </p:pic>
    </p:spTree>
    <p:extLst>
      <p:ext uri="{BB962C8B-B14F-4D97-AF65-F5344CB8AC3E}">
        <p14:creationId xmlns:p14="http://schemas.microsoft.com/office/powerpoint/2010/main" val="628126001"/>
      </p:ext>
    </p:extLst>
  </p:cSld>
  <p:clrMapOvr>
    <a:masterClrMapping/>
  </p:clrMapOvr>
  <mc:AlternateContent xmlns:mc="http://schemas.openxmlformats.org/markup-compatibility/2006" xmlns:p14="http://schemas.microsoft.com/office/powerpoint/2010/main">
    <mc:Choice Requires="p14">
      <p:transition spd="slow" p14:dur="2000" advTm="3823"/>
    </mc:Choice>
    <mc:Fallback xmlns="">
      <p:transition spd="slow" advTm="382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4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a:t>
            </a:r>
          </a:p>
        </p:txBody>
      </p:sp>
      <p:sp>
        <p:nvSpPr>
          <p:cNvPr id="6" name="Content Placeholder 2"/>
          <p:cNvSpPr>
            <a:spLocks noGrp="1"/>
          </p:cNvSpPr>
          <p:nvPr>
            <p:ph idx="1"/>
          </p:nvPr>
        </p:nvSpPr>
        <p:spPr>
          <a:xfrm>
            <a:off x="381000" y="1295400"/>
            <a:ext cx="8229600" cy="4800600"/>
          </a:xfrm>
        </p:spPr>
        <p:txBody>
          <a:bodyPr>
            <a:normAutofit lnSpcReduction="10000"/>
          </a:bodyPr>
          <a:lstStyle/>
          <a:p>
            <a:r>
              <a:rPr lang="en-US" dirty="0"/>
              <a:t>Include deepest level available</a:t>
            </a:r>
          </a:p>
          <a:p>
            <a:pPr lvl="1"/>
            <a:r>
              <a:rPr lang="en-US" dirty="0"/>
              <a:t>This is especially critical in instances where funding is allocated towards a particular area of research </a:t>
            </a:r>
          </a:p>
          <a:p>
            <a:pPr lvl="2"/>
            <a:r>
              <a:rPr lang="en-US" dirty="0"/>
              <a:t>Example: if a FOA is awarded to advance hydraulic PTO designs, the SCBS should include a deep level of costs for hydraulic system and associated components.</a:t>
            </a:r>
          </a:p>
          <a:p>
            <a:pPr lvl="1"/>
            <a:r>
              <a:rPr lang="en-US" dirty="0"/>
              <a:t>If detail is unavailable, roll up into next level</a:t>
            </a:r>
          </a:p>
          <a:p>
            <a:pPr lvl="2"/>
            <a:r>
              <a:rPr lang="en-US" dirty="0"/>
              <a:t>Example 1: If a third party contractor supplies non-itemized receipt for a subsystem, the entire subsystem cost can be used. In this instance the components of the subsystem should be listed if available. </a:t>
            </a:r>
          </a:p>
          <a:p>
            <a:pPr lvl="2"/>
            <a:r>
              <a:rPr lang="en-US" dirty="0"/>
              <a:t>Example 2: If a category that is not the focus of the award is estimated using scaling relationships or previous work, these values can be used at a high level with proper citation. </a:t>
            </a:r>
          </a:p>
          <a:p>
            <a:endParaRPr lang="en-US" dirty="0"/>
          </a:p>
        </p:txBody>
      </p:sp>
      <p:sp>
        <p:nvSpPr>
          <p:cNvPr id="7" name="Action Button: Home 6">
            <a:hlinkClick r:id="rId4"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pic>
        <p:nvPicPr>
          <p:cNvPr id="3" name="Slide 2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3920" y="1188720"/>
            <a:ext cx="609600" cy="609600"/>
          </a:xfrm>
          <a:prstGeom prst="rect">
            <a:avLst/>
          </a:prstGeom>
        </p:spPr>
      </p:pic>
    </p:spTree>
    <p:extLst>
      <p:ext uri="{BB962C8B-B14F-4D97-AF65-F5344CB8AC3E}">
        <p14:creationId xmlns:p14="http://schemas.microsoft.com/office/powerpoint/2010/main" val="1642873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Filling Out the SCBS</a:t>
            </a:r>
          </a:p>
        </p:txBody>
      </p:sp>
      <p:sp>
        <p:nvSpPr>
          <p:cNvPr id="3" name="Content Placeholder 2"/>
          <p:cNvSpPr>
            <a:spLocks noGrp="1"/>
          </p:cNvSpPr>
          <p:nvPr>
            <p:ph sz="half" idx="1"/>
          </p:nvPr>
        </p:nvSpPr>
        <p:spPr>
          <a:xfrm>
            <a:off x="457200" y="1447800"/>
            <a:ext cx="8172450" cy="4724400"/>
          </a:xfrm>
        </p:spPr>
        <p:txBody>
          <a:bodyPr/>
          <a:lstStyle/>
          <a:p>
            <a:r>
              <a:rPr lang="en-US" dirty="0"/>
              <a:t>It is expected that the </a:t>
            </a:r>
            <a:r>
              <a:rPr lang="en-US" dirty="0">
                <a:hlinkClick r:id="rId4"/>
              </a:rPr>
              <a:t>System Cost Breakdown Structure</a:t>
            </a:r>
            <a:r>
              <a:rPr lang="en-US" dirty="0"/>
              <a:t> won’t match every industry cost reporting structure. </a:t>
            </a:r>
          </a:p>
          <a:p>
            <a:pPr lvl="1"/>
            <a:r>
              <a:rPr lang="en-US" dirty="0"/>
              <a:t>The following slides will go over 2 examples of how to fill out the SCBS based on an un-aligned industry cost structure using RM6 as an example</a:t>
            </a:r>
          </a:p>
          <a:p>
            <a:pPr lvl="2"/>
            <a:r>
              <a:rPr lang="en-US" dirty="0"/>
              <a:t>Example 1: Level of detail is available in System Cost Breakdown Structure</a:t>
            </a:r>
          </a:p>
          <a:p>
            <a:pPr lvl="2"/>
            <a:r>
              <a:rPr lang="en-US" dirty="0"/>
              <a:t>Example 2: Level of detail in the System Cost Breakdown Structure is not enough</a:t>
            </a:r>
          </a:p>
          <a:p>
            <a:endParaRPr lang="en-US" dirty="0"/>
          </a:p>
        </p:txBody>
      </p:sp>
      <p:sp>
        <p:nvSpPr>
          <p:cNvPr id="6" name="Action Button: Home 5">
            <a:hlinkClick r:id="rId5"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pic>
        <p:nvPicPr>
          <p:cNvPr id="4" name="Slide 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3920" y="1188720"/>
            <a:ext cx="609600" cy="609600"/>
          </a:xfrm>
          <a:prstGeom prst="rect">
            <a:avLst/>
          </a:prstGeom>
        </p:spPr>
      </p:pic>
    </p:spTree>
    <p:extLst>
      <p:ext uri="{BB962C8B-B14F-4D97-AF65-F5344CB8AC3E}">
        <p14:creationId xmlns:p14="http://schemas.microsoft.com/office/powerpoint/2010/main" val="4050125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sp>
        <p:nvSpPr>
          <p:cNvPr id="6" name="Content Placeholder 2"/>
          <p:cNvSpPr>
            <a:spLocks noGrp="1"/>
          </p:cNvSpPr>
          <p:nvPr>
            <p:ph idx="1"/>
          </p:nvPr>
        </p:nvSpPr>
        <p:spPr>
          <a:xfrm>
            <a:off x="381000" y="1295399"/>
            <a:ext cx="5410200" cy="5167313"/>
          </a:xfrm>
        </p:spPr>
        <p:txBody>
          <a:bodyPr>
            <a:normAutofit fontScale="77500" lnSpcReduction="20000"/>
          </a:bodyPr>
          <a:lstStyle/>
          <a:p>
            <a:r>
              <a:rPr lang="en-US" dirty="0"/>
              <a:t>The DOE Reference Models used a similar, but not identical Cost Breakdown Structure to categorize costs. </a:t>
            </a:r>
          </a:p>
          <a:p>
            <a:pPr lvl="1"/>
            <a:r>
              <a:rPr lang="en-US" dirty="0"/>
              <a:t>All reference models use the same level 1 and 2 </a:t>
            </a:r>
          </a:p>
          <a:p>
            <a:pPr lvl="2"/>
            <a:r>
              <a:rPr lang="en-US" dirty="0" err="1"/>
              <a:t>CapEx</a:t>
            </a:r>
            <a:endParaRPr lang="en-US" dirty="0"/>
          </a:p>
          <a:p>
            <a:pPr lvl="3"/>
            <a:r>
              <a:rPr lang="en-US" dirty="0"/>
              <a:t>Development</a:t>
            </a:r>
          </a:p>
          <a:p>
            <a:pPr lvl="3"/>
            <a:r>
              <a:rPr lang="en-US" dirty="0"/>
              <a:t>Infrastructure</a:t>
            </a:r>
          </a:p>
          <a:p>
            <a:pPr lvl="3"/>
            <a:r>
              <a:rPr lang="en-US" dirty="0"/>
              <a:t>Mooring Foundation</a:t>
            </a:r>
          </a:p>
          <a:p>
            <a:pPr lvl="3"/>
            <a:r>
              <a:rPr lang="en-US" dirty="0"/>
              <a:t>Device Structural Components</a:t>
            </a:r>
          </a:p>
          <a:p>
            <a:pPr lvl="3"/>
            <a:r>
              <a:rPr lang="en-US" dirty="0"/>
              <a:t>Power Take Off</a:t>
            </a:r>
          </a:p>
          <a:p>
            <a:pPr lvl="3"/>
            <a:r>
              <a:rPr lang="en-US" dirty="0"/>
              <a:t>Subsystem Integration &amp; Profit Margin</a:t>
            </a:r>
          </a:p>
          <a:p>
            <a:pPr lvl="3"/>
            <a:r>
              <a:rPr lang="en-US" dirty="0"/>
              <a:t>Installation</a:t>
            </a:r>
          </a:p>
          <a:p>
            <a:pPr lvl="3"/>
            <a:r>
              <a:rPr lang="en-US" dirty="0"/>
              <a:t>Decommissioning</a:t>
            </a:r>
          </a:p>
          <a:p>
            <a:pPr lvl="3"/>
            <a:r>
              <a:rPr lang="en-US" dirty="0"/>
              <a:t>Contingency</a:t>
            </a:r>
          </a:p>
          <a:p>
            <a:pPr lvl="2"/>
            <a:r>
              <a:rPr lang="en-US" dirty="0"/>
              <a:t>Annualized </a:t>
            </a:r>
            <a:r>
              <a:rPr lang="en-US" dirty="0" err="1"/>
              <a:t>OpEx</a:t>
            </a:r>
            <a:endParaRPr lang="en-US" dirty="0"/>
          </a:p>
          <a:p>
            <a:pPr lvl="1"/>
            <a:r>
              <a:rPr lang="en-US" dirty="0"/>
              <a:t>Level 3 varies for each design</a:t>
            </a:r>
          </a:p>
          <a:p>
            <a:pPr lvl="2"/>
            <a:r>
              <a:rPr lang="en-US" dirty="0"/>
              <a:t>Many categories have detail at level 4 and 5</a:t>
            </a:r>
          </a:p>
          <a:p>
            <a:pPr lvl="3"/>
            <a:r>
              <a:rPr lang="en-US" dirty="0"/>
              <a:t>For more detail see </a:t>
            </a:r>
            <a:r>
              <a:rPr lang="pt-BR" dirty="0">
                <a:solidFill>
                  <a:schemeClr val="bg2"/>
                </a:solidFill>
                <a:hlinkClick r:id="rId4"/>
              </a:rPr>
              <a:t>Sandia Reference Model Project Page</a:t>
            </a:r>
            <a:endParaRPr lang="en-US" dirty="0">
              <a:solidFill>
                <a:schemeClr val="bg2"/>
              </a:solidFill>
            </a:endParaRPr>
          </a:p>
          <a:p>
            <a:endParaRPr lang="en-US"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9325" y="971550"/>
            <a:ext cx="2383608" cy="55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ction Button: Home 7">
            <a:hlinkClick r:id="rId6"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pic>
        <p:nvPicPr>
          <p:cNvPr id="4" name="slide 22 v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3920" y="1188720"/>
            <a:ext cx="609600" cy="609600"/>
          </a:xfrm>
          <a:prstGeom prst="rect">
            <a:avLst/>
          </a:prstGeom>
        </p:spPr>
      </p:pic>
    </p:spTree>
    <p:extLst>
      <p:ext uri="{BB962C8B-B14F-4D97-AF65-F5344CB8AC3E}">
        <p14:creationId xmlns:p14="http://schemas.microsoft.com/office/powerpoint/2010/main" val="171262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sp>
        <p:nvSpPr>
          <p:cNvPr id="6" name="Content Placeholder 2"/>
          <p:cNvSpPr>
            <a:spLocks noGrp="1"/>
          </p:cNvSpPr>
          <p:nvPr>
            <p:ph idx="1"/>
          </p:nvPr>
        </p:nvSpPr>
        <p:spPr>
          <a:xfrm>
            <a:off x="381000" y="1295399"/>
            <a:ext cx="5410200" cy="5167313"/>
          </a:xfrm>
        </p:spPr>
        <p:txBody>
          <a:bodyPr>
            <a:normAutofit fontScale="77500" lnSpcReduction="20000"/>
          </a:bodyPr>
          <a:lstStyle/>
          <a:p>
            <a:r>
              <a:rPr lang="en-US" dirty="0"/>
              <a:t>The DOE Reference Models used a similar, but not identical Cost Breakdown Structure to categorize costs. </a:t>
            </a:r>
          </a:p>
          <a:p>
            <a:pPr lvl="1"/>
            <a:r>
              <a:rPr lang="en-US" dirty="0"/>
              <a:t>All reference models use the same level 1 and 2 </a:t>
            </a:r>
          </a:p>
          <a:p>
            <a:pPr lvl="2"/>
            <a:r>
              <a:rPr lang="en-US" dirty="0" err="1"/>
              <a:t>CapEx</a:t>
            </a:r>
            <a:endParaRPr lang="en-US" dirty="0"/>
          </a:p>
          <a:p>
            <a:pPr lvl="3"/>
            <a:r>
              <a:rPr lang="en-US" dirty="0"/>
              <a:t>Development</a:t>
            </a:r>
          </a:p>
          <a:p>
            <a:pPr lvl="3"/>
            <a:r>
              <a:rPr lang="en-US" dirty="0"/>
              <a:t>Infrastructure</a:t>
            </a:r>
          </a:p>
          <a:p>
            <a:pPr lvl="3"/>
            <a:r>
              <a:rPr lang="en-US" dirty="0"/>
              <a:t>Mooring Foundation</a:t>
            </a:r>
          </a:p>
          <a:p>
            <a:pPr lvl="3"/>
            <a:r>
              <a:rPr lang="en-US" dirty="0"/>
              <a:t>Device Structural Components</a:t>
            </a:r>
          </a:p>
          <a:p>
            <a:pPr lvl="3"/>
            <a:r>
              <a:rPr lang="en-US" dirty="0"/>
              <a:t>Power Take Off</a:t>
            </a:r>
          </a:p>
          <a:p>
            <a:pPr lvl="3"/>
            <a:r>
              <a:rPr lang="en-US" dirty="0"/>
              <a:t>Subsystem Integration &amp; Profit Margin</a:t>
            </a:r>
          </a:p>
          <a:p>
            <a:pPr lvl="3"/>
            <a:r>
              <a:rPr lang="en-US" dirty="0"/>
              <a:t>Installation</a:t>
            </a:r>
          </a:p>
          <a:p>
            <a:pPr lvl="3"/>
            <a:r>
              <a:rPr lang="en-US" dirty="0"/>
              <a:t>Decommissioning</a:t>
            </a:r>
          </a:p>
          <a:p>
            <a:pPr lvl="3"/>
            <a:r>
              <a:rPr lang="en-US" dirty="0"/>
              <a:t>Contingency</a:t>
            </a:r>
          </a:p>
          <a:p>
            <a:pPr lvl="2"/>
            <a:r>
              <a:rPr lang="en-US" dirty="0"/>
              <a:t>Annualized </a:t>
            </a:r>
            <a:r>
              <a:rPr lang="en-US" dirty="0" err="1"/>
              <a:t>OpEx</a:t>
            </a:r>
            <a:endParaRPr lang="en-US" dirty="0"/>
          </a:p>
          <a:p>
            <a:pPr lvl="1"/>
            <a:r>
              <a:rPr lang="en-US" dirty="0"/>
              <a:t>Level 3 varies for each design</a:t>
            </a:r>
          </a:p>
          <a:p>
            <a:pPr lvl="2"/>
            <a:r>
              <a:rPr lang="en-US" dirty="0"/>
              <a:t>Many categories have detail at level 4 and 5</a:t>
            </a:r>
          </a:p>
          <a:p>
            <a:pPr lvl="3"/>
            <a:r>
              <a:rPr lang="en-US" dirty="0"/>
              <a:t>For more detail see </a:t>
            </a:r>
            <a:r>
              <a:rPr lang="pt-BR" dirty="0">
                <a:solidFill>
                  <a:schemeClr val="bg2"/>
                </a:solidFill>
                <a:hlinkClick r:id="rId2"/>
              </a:rPr>
              <a:t>Sandia Reference Model Project Page</a:t>
            </a:r>
            <a:endParaRPr lang="en-US" dirty="0">
              <a:solidFill>
                <a:schemeClr val="bg2"/>
              </a:solidFill>
            </a:endParaRPr>
          </a:p>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325" y="971550"/>
            <a:ext cx="2383608" cy="55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648325" y="2419350"/>
            <a:ext cx="2925354"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rId4"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1254226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1075"/>
            <a:ext cx="56388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 10"/>
          <p:cNvGraphicFramePr>
            <a:graphicFrameLocks noGrp="1"/>
          </p:cNvGraphicFramePr>
          <p:nvPr>
            <p:extLst>
              <p:ext uri="{D42A27DB-BD31-4B8C-83A1-F6EECF244321}">
                <p14:modId xmlns:p14="http://schemas.microsoft.com/office/powerpoint/2010/main" val="1504658126"/>
              </p:ext>
            </p:extLst>
          </p:nvPr>
        </p:nvGraphicFramePr>
        <p:xfrm>
          <a:off x="228601" y="2286000"/>
          <a:ext cx="8686799" cy="1981200"/>
        </p:xfrm>
        <a:graphic>
          <a:graphicData uri="http://schemas.openxmlformats.org/drawingml/2006/table">
            <a:tbl>
              <a:tblPr/>
              <a:tblGrid>
                <a:gridCol w="593124">
                  <a:extLst>
                    <a:ext uri="{9D8B030D-6E8A-4147-A177-3AD203B41FA5}">
                      <a16:colId xmlns:a16="http://schemas.microsoft.com/office/drawing/2014/main" val="20000"/>
                    </a:ext>
                  </a:extLst>
                </a:gridCol>
                <a:gridCol w="3286898">
                  <a:extLst>
                    <a:ext uri="{9D8B030D-6E8A-4147-A177-3AD203B41FA5}">
                      <a16:colId xmlns:a16="http://schemas.microsoft.com/office/drawing/2014/main" val="20001"/>
                    </a:ext>
                  </a:extLst>
                </a:gridCol>
                <a:gridCol w="1408670">
                  <a:extLst>
                    <a:ext uri="{9D8B030D-6E8A-4147-A177-3AD203B41FA5}">
                      <a16:colId xmlns:a16="http://schemas.microsoft.com/office/drawing/2014/main" val="20002"/>
                    </a:ext>
                  </a:extLst>
                </a:gridCol>
                <a:gridCol w="3398107">
                  <a:extLst>
                    <a:ext uri="{9D8B030D-6E8A-4147-A177-3AD203B41FA5}">
                      <a16:colId xmlns:a16="http://schemas.microsoft.com/office/drawing/2014/main" val="20003"/>
                    </a:ext>
                  </a:extLst>
                </a:gridCol>
              </a:tblGrid>
              <a:tr h="70338">
                <a:tc>
                  <a:txBody>
                    <a:bodyPr/>
                    <a:lstStyle/>
                    <a:p>
                      <a:pPr algn="ctr" fontAlgn="ctr"/>
                      <a:r>
                        <a:rPr lang="en-US" sz="1000" b="1" i="0" u="none" strike="noStrike" dirty="0">
                          <a:solidFill>
                            <a:srgbClr val="000000"/>
                          </a:solidFill>
                          <a:effectLst/>
                          <a:latin typeface="Calibri"/>
                        </a:rPr>
                        <a:t>Level</a:t>
                      </a:r>
                    </a:p>
                  </a:txBody>
                  <a:tcPr marL="0" marR="0" marT="0"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a:rPr>
                        <a:t>Category</a:t>
                      </a:r>
                    </a:p>
                  </a:txBody>
                  <a:tcPr marL="0" marR="0" marT="0"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a:rPr>
                        <a:t>Value</a:t>
                      </a:r>
                    </a:p>
                  </a:txBody>
                  <a:tcPr marL="0" marR="0" marT="0"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a:rPr>
                        <a:t>Description</a:t>
                      </a:r>
                    </a:p>
                  </a:txBody>
                  <a:tcPr marL="0" marR="0" marT="0" marB="0" anchor="ctr">
                    <a:lnL>
                      <a:noFill/>
                    </a:lnL>
                    <a:lnR>
                      <a:noFill/>
                    </a:lnR>
                    <a:lnT>
                      <a:noFill/>
                    </a:lnT>
                    <a:lnB>
                      <a:noFill/>
                    </a:lnB>
                  </a:tcPr>
                </a:tc>
                <a:extLst>
                  <a:ext uri="{0D108BD9-81ED-4DB2-BD59-A6C34878D82A}">
                    <a16:rowId xmlns:a16="http://schemas.microsoft.com/office/drawing/2014/main" val="10000"/>
                  </a:ext>
                </a:extLst>
              </a:tr>
              <a:tr h="211015">
                <a:tc>
                  <a:txBody>
                    <a:bodyPr/>
                    <a:lstStyle/>
                    <a:p>
                      <a:pPr algn="ctr" fontAlgn="ctr"/>
                      <a:r>
                        <a:rPr lang="en-US" sz="1000" b="0" i="0" u="none" strike="noStrike">
                          <a:solidFill>
                            <a:srgbClr val="FFFFFF"/>
                          </a:solidFill>
                          <a:effectLst/>
                          <a:latin typeface="Calibri"/>
                        </a:rPr>
                        <a:t>1</a:t>
                      </a:r>
                    </a:p>
                  </a:txBody>
                  <a:tcPr marL="0" marR="0" marT="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3151"/>
                    </a:solidFill>
                  </a:tcPr>
                </a:tc>
                <a:tc>
                  <a:txBody>
                    <a:bodyPr/>
                    <a:lstStyle/>
                    <a:p>
                      <a:pPr algn="l" fontAlgn="ctr"/>
                      <a:r>
                        <a:rPr lang="en-US" sz="1000" b="0" i="0" u="none" strike="noStrike">
                          <a:solidFill>
                            <a:srgbClr val="FFFFFF"/>
                          </a:solidFill>
                          <a:effectLst/>
                          <a:latin typeface="Calibri"/>
                        </a:rPr>
                        <a:t>Capital Expenditures (CAPEX)</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3151"/>
                    </a:solidFill>
                  </a:tcPr>
                </a:tc>
                <a:tc>
                  <a:txBody>
                    <a:bodyPr/>
                    <a:lstStyle/>
                    <a:p>
                      <a:pPr algn="l" fontAlgn="ctr"/>
                      <a:endParaRPr lang="en-US" sz="1000" b="0" i="0" u="none" strike="noStrike" dirty="0">
                        <a:solidFill>
                          <a:srgbClr val="FFFFFF"/>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3151"/>
                    </a:solidFill>
                  </a:tcPr>
                </a:tc>
                <a:tc>
                  <a:txBody>
                    <a:bodyPr/>
                    <a:lstStyle/>
                    <a:p>
                      <a:pPr algn="l" fontAlgn="ctr"/>
                      <a:r>
                        <a:rPr lang="en-US" sz="1000" b="0" i="0" u="none" strike="noStrike" dirty="0">
                          <a:solidFill>
                            <a:srgbClr val="FFFFFF"/>
                          </a:solidFill>
                          <a:effectLst/>
                          <a:latin typeface="Calibri"/>
                        </a:rPr>
                        <a:t>All installed costs incurred prior to commercial operations date (COD). CAPEX components include marine energy converter, balance of system, and financing.</a:t>
                      </a:r>
                    </a:p>
                  </a:txBody>
                  <a:tcPr marL="0" marR="0" marT="0" marB="0" anchor="ctr">
                    <a:lnL w="1270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403151"/>
                    </a:solidFill>
                  </a:tcPr>
                </a:tc>
                <a:extLst>
                  <a:ext uri="{0D108BD9-81ED-4DB2-BD59-A6C34878D82A}">
                    <a16:rowId xmlns:a16="http://schemas.microsoft.com/office/drawing/2014/main" val="10001"/>
                  </a:ext>
                </a:extLst>
              </a:tr>
              <a:tr h="140677">
                <a:tc>
                  <a:txBody>
                    <a:bodyPr/>
                    <a:lstStyle/>
                    <a:p>
                      <a:pPr algn="ctr" fontAlgn="ctr"/>
                      <a:r>
                        <a:rPr lang="en-US" sz="1000" b="0" i="0" u="none" strike="noStrike">
                          <a:solidFill>
                            <a:srgbClr val="FFFFFF"/>
                          </a:solidFill>
                          <a:effectLst/>
                          <a:latin typeface="Calibri"/>
                        </a:rPr>
                        <a:t>2</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1000" b="0" i="0" u="none" strike="noStrike">
                          <a:solidFill>
                            <a:srgbClr val="FFFFFF"/>
                          </a:solidFill>
                          <a:effectLst/>
                          <a:latin typeface="Calibri"/>
                        </a:rPr>
                        <a:t>    Marine Energy Converter (MEC)</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endParaRPr lang="en-US" sz="1000" b="0" i="0" u="none" strike="noStrike" dirty="0">
                        <a:solidFill>
                          <a:srgbClr val="FFFFFF"/>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1000" b="0" i="0" u="none" strike="noStrike">
                          <a:solidFill>
                            <a:srgbClr val="FFFFFF"/>
                          </a:solidFill>
                          <a:effectLst/>
                          <a:latin typeface="Calibri"/>
                        </a:rPr>
                        <a:t>Converts kinetic energy from water into three phase alternating current (AC) electrical energy.</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extLst>
                  <a:ext uri="{0D108BD9-81ED-4DB2-BD59-A6C34878D82A}">
                    <a16:rowId xmlns:a16="http://schemas.microsoft.com/office/drawing/2014/main" val="10002"/>
                  </a:ext>
                </a:extLst>
              </a:tr>
              <a:tr h="211015">
                <a:tc>
                  <a:txBody>
                    <a:bodyPr/>
                    <a:lstStyle/>
                    <a:p>
                      <a:pPr algn="ctr" fontAlgn="ctr"/>
                      <a:r>
                        <a:rPr lang="en-US" sz="1000" b="0" i="0" u="none" strike="noStrike">
                          <a:solidFill>
                            <a:srgbClr val="FFFFFF"/>
                          </a:solidFill>
                          <a:effectLst/>
                          <a:latin typeface="Calibri"/>
                        </a:rPr>
                        <a:t>2</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1000" b="0" i="0" u="none" strike="noStrike">
                          <a:solidFill>
                            <a:srgbClr val="FFFFFF"/>
                          </a:solidFill>
                          <a:effectLst/>
                          <a:latin typeface="Calibri"/>
                        </a:rPr>
                        <a:t>    Balance of System</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endParaRPr lang="en-US" sz="1000" b="0" i="0" u="none" strike="noStrike" dirty="0">
                        <a:solidFill>
                          <a:srgbClr val="FFFFFF"/>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1000" b="0" i="0" u="none" strike="noStrike">
                          <a:solidFill>
                            <a:srgbClr val="FFFFFF"/>
                          </a:solidFill>
                          <a:effectLst/>
                          <a:latin typeface="Calibri"/>
                        </a:rPr>
                        <a:t>Balance of equipment, labor, and material costs (other than marine energy converter) incurred prior to commercial operation date (COD).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extLst>
                  <a:ext uri="{0D108BD9-81ED-4DB2-BD59-A6C34878D82A}">
                    <a16:rowId xmlns:a16="http://schemas.microsoft.com/office/drawing/2014/main" val="10003"/>
                  </a:ext>
                </a:extLst>
              </a:tr>
              <a:tr h="281354">
                <a:tc>
                  <a:txBody>
                    <a:bodyPr/>
                    <a:lstStyle/>
                    <a:p>
                      <a:pPr algn="ctr" fontAlgn="ctr"/>
                      <a:r>
                        <a:rPr lang="en-US" sz="1000" b="0" i="0" u="none" strike="noStrike" dirty="0">
                          <a:solidFill>
                            <a:srgbClr val="FFFFFF"/>
                          </a:solidFill>
                          <a:effectLst/>
                          <a:latin typeface="Calibri"/>
                        </a:rPr>
                        <a:t>2</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1000" b="0" i="0" u="none" strike="noStrike" dirty="0">
                          <a:solidFill>
                            <a:srgbClr val="FFFFFF"/>
                          </a:solidFill>
                          <a:effectLst/>
                          <a:latin typeface="Calibri"/>
                        </a:rPr>
                        <a:t>    Financial Costs</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endParaRPr lang="en-US" sz="1000" b="0" i="0" u="none" strike="noStrike" dirty="0">
                        <a:solidFill>
                          <a:srgbClr val="FFFFFF"/>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1000" b="0" i="0" u="none" strike="noStrike" dirty="0">
                          <a:solidFill>
                            <a:srgbClr val="FFFFFF"/>
                          </a:solidFill>
                          <a:effectLst/>
                          <a:latin typeface="Calibri"/>
                        </a:rPr>
                        <a:t>Financial expenditures for which the project owner is responsible prior to commercial operation date (COD), related to either payments for financial products, carrying charges on loans, or setting up financial instruments.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extLst>
                  <a:ext uri="{0D108BD9-81ED-4DB2-BD59-A6C34878D82A}">
                    <a16:rowId xmlns:a16="http://schemas.microsoft.com/office/drawing/2014/main" val="10004"/>
                  </a:ext>
                </a:extLst>
              </a:tr>
            </a:tbl>
          </a:graphicData>
        </a:graphic>
      </p:graphicFrame>
      <p:sp>
        <p:nvSpPr>
          <p:cNvPr id="7" name="Action Button: Home 6">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2570481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1075"/>
            <a:ext cx="56388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 10"/>
          <p:cNvGraphicFramePr>
            <a:graphicFrameLocks noGrp="1"/>
          </p:cNvGraphicFramePr>
          <p:nvPr>
            <p:extLst>
              <p:ext uri="{D42A27DB-BD31-4B8C-83A1-F6EECF244321}">
                <p14:modId xmlns:p14="http://schemas.microsoft.com/office/powerpoint/2010/main" val="1404661812"/>
              </p:ext>
            </p:extLst>
          </p:nvPr>
        </p:nvGraphicFramePr>
        <p:xfrm>
          <a:off x="228601" y="2286000"/>
          <a:ext cx="8686799" cy="1981200"/>
        </p:xfrm>
        <a:graphic>
          <a:graphicData uri="http://schemas.openxmlformats.org/drawingml/2006/table">
            <a:tbl>
              <a:tblPr/>
              <a:tblGrid>
                <a:gridCol w="593124">
                  <a:extLst>
                    <a:ext uri="{9D8B030D-6E8A-4147-A177-3AD203B41FA5}">
                      <a16:colId xmlns:a16="http://schemas.microsoft.com/office/drawing/2014/main" val="20000"/>
                    </a:ext>
                  </a:extLst>
                </a:gridCol>
                <a:gridCol w="3286898">
                  <a:extLst>
                    <a:ext uri="{9D8B030D-6E8A-4147-A177-3AD203B41FA5}">
                      <a16:colId xmlns:a16="http://schemas.microsoft.com/office/drawing/2014/main" val="20001"/>
                    </a:ext>
                  </a:extLst>
                </a:gridCol>
                <a:gridCol w="1408670">
                  <a:extLst>
                    <a:ext uri="{9D8B030D-6E8A-4147-A177-3AD203B41FA5}">
                      <a16:colId xmlns:a16="http://schemas.microsoft.com/office/drawing/2014/main" val="20002"/>
                    </a:ext>
                  </a:extLst>
                </a:gridCol>
                <a:gridCol w="3398107">
                  <a:extLst>
                    <a:ext uri="{9D8B030D-6E8A-4147-A177-3AD203B41FA5}">
                      <a16:colId xmlns:a16="http://schemas.microsoft.com/office/drawing/2014/main" val="20003"/>
                    </a:ext>
                  </a:extLst>
                </a:gridCol>
              </a:tblGrid>
              <a:tr h="70338">
                <a:tc>
                  <a:txBody>
                    <a:bodyPr/>
                    <a:lstStyle/>
                    <a:p>
                      <a:pPr algn="ctr" fontAlgn="ctr"/>
                      <a:r>
                        <a:rPr lang="en-US" sz="1000" b="1" i="0" u="none" strike="noStrike" dirty="0">
                          <a:solidFill>
                            <a:srgbClr val="000000"/>
                          </a:solidFill>
                          <a:effectLst/>
                          <a:latin typeface="Calibri"/>
                        </a:rPr>
                        <a:t>Level</a:t>
                      </a:r>
                    </a:p>
                  </a:txBody>
                  <a:tcPr marL="0" marR="0" marT="0"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a:rPr>
                        <a:t>Category</a:t>
                      </a:r>
                    </a:p>
                  </a:txBody>
                  <a:tcPr marL="0" marR="0" marT="0"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a:rPr>
                        <a:t>Value</a:t>
                      </a:r>
                    </a:p>
                  </a:txBody>
                  <a:tcPr marL="0" marR="0" marT="0"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Calibri"/>
                        </a:rPr>
                        <a:t>Description</a:t>
                      </a:r>
                    </a:p>
                  </a:txBody>
                  <a:tcPr marL="0" marR="0" marT="0" marB="0" anchor="ctr">
                    <a:lnL>
                      <a:noFill/>
                    </a:lnL>
                    <a:lnR>
                      <a:noFill/>
                    </a:lnR>
                    <a:lnT>
                      <a:noFill/>
                    </a:lnT>
                    <a:lnB>
                      <a:noFill/>
                    </a:lnB>
                  </a:tcPr>
                </a:tc>
                <a:extLst>
                  <a:ext uri="{0D108BD9-81ED-4DB2-BD59-A6C34878D82A}">
                    <a16:rowId xmlns:a16="http://schemas.microsoft.com/office/drawing/2014/main" val="10000"/>
                  </a:ext>
                </a:extLst>
              </a:tr>
              <a:tr h="211015">
                <a:tc>
                  <a:txBody>
                    <a:bodyPr/>
                    <a:lstStyle/>
                    <a:p>
                      <a:pPr algn="ctr" fontAlgn="ctr"/>
                      <a:r>
                        <a:rPr lang="en-US" sz="1000" b="0" i="0" u="none" strike="noStrike">
                          <a:solidFill>
                            <a:srgbClr val="FFFFFF"/>
                          </a:solidFill>
                          <a:effectLst/>
                          <a:latin typeface="Calibri"/>
                        </a:rPr>
                        <a:t>1</a:t>
                      </a:r>
                    </a:p>
                  </a:txBody>
                  <a:tcPr marL="0" marR="0" marT="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3151"/>
                    </a:solidFill>
                  </a:tcPr>
                </a:tc>
                <a:tc>
                  <a:txBody>
                    <a:bodyPr/>
                    <a:lstStyle/>
                    <a:p>
                      <a:pPr algn="l" fontAlgn="ctr"/>
                      <a:r>
                        <a:rPr lang="en-US" sz="1000" b="0" i="0" u="none" strike="noStrike">
                          <a:solidFill>
                            <a:srgbClr val="FFFFFF"/>
                          </a:solidFill>
                          <a:effectLst/>
                          <a:latin typeface="Calibri"/>
                        </a:rPr>
                        <a:t>Capital Expenditures (CAPEX)</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3151"/>
                    </a:solidFill>
                  </a:tcPr>
                </a:tc>
                <a:tc>
                  <a:txBody>
                    <a:bodyPr/>
                    <a:lstStyle/>
                    <a:p>
                      <a:pPr algn="l" fontAlgn="ctr"/>
                      <a:endParaRPr lang="en-US" sz="1000" b="0" i="0" u="none" strike="noStrike" dirty="0">
                        <a:solidFill>
                          <a:srgbClr val="FFFFFF"/>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3151"/>
                    </a:solidFill>
                  </a:tcPr>
                </a:tc>
                <a:tc>
                  <a:txBody>
                    <a:bodyPr/>
                    <a:lstStyle/>
                    <a:p>
                      <a:pPr algn="l" fontAlgn="ctr"/>
                      <a:r>
                        <a:rPr lang="en-US" sz="1000" b="0" i="0" u="none" strike="noStrike" dirty="0">
                          <a:solidFill>
                            <a:srgbClr val="FFFFFF"/>
                          </a:solidFill>
                          <a:effectLst/>
                          <a:latin typeface="Calibri"/>
                        </a:rPr>
                        <a:t>All installed costs incurred prior to commercial operations date (COD). CAPEX components include marine energy converter, balance of system, and financing.</a:t>
                      </a:r>
                    </a:p>
                  </a:txBody>
                  <a:tcPr marL="0" marR="0" marT="0" marB="0" anchor="ctr">
                    <a:lnL w="1270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403151"/>
                    </a:solidFill>
                  </a:tcPr>
                </a:tc>
                <a:extLst>
                  <a:ext uri="{0D108BD9-81ED-4DB2-BD59-A6C34878D82A}">
                    <a16:rowId xmlns:a16="http://schemas.microsoft.com/office/drawing/2014/main" val="10001"/>
                  </a:ext>
                </a:extLst>
              </a:tr>
              <a:tr h="140677">
                <a:tc>
                  <a:txBody>
                    <a:bodyPr/>
                    <a:lstStyle/>
                    <a:p>
                      <a:pPr algn="ctr" fontAlgn="ctr"/>
                      <a:r>
                        <a:rPr lang="en-US" sz="1000" b="0" i="0" u="none" strike="noStrike">
                          <a:solidFill>
                            <a:srgbClr val="FFFFFF"/>
                          </a:solidFill>
                          <a:effectLst/>
                          <a:latin typeface="Calibri"/>
                        </a:rPr>
                        <a:t>2</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1000" b="0" i="0" u="none" strike="noStrike">
                          <a:solidFill>
                            <a:srgbClr val="FFFFFF"/>
                          </a:solidFill>
                          <a:effectLst/>
                          <a:latin typeface="Calibri"/>
                        </a:rPr>
                        <a:t>    Marine Energy Converter (MEC)</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endParaRPr lang="en-US" sz="1000" b="0" i="0" u="none" strike="noStrike" dirty="0">
                        <a:solidFill>
                          <a:srgbClr val="FFFFFF"/>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1000" b="0" i="0" u="none" strike="noStrike">
                          <a:solidFill>
                            <a:srgbClr val="FFFFFF"/>
                          </a:solidFill>
                          <a:effectLst/>
                          <a:latin typeface="Calibri"/>
                        </a:rPr>
                        <a:t>Converts kinetic energy from water into three phase alternating current (AC) electrical energy.</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extLst>
                  <a:ext uri="{0D108BD9-81ED-4DB2-BD59-A6C34878D82A}">
                    <a16:rowId xmlns:a16="http://schemas.microsoft.com/office/drawing/2014/main" val="10002"/>
                  </a:ext>
                </a:extLst>
              </a:tr>
              <a:tr h="211015">
                <a:tc>
                  <a:txBody>
                    <a:bodyPr/>
                    <a:lstStyle/>
                    <a:p>
                      <a:pPr algn="ctr" fontAlgn="ctr"/>
                      <a:r>
                        <a:rPr lang="en-US" sz="1000" b="0" i="0" u="none" strike="noStrike">
                          <a:solidFill>
                            <a:srgbClr val="FFFFFF"/>
                          </a:solidFill>
                          <a:effectLst/>
                          <a:latin typeface="Calibri"/>
                        </a:rPr>
                        <a:t>2</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1000" b="0" i="0" u="none" strike="noStrike">
                          <a:solidFill>
                            <a:srgbClr val="FFFFFF"/>
                          </a:solidFill>
                          <a:effectLst/>
                          <a:latin typeface="Calibri"/>
                        </a:rPr>
                        <a:t>    Balance of System</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endParaRPr lang="en-US" sz="1000" b="0" i="0" u="none" strike="noStrike" dirty="0">
                        <a:solidFill>
                          <a:srgbClr val="FFFFFF"/>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1000" b="0" i="0" u="none" strike="noStrike">
                          <a:solidFill>
                            <a:srgbClr val="FFFFFF"/>
                          </a:solidFill>
                          <a:effectLst/>
                          <a:latin typeface="Calibri"/>
                        </a:rPr>
                        <a:t>Balance of equipment, labor, and material costs (other than marine energy converter) incurred prior to commercial operation date (COD).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extLst>
                  <a:ext uri="{0D108BD9-81ED-4DB2-BD59-A6C34878D82A}">
                    <a16:rowId xmlns:a16="http://schemas.microsoft.com/office/drawing/2014/main" val="10003"/>
                  </a:ext>
                </a:extLst>
              </a:tr>
              <a:tr h="281354">
                <a:tc>
                  <a:txBody>
                    <a:bodyPr/>
                    <a:lstStyle/>
                    <a:p>
                      <a:pPr algn="ctr" fontAlgn="ctr"/>
                      <a:r>
                        <a:rPr lang="en-US" sz="1000" b="0" i="0" u="none" strike="noStrike" dirty="0">
                          <a:solidFill>
                            <a:srgbClr val="FFFFFF"/>
                          </a:solidFill>
                          <a:effectLst/>
                          <a:latin typeface="Calibri"/>
                        </a:rPr>
                        <a:t>2</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1000" b="0" i="0" u="none" strike="noStrike" dirty="0">
                          <a:solidFill>
                            <a:srgbClr val="FFFFFF"/>
                          </a:solidFill>
                          <a:effectLst/>
                          <a:latin typeface="Calibri"/>
                        </a:rPr>
                        <a:t>    Financial Costs</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endParaRPr lang="en-US" sz="1000" b="0" i="0" u="none" strike="noStrike" dirty="0">
                        <a:solidFill>
                          <a:srgbClr val="FFFFFF"/>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1000" b="0" i="0" u="none" strike="noStrike" dirty="0">
                          <a:solidFill>
                            <a:srgbClr val="FFFFFF"/>
                          </a:solidFill>
                          <a:effectLst/>
                          <a:latin typeface="Calibri"/>
                        </a:rPr>
                        <a:t>Financial expenditures for which the project owner is responsible prior to commercial operation date (COD), related to either payments for financial products, carrying charges on loans, or setting up financial instruments.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extLst>
                  <a:ext uri="{0D108BD9-81ED-4DB2-BD59-A6C34878D82A}">
                    <a16:rowId xmlns:a16="http://schemas.microsoft.com/office/drawing/2014/main" val="10004"/>
                  </a:ext>
                </a:extLst>
              </a:tr>
            </a:tbl>
          </a:graphicData>
        </a:graphic>
      </p:graphicFrame>
      <p:sp>
        <p:nvSpPr>
          <p:cNvPr id="3" name="Oval 2"/>
          <p:cNvSpPr/>
          <p:nvPr/>
        </p:nvSpPr>
        <p:spPr>
          <a:xfrm>
            <a:off x="38100" y="3276600"/>
            <a:ext cx="2590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3958362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1075"/>
            <a:ext cx="56388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1549371708"/>
              </p:ext>
            </p:extLst>
          </p:nvPr>
        </p:nvGraphicFramePr>
        <p:xfrm>
          <a:off x="228600" y="2286000"/>
          <a:ext cx="8686801" cy="3169920"/>
        </p:xfrm>
        <a:graphic>
          <a:graphicData uri="http://schemas.openxmlformats.org/drawingml/2006/table">
            <a:tbl>
              <a:tblPr/>
              <a:tblGrid>
                <a:gridCol w="593125">
                  <a:extLst>
                    <a:ext uri="{9D8B030D-6E8A-4147-A177-3AD203B41FA5}">
                      <a16:colId xmlns:a16="http://schemas.microsoft.com/office/drawing/2014/main" val="20000"/>
                    </a:ext>
                  </a:extLst>
                </a:gridCol>
                <a:gridCol w="3286897">
                  <a:extLst>
                    <a:ext uri="{9D8B030D-6E8A-4147-A177-3AD203B41FA5}">
                      <a16:colId xmlns:a16="http://schemas.microsoft.com/office/drawing/2014/main" val="20001"/>
                    </a:ext>
                  </a:extLst>
                </a:gridCol>
                <a:gridCol w="1408670">
                  <a:extLst>
                    <a:ext uri="{9D8B030D-6E8A-4147-A177-3AD203B41FA5}">
                      <a16:colId xmlns:a16="http://schemas.microsoft.com/office/drawing/2014/main" val="20002"/>
                    </a:ext>
                  </a:extLst>
                </a:gridCol>
                <a:gridCol w="3398109">
                  <a:extLst>
                    <a:ext uri="{9D8B030D-6E8A-4147-A177-3AD203B41FA5}">
                      <a16:colId xmlns:a16="http://schemas.microsoft.com/office/drawing/2014/main" val="20003"/>
                    </a:ext>
                  </a:extLst>
                </a:gridCol>
              </a:tblGrid>
              <a:tr h="56395">
                <a:tc>
                  <a:txBody>
                    <a:bodyPr/>
                    <a:lstStyle/>
                    <a:p>
                      <a:pPr algn="ctr" fontAlgn="ctr"/>
                      <a:r>
                        <a:rPr lang="en-US" sz="800" b="1" i="0" u="none" strike="noStrike" dirty="0">
                          <a:solidFill>
                            <a:srgbClr val="000000"/>
                          </a:solidFill>
                          <a:effectLst/>
                          <a:latin typeface="Calibri"/>
                        </a:rPr>
                        <a:t>Level</a:t>
                      </a:r>
                    </a:p>
                  </a:txBody>
                  <a:tcPr marL="0" marR="0" marT="0"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a:rPr>
                        <a:t>Category</a:t>
                      </a:r>
                    </a:p>
                  </a:txBody>
                  <a:tcPr marL="0" marR="0" marT="0"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a:rPr>
                        <a:t>Value</a:t>
                      </a:r>
                    </a:p>
                  </a:txBody>
                  <a:tcPr marL="0" marR="0" marT="0"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a:rPr>
                        <a:t>Description</a:t>
                      </a:r>
                    </a:p>
                  </a:txBody>
                  <a:tcPr marL="0" marR="0" marT="0" marB="0" anchor="ctr">
                    <a:lnL>
                      <a:noFill/>
                    </a:lnL>
                    <a:lnR>
                      <a:noFill/>
                    </a:lnR>
                    <a:lnT>
                      <a:noFill/>
                    </a:lnT>
                    <a:lnB>
                      <a:noFill/>
                    </a:lnB>
                  </a:tcPr>
                </a:tc>
                <a:extLst>
                  <a:ext uri="{0D108BD9-81ED-4DB2-BD59-A6C34878D82A}">
                    <a16:rowId xmlns:a16="http://schemas.microsoft.com/office/drawing/2014/main" val="10000"/>
                  </a:ext>
                </a:extLst>
              </a:tr>
              <a:tr h="214837">
                <a:tc>
                  <a:txBody>
                    <a:bodyPr/>
                    <a:lstStyle/>
                    <a:p>
                      <a:pPr algn="ctr" fontAlgn="ctr"/>
                      <a:r>
                        <a:rPr lang="en-US" sz="800" b="0" i="0" u="none" strike="noStrike">
                          <a:solidFill>
                            <a:srgbClr val="FFFFFF"/>
                          </a:solidFill>
                          <a:effectLst/>
                          <a:latin typeface="Calibri"/>
                        </a:rPr>
                        <a:t>1</a:t>
                      </a:r>
                    </a:p>
                  </a:txBody>
                  <a:tcPr marL="0" marR="0" marT="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3151"/>
                    </a:solidFill>
                  </a:tcPr>
                </a:tc>
                <a:tc>
                  <a:txBody>
                    <a:bodyPr/>
                    <a:lstStyle/>
                    <a:p>
                      <a:pPr algn="l" fontAlgn="ctr"/>
                      <a:r>
                        <a:rPr lang="en-US" sz="800" b="0" i="0" u="none" strike="noStrike">
                          <a:solidFill>
                            <a:srgbClr val="FFFFFF"/>
                          </a:solidFill>
                          <a:effectLst/>
                          <a:latin typeface="Calibri"/>
                        </a:rPr>
                        <a:t>Capital Expenditures (CAPEX)</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3151"/>
                    </a:solidFill>
                  </a:tcPr>
                </a:tc>
                <a:tc>
                  <a:txBody>
                    <a:bodyPr/>
                    <a:lstStyle/>
                    <a:p>
                      <a:pPr algn="l" fontAlgn="ctr"/>
                      <a:endParaRPr lang="en-US" sz="800" b="0" i="0" u="none" strike="noStrike" dirty="0">
                        <a:solidFill>
                          <a:srgbClr val="FFFFFF"/>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3151"/>
                    </a:solidFill>
                  </a:tcPr>
                </a:tc>
                <a:tc>
                  <a:txBody>
                    <a:bodyPr/>
                    <a:lstStyle/>
                    <a:p>
                      <a:pPr algn="l" fontAlgn="ctr"/>
                      <a:r>
                        <a:rPr lang="en-US" sz="800" b="0" i="0" u="none" strike="noStrike">
                          <a:solidFill>
                            <a:srgbClr val="FFFFFF"/>
                          </a:solidFill>
                          <a:effectLst/>
                          <a:latin typeface="Calibri"/>
                        </a:rPr>
                        <a:t>All installed costs incurred prior to commercial operations date (COD). CAPEX components include marine energy converter, balance of system, and financing.</a:t>
                      </a:r>
                    </a:p>
                  </a:txBody>
                  <a:tcPr marL="0" marR="0" marT="0" marB="0" anchor="ctr">
                    <a:lnL w="1270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403151"/>
                    </a:solidFill>
                  </a:tcPr>
                </a:tc>
                <a:extLst>
                  <a:ext uri="{0D108BD9-81ED-4DB2-BD59-A6C34878D82A}">
                    <a16:rowId xmlns:a16="http://schemas.microsoft.com/office/drawing/2014/main" val="10001"/>
                  </a:ext>
                </a:extLst>
              </a:tr>
              <a:tr h="107419">
                <a:tc>
                  <a:txBody>
                    <a:bodyPr/>
                    <a:lstStyle/>
                    <a:p>
                      <a:pPr algn="ctr" fontAlgn="ctr"/>
                      <a:r>
                        <a:rPr lang="en-US" sz="800" b="0" i="0" u="none" strike="noStrike">
                          <a:solidFill>
                            <a:srgbClr val="FFFFFF"/>
                          </a:solidFill>
                          <a:effectLst/>
                          <a:latin typeface="Calibri"/>
                        </a:rPr>
                        <a:t>2</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800" b="0" i="0" u="none" strike="noStrike">
                          <a:solidFill>
                            <a:srgbClr val="FFFFFF"/>
                          </a:solidFill>
                          <a:effectLst/>
                          <a:latin typeface="Calibri"/>
                        </a:rPr>
                        <a:t>    Marine Energy Converter (MEC)</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endParaRPr lang="en-US" sz="800" b="0" i="0" u="none" strike="noStrike" dirty="0">
                        <a:solidFill>
                          <a:srgbClr val="FFFFFF"/>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800" b="0" i="0" u="none" strike="noStrike">
                          <a:solidFill>
                            <a:srgbClr val="FFFFFF"/>
                          </a:solidFill>
                          <a:effectLst/>
                          <a:latin typeface="Calibri"/>
                        </a:rPr>
                        <a:t>Converts kinetic energy from water into three phase alternating current (AC) electrical energy.</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extLst>
                  <a:ext uri="{0D108BD9-81ED-4DB2-BD59-A6C34878D82A}">
                    <a16:rowId xmlns:a16="http://schemas.microsoft.com/office/drawing/2014/main" val="10002"/>
                  </a:ext>
                </a:extLst>
              </a:tr>
              <a:tr h="161128">
                <a:tc>
                  <a:txBody>
                    <a:bodyPr/>
                    <a:lstStyle/>
                    <a:p>
                      <a:pPr algn="ctr" fontAlgn="ctr"/>
                      <a:r>
                        <a:rPr lang="en-US" sz="800" b="0" i="0" u="none" strike="noStrike">
                          <a:solidFill>
                            <a:srgbClr val="FFFFFF"/>
                          </a:solidFill>
                          <a:effectLst/>
                          <a:latin typeface="Calibri"/>
                        </a:rPr>
                        <a:t>2</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800" b="0" i="0" u="none" strike="noStrike">
                          <a:solidFill>
                            <a:srgbClr val="FFFFFF"/>
                          </a:solidFill>
                          <a:effectLst/>
                          <a:latin typeface="Calibri"/>
                        </a:rPr>
                        <a:t>    Balance of System</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endParaRPr lang="en-US" sz="800" b="0" i="0" u="none" strike="noStrike" dirty="0">
                        <a:solidFill>
                          <a:srgbClr val="FFFFFF"/>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800" b="0" i="0" u="none" strike="noStrike">
                          <a:solidFill>
                            <a:srgbClr val="FFFFFF"/>
                          </a:solidFill>
                          <a:effectLst/>
                          <a:latin typeface="Calibri"/>
                        </a:rPr>
                        <a:t>Balance of equipment, labor, and material costs (other than marine energy converter) incurred prior to commercial operation date (COD).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extLst>
                  <a:ext uri="{0D108BD9-81ED-4DB2-BD59-A6C34878D82A}">
                    <a16:rowId xmlns:a16="http://schemas.microsoft.com/office/drawing/2014/main" val="10003"/>
                  </a:ext>
                </a:extLst>
              </a:tr>
              <a:tr h="214837">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Development</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8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All activities from project inception to financial close, where financial close is the date when project and financing agreements have been signed and all the required conditions  have been met.</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4"/>
                  </a:ext>
                </a:extLst>
              </a:tr>
              <a:tr h="107419">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Engineering and Management</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8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Engineering and management activities from financial close through commercial operation date (COD).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5"/>
                  </a:ext>
                </a:extLst>
              </a:tr>
              <a:tr h="107419">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dirty="0">
                          <a:solidFill>
                            <a:srgbClr val="000000"/>
                          </a:solidFill>
                          <a:effectLst/>
                          <a:latin typeface="Calibri"/>
                        </a:rPr>
                        <a:t>        Electrical Infrastructure</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8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All electrical infrastructure to collect power from generators and deliver to the grid.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6"/>
                  </a:ext>
                </a:extLst>
              </a:tr>
              <a:tr h="107419">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Plant Commissioning</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8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Cost incurred by owner or prime contractor to test and commission the integrated power plant.</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7"/>
                  </a:ext>
                </a:extLst>
              </a:tr>
              <a:tr h="214837">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Site Access, Port &amp; Staging</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8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Activities and physical aspects of a staging port. Elements needed to support the delivery, storage, handling, and deployment of marine energy converter (MEC) components.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8"/>
                  </a:ext>
                </a:extLst>
              </a:tr>
              <a:tr h="322255">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Assembly &amp; Installation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8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Assembly and installation activities conducted at the staging port and at the project site. Assume financial costs related to warranties, contractor insurance, Selling, General &amp; Administrative (SG&amp;A), profit margin, etc., are loaded in day rates for vessels, labor, and equipment.</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9"/>
                  </a:ext>
                </a:extLst>
              </a:tr>
              <a:tr h="107419">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Other Infrastructure</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Other capital investments made by the project company prior to commercial operation date (COD).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10"/>
                  </a:ext>
                </a:extLst>
              </a:tr>
              <a:tr h="107419">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Substructure &amp; Foundation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8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dirty="0">
                          <a:solidFill>
                            <a:srgbClr val="000000"/>
                          </a:solidFill>
                          <a:effectLst/>
                          <a:latin typeface="Calibri"/>
                        </a:rPr>
                        <a:t>All elements of the marine energy converter substructure and foundation.</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11"/>
                  </a:ext>
                </a:extLst>
              </a:tr>
            </a:tbl>
          </a:graphicData>
        </a:graphic>
      </p:graphicFrame>
      <p:sp>
        <p:nvSpPr>
          <p:cNvPr id="8" name="Action Button: Home 7">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2123463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1075"/>
            <a:ext cx="56388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675277084"/>
              </p:ext>
            </p:extLst>
          </p:nvPr>
        </p:nvGraphicFramePr>
        <p:xfrm>
          <a:off x="228600" y="2286000"/>
          <a:ext cx="8686801" cy="3169920"/>
        </p:xfrm>
        <a:graphic>
          <a:graphicData uri="http://schemas.openxmlformats.org/drawingml/2006/table">
            <a:tbl>
              <a:tblPr/>
              <a:tblGrid>
                <a:gridCol w="593125">
                  <a:extLst>
                    <a:ext uri="{9D8B030D-6E8A-4147-A177-3AD203B41FA5}">
                      <a16:colId xmlns:a16="http://schemas.microsoft.com/office/drawing/2014/main" val="20000"/>
                    </a:ext>
                  </a:extLst>
                </a:gridCol>
                <a:gridCol w="3286897">
                  <a:extLst>
                    <a:ext uri="{9D8B030D-6E8A-4147-A177-3AD203B41FA5}">
                      <a16:colId xmlns:a16="http://schemas.microsoft.com/office/drawing/2014/main" val="20001"/>
                    </a:ext>
                  </a:extLst>
                </a:gridCol>
                <a:gridCol w="1408670">
                  <a:extLst>
                    <a:ext uri="{9D8B030D-6E8A-4147-A177-3AD203B41FA5}">
                      <a16:colId xmlns:a16="http://schemas.microsoft.com/office/drawing/2014/main" val="20002"/>
                    </a:ext>
                  </a:extLst>
                </a:gridCol>
                <a:gridCol w="3398109">
                  <a:extLst>
                    <a:ext uri="{9D8B030D-6E8A-4147-A177-3AD203B41FA5}">
                      <a16:colId xmlns:a16="http://schemas.microsoft.com/office/drawing/2014/main" val="20003"/>
                    </a:ext>
                  </a:extLst>
                </a:gridCol>
              </a:tblGrid>
              <a:tr h="56395">
                <a:tc>
                  <a:txBody>
                    <a:bodyPr/>
                    <a:lstStyle/>
                    <a:p>
                      <a:pPr algn="ctr" fontAlgn="ctr"/>
                      <a:r>
                        <a:rPr lang="en-US" sz="800" b="1" i="0" u="none" strike="noStrike">
                          <a:solidFill>
                            <a:srgbClr val="000000"/>
                          </a:solidFill>
                          <a:effectLst/>
                          <a:latin typeface="Calibri"/>
                        </a:rPr>
                        <a:t>Level</a:t>
                      </a:r>
                    </a:p>
                  </a:txBody>
                  <a:tcPr marL="0" marR="0" marT="0"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a:rPr>
                        <a:t>Category</a:t>
                      </a:r>
                    </a:p>
                  </a:txBody>
                  <a:tcPr marL="0" marR="0" marT="0"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a:rPr>
                        <a:t>Value</a:t>
                      </a:r>
                    </a:p>
                  </a:txBody>
                  <a:tcPr marL="0" marR="0" marT="0"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a:rPr>
                        <a:t>Description</a:t>
                      </a:r>
                    </a:p>
                  </a:txBody>
                  <a:tcPr marL="0" marR="0" marT="0" marB="0" anchor="ctr">
                    <a:lnL>
                      <a:noFill/>
                    </a:lnL>
                    <a:lnR>
                      <a:noFill/>
                    </a:lnR>
                    <a:lnT>
                      <a:noFill/>
                    </a:lnT>
                    <a:lnB>
                      <a:noFill/>
                    </a:lnB>
                  </a:tcPr>
                </a:tc>
                <a:extLst>
                  <a:ext uri="{0D108BD9-81ED-4DB2-BD59-A6C34878D82A}">
                    <a16:rowId xmlns:a16="http://schemas.microsoft.com/office/drawing/2014/main" val="10000"/>
                  </a:ext>
                </a:extLst>
              </a:tr>
              <a:tr h="214837">
                <a:tc>
                  <a:txBody>
                    <a:bodyPr/>
                    <a:lstStyle/>
                    <a:p>
                      <a:pPr algn="ctr" fontAlgn="ctr"/>
                      <a:r>
                        <a:rPr lang="en-US" sz="800" b="0" i="0" u="none" strike="noStrike">
                          <a:solidFill>
                            <a:srgbClr val="FFFFFF"/>
                          </a:solidFill>
                          <a:effectLst/>
                          <a:latin typeface="Calibri"/>
                        </a:rPr>
                        <a:t>1</a:t>
                      </a:r>
                    </a:p>
                  </a:txBody>
                  <a:tcPr marL="0" marR="0" marT="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3151"/>
                    </a:solidFill>
                  </a:tcPr>
                </a:tc>
                <a:tc>
                  <a:txBody>
                    <a:bodyPr/>
                    <a:lstStyle/>
                    <a:p>
                      <a:pPr algn="l" fontAlgn="ctr"/>
                      <a:r>
                        <a:rPr lang="en-US" sz="800" b="0" i="0" u="none" strike="noStrike">
                          <a:solidFill>
                            <a:srgbClr val="FFFFFF"/>
                          </a:solidFill>
                          <a:effectLst/>
                          <a:latin typeface="Calibri"/>
                        </a:rPr>
                        <a:t>Capital Expenditures (CAPEX)</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3151"/>
                    </a:solidFill>
                  </a:tcPr>
                </a:tc>
                <a:tc>
                  <a:txBody>
                    <a:bodyPr/>
                    <a:lstStyle/>
                    <a:p>
                      <a:pPr algn="l" fontAlgn="ctr"/>
                      <a:endParaRPr lang="en-US" sz="800" b="0" i="0" u="none" strike="noStrike" dirty="0">
                        <a:solidFill>
                          <a:srgbClr val="FFFFFF"/>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3151"/>
                    </a:solidFill>
                  </a:tcPr>
                </a:tc>
                <a:tc>
                  <a:txBody>
                    <a:bodyPr/>
                    <a:lstStyle/>
                    <a:p>
                      <a:pPr algn="l" fontAlgn="ctr"/>
                      <a:r>
                        <a:rPr lang="en-US" sz="800" b="0" i="0" u="none" strike="noStrike">
                          <a:solidFill>
                            <a:srgbClr val="FFFFFF"/>
                          </a:solidFill>
                          <a:effectLst/>
                          <a:latin typeface="Calibri"/>
                        </a:rPr>
                        <a:t>All installed costs incurred prior to commercial operations date (COD). CAPEX components include marine energy converter, balance of system, and financing.</a:t>
                      </a:r>
                    </a:p>
                  </a:txBody>
                  <a:tcPr marL="0" marR="0" marT="0" marB="0" anchor="ctr">
                    <a:lnL w="1270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403151"/>
                    </a:solidFill>
                  </a:tcPr>
                </a:tc>
                <a:extLst>
                  <a:ext uri="{0D108BD9-81ED-4DB2-BD59-A6C34878D82A}">
                    <a16:rowId xmlns:a16="http://schemas.microsoft.com/office/drawing/2014/main" val="10001"/>
                  </a:ext>
                </a:extLst>
              </a:tr>
              <a:tr h="107419">
                <a:tc>
                  <a:txBody>
                    <a:bodyPr/>
                    <a:lstStyle/>
                    <a:p>
                      <a:pPr algn="ctr" fontAlgn="ctr"/>
                      <a:r>
                        <a:rPr lang="en-US" sz="800" b="0" i="0" u="none" strike="noStrike">
                          <a:solidFill>
                            <a:srgbClr val="FFFFFF"/>
                          </a:solidFill>
                          <a:effectLst/>
                          <a:latin typeface="Calibri"/>
                        </a:rPr>
                        <a:t>2</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800" b="0" i="0" u="none" strike="noStrike">
                          <a:solidFill>
                            <a:srgbClr val="FFFFFF"/>
                          </a:solidFill>
                          <a:effectLst/>
                          <a:latin typeface="Calibri"/>
                        </a:rPr>
                        <a:t>    Marine Energy Converter (MEC)</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endParaRPr lang="en-US" sz="800" b="0" i="0" u="none" strike="noStrike" dirty="0">
                        <a:solidFill>
                          <a:srgbClr val="FFFFFF"/>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800" b="0" i="0" u="none" strike="noStrike">
                          <a:solidFill>
                            <a:srgbClr val="FFFFFF"/>
                          </a:solidFill>
                          <a:effectLst/>
                          <a:latin typeface="Calibri"/>
                        </a:rPr>
                        <a:t>Converts kinetic energy from water into three phase alternating current (AC) electrical energy.</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extLst>
                  <a:ext uri="{0D108BD9-81ED-4DB2-BD59-A6C34878D82A}">
                    <a16:rowId xmlns:a16="http://schemas.microsoft.com/office/drawing/2014/main" val="10002"/>
                  </a:ext>
                </a:extLst>
              </a:tr>
              <a:tr h="161128">
                <a:tc>
                  <a:txBody>
                    <a:bodyPr/>
                    <a:lstStyle/>
                    <a:p>
                      <a:pPr algn="ctr" fontAlgn="ctr"/>
                      <a:r>
                        <a:rPr lang="en-US" sz="800" b="0" i="0" u="none" strike="noStrike">
                          <a:solidFill>
                            <a:srgbClr val="FFFFFF"/>
                          </a:solidFill>
                          <a:effectLst/>
                          <a:latin typeface="Calibri"/>
                        </a:rPr>
                        <a:t>2</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800" b="0" i="0" u="none" strike="noStrike">
                          <a:solidFill>
                            <a:srgbClr val="FFFFFF"/>
                          </a:solidFill>
                          <a:effectLst/>
                          <a:latin typeface="Calibri"/>
                        </a:rPr>
                        <a:t>    Balance of System</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endParaRPr lang="en-US" sz="800" b="0" i="0" u="none" strike="noStrike" dirty="0">
                        <a:solidFill>
                          <a:srgbClr val="FFFFFF"/>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tc>
                  <a:txBody>
                    <a:bodyPr/>
                    <a:lstStyle/>
                    <a:p>
                      <a:pPr algn="l" fontAlgn="ctr"/>
                      <a:r>
                        <a:rPr lang="en-US" sz="800" b="0" i="0" u="none" strike="noStrike">
                          <a:solidFill>
                            <a:srgbClr val="FFFFFF"/>
                          </a:solidFill>
                          <a:effectLst/>
                          <a:latin typeface="Calibri"/>
                        </a:rPr>
                        <a:t>Balance of equipment, labor, and material costs (other than marine energy converter) incurred prior to commercial operation date (COD).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97A"/>
                    </a:solidFill>
                  </a:tcPr>
                </a:tc>
                <a:extLst>
                  <a:ext uri="{0D108BD9-81ED-4DB2-BD59-A6C34878D82A}">
                    <a16:rowId xmlns:a16="http://schemas.microsoft.com/office/drawing/2014/main" val="10003"/>
                  </a:ext>
                </a:extLst>
              </a:tr>
              <a:tr h="214837">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Development</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8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All activities from project inception to financial close, where financial close is the date when project and financing agreements have been signed and all the required conditions  have been met.</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4"/>
                  </a:ext>
                </a:extLst>
              </a:tr>
              <a:tr h="107419">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Engineering and Management</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8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Engineering and management activities from financial close through commercial operation date (COD).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5"/>
                  </a:ext>
                </a:extLst>
              </a:tr>
              <a:tr h="107419">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Electrical Infrastructure</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8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All electrical infrastructure to collect power from generators and deliver to the grid.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6"/>
                  </a:ext>
                </a:extLst>
              </a:tr>
              <a:tr h="107419">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Plant Commissioning</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8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Cost incurred by owner or prime contractor to test and commission the integrated power plant.</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7"/>
                  </a:ext>
                </a:extLst>
              </a:tr>
              <a:tr h="214837">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Site Access, Port &amp; Staging</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8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Activities and physical aspects of a staging port. Elements needed to support the delivery, storage, handling, and deployment of marine energy converter (MEC) components.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8"/>
                  </a:ext>
                </a:extLst>
              </a:tr>
              <a:tr h="322255">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Assembly &amp; Installation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8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Assembly and installation activities conducted at the staging port and at the project site. Assume financial costs related to warranties, contractor insurance, Selling, General &amp; Administrative (SG&amp;A), profit margin, etc., are loaded in day rates for vessels, labor, and equipment.</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9"/>
                  </a:ext>
                </a:extLst>
              </a:tr>
              <a:tr h="107419">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Other Infrastructure</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Other capital investments made by the project company prior to commercial operation date (COD).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10"/>
                  </a:ext>
                </a:extLst>
              </a:tr>
              <a:tr h="107419">
                <a:tc>
                  <a:txBody>
                    <a:bodyPr/>
                    <a:lstStyle/>
                    <a:p>
                      <a:pPr algn="ctr" fontAlgn="ctr"/>
                      <a:r>
                        <a:rPr lang="en-US" sz="800" b="0" i="0" u="none" strike="noStrike">
                          <a:solidFill>
                            <a:srgbClr val="000000"/>
                          </a:solidFill>
                          <a:effectLst/>
                          <a:latin typeface="Calibri"/>
                        </a:rPr>
                        <a:t>3</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a:solidFill>
                            <a:srgbClr val="000000"/>
                          </a:solidFill>
                          <a:effectLst/>
                          <a:latin typeface="Calibri"/>
                        </a:rPr>
                        <a:t>        Substructure &amp; Foundation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8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800" b="0" i="0" u="none" strike="noStrike" dirty="0">
                          <a:solidFill>
                            <a:srgbClr val="000000"/>
                          </a:solidFill>
                          <a:effectLst/>
                          <a:latin typeface="Calibri"/>
                        </a:rPr>
                        <a:t>All elements of the marine energy converter substructure and foundation.</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11"/>
                  </a:ext>
                </a:extLst>
              </a:tr>
            </a:tbl>
          </a:graphicData>
        </a:graphic>
      </p:graphicFrame>
      <p:sp>
        <p:nvSpPr>
          <p:cNvPr id="6" name="Oval 5"/>
          <p:cNvSpPr/>
          <p:nvPr/>
        </p:nvSpPr>
        <p:spPr>
          <a:xfrm>
            <a:off x="152400" y="5257800"/>
            <a:ext cx="2590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4094365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1075"/>
            <a:ext cx="56388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3907505508"/>
              </p:ext>
            </p:extLst>
          </p:nvPr>
        </p:nvGraphicFramePr>
        <p:xfrm>
          <a:off x="228600" y="2235200"/>
          <a:ext cx="8686801" cy="2336800"/>
        </p:xfrm>
        <a:graphic>
          <a:graphicData uri="http://schemas.openxmlformats.org/drawingml/2006/table">
            <a:tbl>
              <a:tblPr/>
              <a:tblGrid>
                <a:gridCol w="593124">
                  <a:extLst>
                    <a:ext uri="{9D8B030D-6E8A-4147-A177-3AD203B41FA5}">
                      <a16:colId xmlns:a16="http://schemas.microsoft.com/office/drawing/2014/main" val="20000"/>
                    </a:ext>
                  </a:extLst>
                </a:gridCol>
                <a:gridCol w="3286898">
                  <a:extLst>
                    <a:ext uri="{9D8B030D-6E8A-4147-A177-3AD203B41FA5}">
                      <a16:colId xmlns:a16="http://schemas.microsoft.com/office/drawing/2014/main" val="20001"/>
                    </a:ext>
                  </a:extLst>
                </a:gridCol>
                <a:gridCol w="1408671">
                  <a:extLst>
                    <a:ext uri="{9D8B030D-6E8A-4147-A177-3AD203B41FA5}">
                      <a16:colId xmlns:a16="http://schemas.microsoft.com/office/drawing/2014/main" val="20002"/>
                    </a:ext>
                  </a:extLst>
                </a:gridCol>
                <a:gridCol w="3398108">
                  <a:extLst>
                    <a:ext uri="{9D8B030D-6E8A-4147-A177-3AD203B41FA5}">
                      <a16:colId xmlns:a16="http://schemas.microsoft.com/office/drawing/2014/main" val="20003"/>
                    </a:ext>
                  </a:extLst>
                </a:gridCol>
              </a:tblGrid>
              <a:tr h="203200">
                <a:tc>
                  <a:txBody>
                    <a:bodyPr/>
                    <a:lstStyle/>
                    <a:p>
                      <a:pPr algn="ctr" fontAlgn="ctr"/>
                      <a:r>
                        <a:rPr lang="en-US" sz="1000" b="0" i="0" u="none" strike="noStrike" dirty="0">
                          <a:solidFill>
                            <a:srgbClr val="000000"/>
                          </a:solidFill>
                          <a:effectLst/>
                          <a:latin typeface="Calibri"/>
                        </a:rPr>
                        <a:t>3</a:t>
                      </a:r>
                    </a:p>
                  </a:txBody>
                  <a:tcPr marL="0" marR="0" marT="0" marB="0" anchor="ctr">
                    <a:lnL>
                      <a:noFill/>
                    </a:lnL>
                    <a:lnR>
                      <a:noFill/>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a:solidFill>
                            <a:srgbClr val="000000"/>
                          </a:solidFill>
                          <a:effectLst/>
                          <a:latin typeface="Calibri"/>
                        </a:rPr>
                        <a:t>        Substructure &amp; Foundation</a:t>
                      </a:r>
                    </a:p>
                  </a:txBody>
                  <a:tcPr marL="0" marR="0" marT="0" marB="0" anchor="ctr">
                    <a:lnL>
                      <a:noFill/>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a:solidFill>
                            <a:srgbClr val="000000"/>
                          </a:solidFill>
                          <a:effectLst/>
                          <a:latin typeface="Calibri"/>
                        </a:rPr>
                        <a:t>All elements of the marine energy converter substructure and foundation.</a:t>
                      </a:r>
                    </a:p>
                  </a:txBody>
                  <a:tcPr marL="0" marR="0" marT="0" marB="0" anchor="ctr">
                    <a:lnL w="1270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203200">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Substructure</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Main structure that connects the foundation to the marine energy converter.</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1"/>
                  </a:ext>
                </a:extLst>
              </a:tr>
              <a:tr h="203200">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Foundation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Main structural interface that transfers loads into seabed.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2"/>
                  </a:ext>
                </a:extLst>
              </a:tr>
              <a:tr h="203200">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Outfitting Steel</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Additional non-structural elements attached to substructure elements.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3"/>
                  </a:ext>
                </a:extLst>
              </a:tr>
              <a:tr h="101600">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Marine Systems </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Ancillary systems for marine operations.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4"/>
                  </a:ext>
                </a:extLst>
              </a:tr>
              <a:tr h="203200">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Scour Protection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Rock fill or concrete mattresses to protect substructures from scouring (caused by currents).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5"/>
                  </a:ext>
                </a:extLst>
              </a:tr>
              <a:tr h="406400">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Substructure &amp; Foundation Integration, Assembly, Testing, and Checkout</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Activities performed by manufacturer to integrate, assemble, test, and checkout for the foundation and substructure before  delivery to customer. Does not include commissioning activities.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6"/>
                  </a:ext>
                </a:extLst>
              </a:tr>
              <a:tr h="304800">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Substructure &amp; Foundation Transportation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endParaRPr lang="en-US" sz="1000" b="0" i="0" u="none" strike="noStrike" dirty="0">
                        <a:solidFill>
                          <a:srgbClr val="000000"/>
                        </a:solidFill>
                        <a:effectLst/>
                        <a:latin typeface="Calibri"/>
                      </a:endParaRPr>
                    </a:p>
                    <a:p>
                      <a:pPr algn="l"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Costs of transporting substructure and foundation components from the manufacturing facility to the staging area.</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7"/>
                  </a:ext>
                </a:extLst>
              </a:tr>
            </a:tbl>
          </a:graphicData>
        </a:graphic>
      </p:graphicFrame>
      <p:sp>
        <p:nvSpPr>
          <p:cNvPr id="6" name="Oval 5"/>
          <p:cNvSpPr/>
          <p:nvPr/>
        </p:nvSpPr>
        <p:spPr>
          <a:xfrm>
            <a:off x="152400" y="2743200"/>
            <a:ext cx="2590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3555122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1075"/>
            <a:ext cx="56388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2747680922"/>
              </p:ext>
            </p:extLst>
          </p:nvPr>
        </p:nvGraphicFramePr>
        <p:xfrm>
          <a:off x="228600" y="2209800"/>
          <a:ext cx="8686800" cy="3810000"/>
        </p:xfrm>
        <a:graphic>
          <a:graphicData uri="http://schemas.openxmlformats.org/drawingml/2006/table">
            <a:tbl>
              <a:tblPr/>
              <a:tblGrid>
                <a:gridCol w="593124">
                  <a:extLst>
                    <a:ext uri="{9D8B030D-6E8A-4147-A177-3AD203B41FA5}">
                      <a16:colId xmlns:a16="http://schemas.microsoft.com/office/drawing/2014/main" val="20000"/>
                    </a:ext>
                  </a:extLst>
                </a:gridCol>
                <a:gridCol w="3286898">
                  <a:extLst>
                    <a:ext uri="{9D8B030D-6E8A-4147-A177-3AD203B41FA5}">
                      <a16:colId xmlns:a16="http://schemas.microsoft.com/office/drawing/2014/main" val="20001"/>
                    </a:ext>
                  </a:extLst>
                </a:gridCol>
                <a:gridCol w="1408670">
                  <a:extLst>
                    <a:ext uri="{9D8B030D-6E8A-4147-A177-3AD203B41FA5}">
                      <a16:colId xmlns:a16="http://schemas.microsoft.com/office/drawing/2014/main" val="20002"/>
                    </a:ext>
                  </a:extLst>
                </a:gridCol>
                <a:gridCol w="3398108">
                  <a:extLst>
                    <a:ext uri="{9D8B030D-6E8A-4147-A177-3AD203B41FA5}">
                      <a16:colId xmlns:a16="http://schemas.microsoft.com/office/drawing/2014/main" val="20003"/>
                    </a:ext>
                  </a:extLst>
                </a:gridCol>
              </a:tblGrid>
              <a:tr h="129244">
                <a:tc>
                  <a:txBody>
                    <a:bodyPr/>
                    <a:lstStyle/>
                    <a:p>
                      <a:pPr algn="ctr" fontAlgn="ctr"/>
                      <a:r>
                        <a:rPr lang="en-US" sz="1000" b="0" i="0" u="none" strike="noStrike" dirty="0">
                          <a:solidFill>
                            <a:srgbClr val="000000"/>
                          </a:solidFill>
                          <a:effectLst/>
                          <a:latin typeface="Calibri"/>
                        </a:rPr>
                        <a:t>3</a:t>
                      </a:r>
                    </a:p>
                  </a:txBody>
                  <a:tcPr marL="0" marR="0" marT="0" marB="0" anchor="ctr">
                    <a:lnL>
                      <a:noFill/>
                    </a:lnL>
                    <a:lnR>
                      <a:noFill/>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a:solidFill>
                            <a:srgbClr val="000000"/>
                          </a:solidFill>
                          <a:effectLst/>
                          <a:latin typeface="Calibri"/>
                        </a:rPr>
                        <a:t>        Substructure &amp; Foundation</a:t>
                      </a:r>
                    </a:p>
                  </a:txBody>
                  <a:tcPr marL="0" marR="0" marT="0" marB="0" anchor="ctr">
                    <a:lnL>
                      <a:noFill/>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dirty="0">
                          <a:solidFill>
                            <a:srgbClr val="000000"/>
                          </a:solidFill>
                          <a:effectLst/>
                          <a:latin typeface="Calibri"/>
                        </a:rPr>
                        <a:t>All elements of the marine energy converter substructure and foundation.</a:t>
                      </a:r>
                    </a:p>
                  </a:txBody>
                  <a:tcPr marL="0" marR="0" marT="0" marB="0" anchor="ctr">
                    <a:lnL w="1270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            Substructure</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Main structure that connects the foundation to the marine energy converter.</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1"/>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Foundation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Main structural interface that transfers loads into seabed.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2"/>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Bedding Stones</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Layers of gravel and stone to provide a stable and level surface on which to place anchors.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3"/>
                  </a:ext>
                </a:extLst>
              </a:tr>
              <a:tr h="197097">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Piles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Steel pipes driven into seabed to provide support and transfer loads acting on marine energy system into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4"/>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Anchors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dirty="0">
                          <a:solidFill>
                            <a:srgbClr val="000000"/>
                          </a:solidFill>
                          <a:effectLst/>
                          <a:latin typeface="Calibri"/>
                        </a:rPr>
                        <a:t>Anchors are installed below </a:t>
                      </a:r>
                      <a:r>
                        <a:rPr lang="en-US" sz="1000" b="0" i="0" u="none" strike="noStrike" dirty="0" err="1">
                          <a:solidFill>
                            <a:srgbClr val="000000"/>
                          </a:solidFill>
                          <a:effectLst/>
                          <a:latin typeface="Calibri"/>
                        </a:rPr>
                        <a:t>mudline</a:t>
                      </a:r>
                      <a:r>
                        <a:rPr lang="en-US" sz="1000" b="0" i="0" u="none" strike="noStrike" dirty="0">
                          <a:solidFill>
                            <a:srgbClr val="000000"/>
                          </a:solidFill>
                          <a:effectLst/>
                          <a:latin typeface="Calibri"/>
                        </a:rPr>
                        <a:t> and transfer loads into the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5"/>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dirty="0">
                          <a:solidFill>
                            <a:srgbClr val="000000"/>
                          </a:solidFill>
                          <a:effectLst/>
                          <a:latin typeface="Calibri"/>
                        </a:rPr>
                        <a:t>                Mooring Lines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Chain, wire, or synthetic fiber ropes to connect marine energy converter with anchors on the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6"/>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Connecting Hardware</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Connectors required to attach the mooring lines to anchors and marine energy converter.</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7"/>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Messenger Lines &amp; Buoys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Ancillary equipment used during the installation of the mooring system.</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8"/>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Outfitting Steel</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Additional non-structural elements attached to substructure elements.</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9"/>
                  </a:ext>
                </a:extLst>
              </a:tr>
              <a:tr h="64622">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Marine Systems </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Ancillary systems for marine operations.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0"/>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Scour Protection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Rock fill or concrete mattresses to protect substructures from scouring (caused by currents).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1"/>
                  </a:ext>
                </a:extLst>
              </a:tr>
              <a:tr h="258488">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Substructure &amp; Foundation Integration, Assembly, Testing, and Checkout</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Activities performed by manufacturer to integrate, assemble, test, and checkout for the foundation and substructure before  delivery to customer. Does not include commissioning activities.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2"/>
                  </a:ext>
                </a:extLst>
              </a:tr>
            </a:tbl>
          </a:graphicData>
        </a:graphic>
      </p:graphicFrame>
      <p:sp>
        <p:nvSpPr>
          <p:cNvPr id="5" name="Action Button: Home 4">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Box 5"/>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71311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Table of Contents</a:t>
            </a:r>
          </a:p>
        </p:txBody>
      </p:sp>
      <p:sp>
        <p:nvSpPr>
          <p:cNvPr id="3" name="Content Placeholder 2"/>
          <p:cNvSpPr>
            <a:spLocks noGrp="1"/>
          </p:cNvSpPr>
          <p:nvPr>
            <p:ph idx="1"/>
          </p:nvPr>
        </p:nvSpPr>
        <p:spPr/>
        <p:txBody>
          <a:bodyPr>
            <a:normAutofit fontScale="77500" lnSpcReduction="20000"/>
          </a:bodyPr>
          <a:lstStyle/>
          <a:p>
            <a:r>
              <a:rPr lang="en-US" sz="2800" dirty="0">
                <a:hlinkClick r:id="rId4" action="ppaction://hlinksldjump"/>
              </a:rPr>
              <a:t>LCOE Overview</a:t>
            </a:r>
            <a:r>
              <a:rPr lang="en-US" sz="2800" dirty="0"/>
              <a:t> </a:t>
            </a:r>
          </a:p>
          <a:p>
            <a:r>
              <a:rPr lang="en-US" sz="2800" dirty="0">
                <a:hlinkClick r:id="rId5" action="ppaction://hlinksldjump"/>
              </a:rPr>
              <a:t>Fixed Charge Rate Calculations</a:t>
            </a:r>
            <a:endParaRPr lang="en-US" sz="2800" dirty="0"/>
          </a:p>
          <a:p>
            <a:r>
              <a:rPr lang="en-US" sz="2800" dirty="0"/>
              <a:t>Annual Energy Production</a:t>
            </a:r>
          </a:p>
          <a:p>
            <a:pPr lvl="1"/>
            <a:r>
              <a:rPr lang="en-US" sz="2400" dirty="0"/>
              <a:t>Required AEP Deliverables</a:t>
            </a:r>
          </a:p>
          <a:p>
            <a:pPr lvl="2"/>
            <a:r>
              <a:rPr lang="en-US" sz="2200" dirty="0">
                <a:hlinkClick r:id="rId6" action="ppaction://hlinksldjump"/>
              </a:rPr>
              <a:t>Wave</a:t>
            </a:r>
          </a:p>
          <a:p>
            <a:pPr lvl="2"/>
            <a:r>
              <a:rPr lang="en-US" sz="2200" dirty="0">
                <a:hlinkClick r:id="rId7" action="ppaction://hlinksldjump"/>
              </a:rPr>
              <a:t>Current</a:t>
            </a:r>
            <a:endParaRPr lang="en-US" sz="2200" dirty="0">
              <a:hlinkClick r:id="rId6" action="ppaction://hlinksldjump"/>
            </a:endParaRPr>
          </a:p>
          <a:p>
            <a:pPr lvl="1"/>
            <a:r>
              <a:rPr lang="en-US" sz="2400" dirty="0">
                <a:hlinkClick r:id="rId8" action="ppaction://hlinksldjump"/>
              </a:rPr>
              <a:t>Reference Resource</a:t>
            </a:r>
            <a:endParaRPr lang="en-US" sz="2400" dirty="0"/>
          </a:p>
          <a:p>
            <a:pPr lvl="1"/>
            <a:r>
              <a:rPr lang="en-US" sz="2400" dirty="0">
                <a:hlinkClick r:id="rId9" action="ppaction://hlinksldjump"/>
              </a:rPr>
              <a:t>Example data set</a:t>
            </a:r>
            <a:endParaRPr lang="en-US" sz="2400" dirty="0"/>
          </a:p>
          <a:p>
            <a:r>
              <a:rPr lang="en-US" sz="2800" dirty="0"/>
              <a:t>Capital and Operational Expenditures</a:t>
            </a:r>
          </a:p>
          <a:p>
            <a:pPr lvl="1"/>
            <a:r>
              <a:rPr lang="en-US" sz="2400" dirty="0">
                <a:hlinkClick r:id="rId10" action="ppaction://hlinksldjump"/>
              </a:rPr>
              <a:t>Filling out the System Cost Breakdown Structure</a:t>
            </a:r>
            <a:endParaRPr lang="en-US" sz="2400" dirty="0"/>
          </a:p>
          <a:p>
            <a:r>
              <a:rPr lang="en-US" sz="2800" dirty="0">
                <a:hlinkClick r:id="rId11" action="ppaction://hlinksldjump"/>
              </a:rPr>
              <a:t>Final LCOE Calculation</a:t>
            </a:r>
            <a:endParaRPr lang="en-US" sz="2800" dirty="0"/>
          </a:p>
          <a:p>
            <a:r>
              <a:rPr lang="en-US" sz="2800" dirty="0"/>
              <a:t>Checklists</a:t>
            </a:r>
          </a:p>
          <a:p>
            <a:pPr lvl="1"/>
            <a:r>
              <a:rPr lang="en-US" dirty="0">
                <a:hlinkClick r:id="rId12" action="ppaction://hlinksldjump"/>
              </a:rPr>
              <a:t>Wave Checklist</a:t>
            </a:r>
            <a:endParaRPr lang="en-US" dirty="0"/>
          </a:p>
          <a:p>
            <a:pPr lvl="1"/>
            <a:r>
              <a:rPr lang="en-US" dirty="0">
                <a:hlinkClick r:id="rId13" action="ppaction://hlinksldjump"/>
              </a:rPr>
              <a:t>Current Checklist</a:t>
            </a:r>
            <a:endParaRPr lang="en-US" dirty="0"/>
          </a:p>
          <a:p>
            <a:r>
              <a:rPr lang="en-US" sz="2800" dirty="0">
                <a:hlinkClick r:id="rId14" action="ppaction://hlinksldjump"/>
              </a:rPr>
              <a:t>Additional Resources </a:t>
            </a:r>
            <a:endParaRPr lang="en-US" sz="2800" dirty="0"/>
          </a:p>
        </p:txBody>
      </p:sp>
      <p:pic>
        <p:nvPicPr>
          <p:cNvPr id="4" name="Slide 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503920" y="1188720"/>
            <a:ext cx="609600" cy="609600"/>
          </a:xfrm>
          <a:prstGeom prst="rect">
            <a:avLst/>
          </a:prstGeom>
        </p:spPr>
      </p:pic>
    </p:spTree>
    <p:extLst>
      <p:ext uri="{BB962C8B-B14F-4D97-AF65-F5344CB8AC3E}">
        <p14:creationId xmlns:p14="http://schemas.microsoft.com/office/powerpoint/2010/main" val="272424988"/>
      </p:ext>
    </p:extLst>
  </p:cSld>
  <p:clrMapOvr>
    <a:masterClrMapping/>
  </p:clrMapOvr>
  <mc:AlternateContent xmlns:mc="http://schemas.openxmlformats.org/markup-compatibility/2006" xmlns:p14="http://schemas.microsoft.com/office/powerpoint/2010/main">
    <mc:Choice Requires="p14">
      <p:transition spd="slow" p14:dur="2000" advTm="7122"/>
    </mc:Choice>
    <mc:Fallback xmlns="">
      <p:transition spd="slow" advTm="712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1075"/>
            <a:ext cx="56388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996850275"/>
              </p:ext>
            </p:extLst>
          </p:nvPr>
        </p:nvGraphicFramePr>
        <p:xfrm>
          <a:off x="228600" y="2209800"/>
          <a:ext cx="8686800" cy="3810000"/>
        </p:xfrm>
        <a:graphic>
          <a:graphicData uri="http://schemas.openxmlformats.org/drawingml/2006/table">
            <a:tbl>
              <a:tblPr/>
              <a:tblGrid>
                <a:gridCol w="593124">
                  <a:extLst>
                    <a:ext uri="{9D8B030D-6E8A-4147-A177-3AD203B41FA5}">
                      <a16:colId xmlns:a16="http://schemas.microsoft.com/office/drawing/2014/main" val="20000"/>
                    </a:ext>
                  </a:extLst>
                </a:gridCol>
                <a:gridCol w="3286898">
                  <a:extLst>
                    <a:ext uri="{9D8B030D-6E8A-4147-A177-3AD203B41FA5}">
                      <a16:colId xmlns:a16="http://schemas.microsoft.com/office/drawing/2014/main" val="20001"/>
                    </a:ext>
                  </a:extLst>
                </a:gridCol>
                <a:gridCol w="1408670">
                  <a:extLst>
                    <a:ext uri="{9D8B030D-6E8A-4147-A177-3AD203B41FA5}">
                      <a16:colId xmlns:a16="http://schemas.microsoft.com/office/drawing/2014/main" val="20002"/>
                    </a:ext>
                  </a:extLst>
                </a:gridCol>
                <a:gridCol w="3398108">
                  <a:extLst>
                    <a:ext uri="{9D8B030D-6E8A-4147-A177-3AD203B41FA5}">
                      <a16:colId xmlns:a16="http://schemas.microsoft.com/office/drawing/2014/main" val="20003"/>
                    </a:ext>
                  </a:extLst>
                </a:gridCol>
              </a:tblGrid>
              <a:tr h="129244">
                <a:tc>
                  <a:txBody>
                    <a:bodyPr/>
                    <a:lstStyle/>
                    <a:p>
                      <a:pPr algn="ctr" fontAlgn="ctr"/>
                      <a:r>
                        <a:rPr lang="en-US" sz="1000" b="0" i="0" u="none" strike="noStrike" dirty="0">
                          <a:solidFill>
                            <a:srgbClr val="000000"/>
                          </a:solidFill>
                          <a:effectLst/>
                          <a:latin typeface="Calibri"/>
                        </a:rPr>
                        <a:t>3</a:t>
                      </a:r>
                    </a:p>
                  </a:txBody>
                  <a:tcPr marL="0" marR="0" marT="0" marB="0" anchor="ctr">
                    <a:lnL>
                      <a:noFill/>
                    </a:lnL>
                    <a:lnR>
                      <a:noFill/>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a:solidFill>
                            <a:srgbClr val="000000"/>
                          </a:solidFill>
                          <a:effectLst/>
                          <a:latin typeface="Calibri"/>
                        </a:rPr>
                        <a:t>        Substructure &amp; Foundation</a:t>
                      </a:r>
                    </a:p>
                  </a:txBody>
                  <a:tcPr marL="0" marR="0" marT="0" marB="0" anchor="ctr">
                    <a:lnL>
                      <a:noFill/>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dirty="0">
                          <a:solidFill>
                            <a:srgbClr val="000000"/>
                          </a:solidFill>
                          <a:effectLst/>
                          <a:latin typeface="Calibri"/>
                        </a:rPr>
                        <a:t>All elements of the marine energy converter substructure and foundation.</a:t>
                      </a:r>
                    </a:p>
                  </a:txBody>
                  <a:tcPr marL="0" marR="0" marT="0" marB="0" anchor="ctr">
                    <a:lnL w="1270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            Substructure</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Main structure that connects the foundation to the marine energy converter.</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1"/>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Foundation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Main structural interface that transfers loads into seabed.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2"/>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Bedding Stones</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Layers of gravel and stone to provide a stable and level surface on which to place anchors.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3"/>
                  </a:ext>
                </a:extLst>
              </a:tr>
              <a:tr h="197097">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Piles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Steel pipes driven into seabed to provide support and transfer loads acting on marine energy system into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4"/>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Anchors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dirty="0">
                          <a:solidFill>
                            <a:srgbClr val="000000"/>
                          </a:solidFill>
                          <a:effectLst/>
                          <a:latin typeface="Calibri"/>
                        </a:rPr>
                        <a:t>Anchors are installed below </a:t>
                      </a:r>
                      <a:r>
                        <a:rPr lang="en-US" sz="1000" b="0" i="0" u="none" strike="noStrike" dirty="0" err="1">
                          <a:solidFill>
                            <a:srgbClr val="000000"/>
                          </a:solidFill>
                          <a:effectLst/>
                          <a:latin typeface="Calibri"/>
                        </a:rPr>
                        <a:t>mudline</a:t>
                      </a:r>
                      <a:r>
                        <a:rPr lang="en-US" sz="1000" b="0" i="0" u="none" strike="noStrike" dirty="0">
                          <a:solidFill>
                            <a:srgbClr val="000000"/>
                          </a:solidFill>
                          <a:effectLst/>
                          <a:latin typeface="Calibri"/>
                        </a:rPr>
                        <a:t> and transfer loads into the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5"/>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dirty="0">
                          <a:solidFill>
                            <a:srgbClr val="000000"/>
                          </a:solidFill>
                          <a:effectLst/>
                          <a:latin typeface="Calibri"/>
                        </a:rPr>
                        <a:t>                Mooring Lines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1000" b="0" i="0" u="none" strike="noStrike">
                          <a:solidFill>
                            <a:srgbClr val="000000"/>
                          </a:solidFill>
                          <a:effectLst/>
                          <a:latin typeface="Calibri"/>
                        </a:rPr>
                        <a:t>$548,686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Chain, wire, or synthetic fiber ropes to connect marine energy converter with anchors on the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6"/>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Connecting Hardware</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Connectors required to attach the mooring lines to anchors and marine energy converter.</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7"/>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Messenger Lines &amp; Buoys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Ancillary equipment used during the installation of the mooring system.</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8"/>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Outfitting Steel</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Additional non-structural elements attached to substructure elements.</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9"/>
                  </a:ext>
                </a:extLst>
              </a:tr>
              <a:tr h="64622">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Marine Systems </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Ancillary systems for marine operations.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0"/>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Scour Protection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Rock fill or concrete mattresses to protect substructures from scouring (caused by currents).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1"/>
                  </a:ext>
                </a:extLst>
              </a:tr>
              <a:tr h="258488">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Substructure &amp; Foundation Integration, Assembly, Testing, and Checkout</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Activities performed by manufacturer to integrate, assemble, test, and checkout for the foundation and substructure before  delivery to customer. Does not include commissioning activities.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2"/>
                  </a:ext>
                </a:extLst>
              </a:tr>
            </a:tbl>
          </a:graphicData>
        </a:graphic>
      </p:graphicFrame>
      <p:cxnSp>
        <p:nvCxnSpPr>
          <p:cNvPr id="23" name="Straight Connector 22"/>
          <p:cNvCxnSpPr/>
          <p:nvPr/>
        </p:nvCxnSpPr>
        <p:spPr>
          <a:xfrm flipV="1">
            <a:off x="5943600" y="1447801"/>
            <a:ext cx="12954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7239000" y="1447803"/>
            <a:ext cx="0" cy="25907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638800" y="4038600"/>
            <a:ext cx="1600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Action Button: Home 7">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3441822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1075"/>
            <a:ext cx="56388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5407855"/>
              </p:ext>
            </p:extLst>
          </p:nvPr>
        </p:nvGraphicFramePr>
        <p:xfrm>
          <a:off x="228600" y="2209800"/>
          <a:ext cx="8686800" cy="3810000"/>
        </p:xfrm>
        <a:graphic>
          <a:graphicData uri="http://schemas.openxmlformats.org/drawingml/2006/table">
            <a:tbl>
              <a:tblPr/>
              <a:tblGrid>
                <a:gridCol w="593124">
                  <a:extLst>
                    <a:ext uri="{9D8B030D-6E8A-4147-A177-3AD203B41FA5}">
                      <a16:colId xmlns:a16="http://schemas.microsoft.com/office/drawing/2014/main" val="20000"/>
                    </a:ext>
                  </a:extLst>
                </a:gridCol>
                <a:gridCol w="3286898">
                  <a:extLst>
                    <a:ext uri="{9D8B030D-6E8A-4147-A177-3AD203B41FA5}">
                      <a16:colId xmlns:a16="http://schemas.microsoft.com/office/drawing/2014/main" val="20001"/>
                    </a:ext>
                  </a:extLst>
                </a:gridCol>
                <a:gridCol w="1408670">
                  <a:extLst>
                    <a:ext uri="{9D8B030D-6E8A-4147-A177-3AD203B41FA5}">
                      <a16:colId xmlns:a16="http://schemas.microsoft.com/office/drawing/2014/main" val="20002"/>
                    </a:ext>
                  </a:extLst>
                </a:gridCol>
                <a:gridCol w="3398108">
                  <a:extLst>
                    <a:ext uri="{9D8B030D-6E8A-4147-A177-3AD203B41FA5}">
                      <a16:colId xmlns:a16="http://schemas.microsoft.com/office/drawing/2014/main" val="20003"/>
                    </a:ext>
                  </a:extLst>
                </a:gridCol>
              </a:tblGrid>
              <a:tr h="129244">
                <a:tc>
                  <a:txBody>
                    <a:bodyPr/>
                    <a:lstStyle/>
                    <a:p>
                      <a:pPr algn="ctr" fontAlgn="ctr"/>
                      <a:r>
                        <a:rPr lang="en-US" sz="1000" b="0" i="0" u="none" strike="noStrike" dirty="0">
                          <a:solidFill>
                            <a:srgbClr val="000000"/>
                          </a:solidFill>
                          <a:effectLst/>
                          <a:latin typeface="Calibri"/>
                        </a:rPr>
                        <a:t>3</a:t>
                      </a:r>
                    </a:p>
                  </a:txBody>
                  <a:tcPr marL="0" marR="0" marT="0" marB="0" anchor="ctr">
                    <a:lnL>
                      <a:noFill/>
                    </a:lnL>
                    <a:lnR>
                      <a:noFill/>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a:solidFill>
                            <a:srgbClr val="000000"/>
                          </a:solidFill>
                          <a:effectLst/>
                          <a:latin typeface="Calibri"/>
                        </a:rPr>
                        <a:t>        Substructure &amp; Foundation</a:t>
                      </a:r>
                    </a:p>
                  </a:txBody>
                  <a:tcPr marL="0" marR="0" marT="0" marB="0" anchor="ctr">
                    <a:lnL>
                      <a:noFill/>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dirty="0">
                          <a:solidFill>
                            <a:srgbClr val="000000"/>
                          </a:solidFill>
                          <a:effectLst/>
                          <a:latin typeface="Calibri"/>
                        </a:rPr>
                        <a:t>All elements of the marine energy converter substructure and foundation.</a:t>
                      </a:r>
                    </a:p>
                  </a:txBody>
                  <a:tcPr marL="0" marR="0" marT="0" marB="0" anchor="ctr">
                    <a:lnL w="1270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            Substructure</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Main structure that connects the foundation to the marine energy converter.</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1"/>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Foundation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Main structural interface that transfers loads into seabed.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2"/>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Bedding Stones</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Layers of gravel and stone to provide a stable and level surface on which to place anchors.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3"/>
                  </a:ext>
                </a:extLst>
              </a:tr>
              <a:tr h="197097">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Piles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Steel pipes driven into seabed to provide support and transfer loads acting on marine energy system into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4"/>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Anchors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1000" b="0" i="0" u="none" strike="noStrike">
                          <a:solidFill>
                            <a:srgbClr val="000000"/>
                          </a:solidFill>
                          <a:effectLst/>
                          <a:latin typeface="Calibri"/>
                        </a:rPr>
                        <a:t>$124,166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Anchors are installed below mudline and transfer loads into the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5"/>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dirty="0">
                          <a:solidFill>
                            <a:srgbClr val="000000"/>
                          </a:solidFill>
                          <a:effectLst/>
                          <a:latin typeface="Calibri"/>
                        </a:rPr>
                        <a:t>                Mooring Lines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1000" b="0" i="0" u="none" strike="noStrike">
                          <a:solidFill>
                            <a:srgbClr val="000000"/>
                          </a:solidFill>
                          <a:effectLst/>
                          <a:latin typeface="Calibri"/>
                        </a:rPr>
                        <a:t>$548,686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Chain, wire, or synthetic fiber ropes to connect marine energy converter with anchors on the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6"/>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Connecting Hardware</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dirty="0">
                          <a:solidFill>
                            <a:srgbClr val="000000"/>
                          </a:solidFill>
                          <a:effectLst/>
                          <a:latin typeface="Calibri"/>
                        </a:rPr>
                        <a:t>Connectors required to attach the mooring lines to anchors and marine energy converter.</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7"/>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Messenger Lines &amp; Buoys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Ancillary equipment used during the installation of the mooring system.</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8"/>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Outfitting Steel</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Additional non-structural elements attached to substructure elements.</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9"/>
                  </a:ext>
                </a:extLst>
              </a:tr>
              <a:tr h="64622">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Marine Systems </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Ancillary systems for marine operations.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0"/>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Scour Protection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Rock fill or concrete mattresses to protect substructures from scouring (caused by currents).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1"/>
                  </a:ext>
                </a:extLst>
              </a:tr>
              <a:tr h="258488">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Substructure &amp; Foundation Integration, Assembly, Testing, and Checkout</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Activities performed by manufacturer to integrate, assemble, test, and checkout for the foundation and substructure before  delivery to customer. Does not include commissioning activities.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2"/>
                  </a:ext>
                </a:extLst>
              </a:tr>
            </a:tbl>
          </a:graphicData>
        </a:graphic>
      </p:graphicFrame>
      <p:cxnSp>
        <p:nvCxnSpPr>
          <p:cNvPr id="23" name="Straight Connector 22"/>
          <p:cNvCxnSpPr/>
          <p:nvPr/>
        </p:nvCxnSpPr>
        <p:spPr>
          <a:xfrm flipV="1">
            <a:off x="5943600" y="1447801"/>
            <a:ext cx="12954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7239000" y="1447803"/>
            <a:ext cx="0" cy="25907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638800" y="4038600"/>
            <a:ext cx="1600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3600" y="1647826"/>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858000" y="1647826"/>
            <a:ext cx="0" cy="2105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638800" y="3752850"/>
            <a:ext cx="1219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Action Button: Home 10">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TextBox 11"/>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1357168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1075"/>
            <a:ext cx="56388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937067527"/>
              </p:ext>
            </p:extLst>
          </p:nvPr>
        </p:nvGraphicFramePr>
        <p:xfrm>
          <a:off x="228600" y="2209800"/>
          <a:ext cx="8686800" cy="3810000"/>
        </p:xfrm>
        <a:graphic>
          <a:graphicData uri="http://schemas.openxmlformats.org/drawingml/2006/table">
            <a:tbl>
              <a:tblPr/>
              <a:tblGrid>
                <a:gridCol w="593124">
                  <a:extLst>
                    <a:ext uri="{9D8B030D-6E8A-4147-A177-3AD203B41FA5}">
                      <a16:colId xmlns:a16="http://schemas.microsoft.com/office/drawing/2014/main" val="20000"/>
                    </a:ext>
                  </a:extLst>
                </a:gridCol>
                <a:gridCol w="3286898">
                  <a:extLst>
                    <a:ext uri="{9D8B030D-6E8A-4147-A177-3AD203B41FA5}">
                      <a16:colId xmlns:a16="http://schemas.microsoft.com/office/drawing/2014/main" val="20001"/>
                    </a:ext>
                  </a:extLst>
                </a:gridCol>
                <a:gridCol w="1408670">
                  <a:extLst>
                    <a:ext uri="{9D8B030D-6E8A-4147-A177-3AD203B41FA5}">
                      <a16:colId xmlns:a16="http://schemas.microsoft.com/office/drawing/2014/main" val="20002"/>
                    </a:ext>
                  </a:extLst>
                </a:gridCol>
                <a:gridCol w="3398108">
                  <a:extLst>
                    <a:ext uri="{9D8B030D-6E8A-4147-A177-3AD203B41FA5}">
                      <a16:colId xmlns:a16="http://schemas.microsoft.com/office/drawing/2014/main" val="20003"/>
                    </a:ext>
                  </a:extLst>
                </a:gridCol>
              </a:tblGrid>
              <a:tr h="129244">
                <a:tc>
                  <a:txBody>
                    <a:bodyPr/>
                    <a:lstStyle/>
                    <a:p>
                      <a:pPr algn="ctr" fontAlgn="ctr"/>
                      <a:r>
                        <a:rPr lang="en-US" sz="1000" b="0" i="0" u="none" strike="noStrike" dirty="0">
                          <a:solidFill>
                            <a:srgbClr val="000000"/>
                          </a:solidFill>
                          <a:effectLst/>
                          <a:latin typeface="Calibri"/>
                        </a:rPr>
                        <a:t>3</a:t>
                      </a:r>
                    </a:p>
                  </a:txBody>
                  <a:tcPr marL="0" marR="0" marT="0" marB="0" anchor="ctr">
                    <a:lnL>
                      <a:noFill/>
                    </a:lnL>
                    <a:lnR>
                      <a:noFill/>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a:solidFill>
                            <a:srgbClr val="000000"/>
                          </a:solidFill>
                          <a:effectLst/>
                          <a:latin typeface="Calibri"/>
                        </a:rPr>
                        <a:t>        Substructure &amp; Foundation</a:t>
                      </a:r>
                    </a:p>
                  </a:txBody>
                  <a:tcPr marL="0" marR="0" marT="0" marB="0" anchor="ctr">
                    <a:lnL>
                      <a:noFill/>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dirty="0">
                          <a:solidFill>
                            <a:srgbClr val="000000"/>
                          </a:solidFill>
                          <a:effectLst/>
                          <a:latin typeface="Calibri"/>
                        </a:rPr>
                        <a:t>All elements of the marine energy converter substructure and foundation.</a:t>
                      </a:r>
                    </a:p>
                  </a:txBody>
                  <a:tcPr marL="0" marR="0" marT="0" marB="0" anchor="ctr">
                    <a:lnL w="1270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            Substructure</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Main structure that connects the foundation to the marine energy converter.</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1"/>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Foundation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Main structural interface that transfers loads into seabed.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2"/>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Bedding Stones</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Layers of gravel and stone to provide a stable and level surface on which to place anchors.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3"/>
                  </a:ext>
                </a:extLst>
              </a:tr>
              <a:tr h="197097">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Piles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Steel pipes driven into seabed to provide support and transfer loads acting on marine energy system into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4"/>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Anchors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1000" b="0" i="0" u="none" strike="noStrike">
                          <a:solidFill>
                            <a:srgbClr val="000000"/>
                          </a:solidFill>
                          <a:effectLst/>
                          <a:latin typeface="Calibri"/>
                        </a:rPr>
                        <a:t>$124,166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Anchors are installed below mudline and transfer loads into the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5"/>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dirty="0">
                          <a:solidFill>
                            <a:srgbClr val="000000"/>
                          </a:solidFill>
                          <a:effectLst/>
                          <a:latin typeface="Calibri"/>
                        </a:rPr>
                        <a:t>                Mooring Lines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1000" b="0" i="0" u="none" strike="noStrike">
                          <a:solidFill>
                            <a:srgbClr val="000000"/>
                          </a:solidFill>
                          <a:effectLst/>
                          <a:latin typeface="Calibri"/>
                        </a:rPr>
                        <a:t>$548,686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Chain, wire, or synthetic fiber ropes to connect marine energy converter with anchors on the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6"/>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dirty="0">
                          <a:solidFill>
                            <a:srgbClr val="000000"/>
                          </a:solidFill>
                          <a:effectLst/>
                          <a:latin typeface="Calibri"/>
                        </a:rPr>
                        <a:t>               Connecting Hardware</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1000" b="0" i="0" u="none" strike="noStrike" dirty="0">
                          <a:solidFill>
                            <a:srgbClr val="000000"/>
                          </a:solidFill>
                          <a:effectLst/>
                          <a:latin typeface="Calibri"/>
                        </a:rPr>
                        <a:t>$102,300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Connectors required to attach the mooring lines to anchors and marine energy converter.</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7"/>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Messenger Lines &amp; Buoys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dirty="0">
                          <a:solidFill>
                            <a:srgbClr val="000000"/>
                          </a:solidFill>
                          <a:effectLst/>
                          <a:latin typeface="Calibri"/>
                        </a:rPr>
                        <a:t>Ancillary equipment used during the installation of the mooring system.</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8"/>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Outfitting Steel</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Additional non-structural elements attached to substructure elements.</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9"/>
                  </a:ext>
                </a:extLst>
              </a:tr>
              <a:tr h="64622">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Marine Systems </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Ancillary systems for marine operations.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0"/>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Scour Protection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Rock fill or concrete mattresses to protect substructures from scouring (caused by currents).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1"/>
                  </a:ext>
                </a:extLst>
              </a:tr>
              <a:tr h="258488">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Substructure &amp; Foundation Integration, Assembly, Testing, and Checkout</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Activities performed by manufacturer to integrate, assemble, test, and checkout for the foundation and substructure before  delivery to customer. Does not include commissioning activities.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2"/>
                  </a:ext>
                </a:extLst>
              </a:tr>
            </a:tbl>
          </a:graphicData>
        </a:graphic>
      </p:graphicFrame>
      <p:cxnSp>
        <p:nvCxnSpPr>
          <p:cNvPr id="23" name="Straight Connector 22"/>
          <p:cNvCxnSpPr/>
          <p:nvPr/>
        </p:nvCxnSpPr>
        <p:spPr>
          <a:xfrm flipV="1">
            <a:off x="5943600" y="1447801"/>
            <a:ext cx="12954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7239000" y="1447803"/>
            <a:ext cx="0" cy="25907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638800" y="4038600"/>
            <a:ext cx="1600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3600" y="1647826"/>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858000" y="1647826"/>
            <a:ext cx="0" cy="2105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638800" y="3752850"/>
            <a:ext cx="1219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048125" y="1981200"/>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4048125" y="1981200"/>
            <a:ext cx="9525" cy="2362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4038600" y="4343400"/>
            <a:ext cx="92392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Action Button: Home 13">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extBox 14"/>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66075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81075"/>
            <a:ext cx="56388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2029625444"/>
              </p:ext>
            </p:extLst>
          </p:nvPr>
        </p:nvGraphicFramePr>
        <p:xfrm>
          <a:off x="228600" y="2209800"/>
          <a:ext cx="8686800" cy="3810000"/>
        </p:xfrm>
        <a:graphic>
          <a:graphicData uri="http://schemas.openxmlformats.org/drawingml/2006/table">
            <a:tbl>
              <a:tblPr/>
              <a:tblGrid>
                <a:gridCol w="593124">
                  <a:extLst>
                    <a:ext uri="{9D8B030D-6E8A-4147-A177-3AD203B41FA5}">
                      <a16:colId xmlns:a16="http://schemas.microsoft.com/office/drawing/2014/main" val="20000"/>
                    </a:ext>
                  </a:extLst>
                </a:gridCol>
                <a:gridCol w="3286898">
                  <a:extLst>
                    <a:ext uri="{9D8B030D-6E8A-4147-A177-3AD203B41FA5}">
                      <a16:colId xmlns:a16="http://schemas.microsoft.com/office/drawing/2014/main" val="20001"/>
                    </a:ext>
                  </a:extLst>
                </a:gridCol>
                <a:gridCol w="1408670">
                  <a:extLst>
                    <a:ext uri="{9D8B030D-6E8A-4147-A177-3AD203B41FA5}">
                      <a16:colId xmlns:a16="http://schemas.microsoft.com/office/drawing/2014/main" val="20002"/>
                    </a:ext>
                  </a:extLst>
                </a:gridCol>
                <a:gridCol w="3398108">
                  <a:extLst>
                    <a:ext uri="{9D8B030D-6E8A-4147-A177-3AD203B41FA5}">
                      <a16:colId xmlns:a16="http://schemas.microsoft.com/office/drawing/2014/main" val="20003"/>
                    </a:ext>
                  </a:extLst>
                </a:gridCol>
              </a:tblGrid>
              <a:tr h="129244">
                <a:tc>
                  <a:txBody>
                    <a:bodyPr/>
                    <a:lstStyle/>
                    <a:p>
                      <a:pPr algn="ctr" fontAlgn="ctr"/>
                      <a:r>
                        <a:rPr lang="en-US" sz="1000" b="0" i="0" u="none" strike="noStrike" dirty="0">
                          <a:solidFill>
                            <a:srgbClr val="000000"/>
                          </a:solidFill>
                          <a:effectLst/>
                          <a:latin typeface="Calibri"/>
                        </a:rPr>
                        <a:t>3</a:t>
                      </a:r>
                    </a:p>
                  </a:txBody>
                  <a:tcPr marL="0" marR="0" marT="0" marB="0" anchor="ctr">
                    <a:lnL>
                      <a:noFill/>
                    </a:lnL>
                    <a:lnR>
                      <a:noFill/>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a:solidFill>
                            <a:srgbClr val="000000"/>
                          </a:solidFill>
                          <a:effectLst/>
                          <a:latin typeface="Calibri"/>
                        </a:rPr>
                        <a:t>        Substructure &amp; Foundation</a:t>
                      </a:r>
                    </a:p>
                  </a:txBody>
                  <a:tcPr marL="0" marR="0" marT="0" marB="0" anchor="ctr">
                    <a:lnL>
                      <a:noFill/>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dirty="0">
                          <a:solidFill>
                            <a:srgbClr val="000000"/>
                          </a:solidFill>
                          <a:effectLst/>
                          <a:latin typeface="Calibri"/>
                        </a:rPr>
                        <a:t>All elements of the marine energy converter substructure and foundation.</a:t>
                      </a:r>
                    </a:p>
                  </a:txBody>
                  <a:tcPr marL="0" marR="0" marT="0" marB="0" anchor="ctr">
                    <a:lnL w="1270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            Substructure</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Main structure that connects the foundation to the marine energy converter.</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1"/>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Foundation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Main structural interface that transfers loads into seabed.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2"/>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Bedding Stones</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Layers of gravel and stone to provide a stable and level surface on which to place anchors.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3"/>
                  </a:ext>
                </a:extLst>
              </a:tr>
              <a:tr h="197097">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Piles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Steel pipes driven into seabed to provide support and transfer loads acting on marine energy system into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4"/>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Anchors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1000" b="0" i="0" u="none" strike="noStrike">
                          <a:solidFill>
                            <a:srgbClr val="000000"/>
                          </a:solidFill>
                          <a:effectLst/>
                          <a:latin typeface="Calibri"/>
                        </a:rPr>
                        <a:t>$124,166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Anchors are installed below mudline and transfer loads into the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5"/>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dirty="0">
                          <a:solidFill>
                            <a:srgbClr val="000000"/>
                          </a:solidFill>
                          <a:effectLst/>
                          <a:latin typeface="Calibri"/>
                        </a:rPr>
                        <a:t>                Mooring Lines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1000" b="0" i="0" u="none" strike="noStrike" dirty="0">
                          <a:solidFill>
                            <a:srgbClr val="000000"/>
                          </a:solidFill>
                          <a:effectLst/>
                          <a:latin typeface="Calibri"/>
                        </a:rPr>
                        <a:t>$548,686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Chain, wire, or synthetic fiber ropes to connect marine energy converter with anchors on the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6"/>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Connecting Hardware</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1000" b="0" i="0" u="none" strike="noStrike" dirty="0">
                          <a:solidFill>
                            <a:srgbClr val="000000"/>
                          </a:solidFill>
                          <a:effectLst/>
                          <a:latin typeface="Calibri"/>
                        </a:rPr>
                        <a:t>$102,300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Connectors required to attach the mooring lines to anchors and marine energy converter.</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7"/>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Messenger Lines &amp; Buoys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1000" b="0" i="0" u="none" strike="noStrike" dirty="0">
                          <a:solidFill>
                            <a:srgbClr val="000000"/>
                          </a:solidFill>
                          <a:effectLst/>
                          <a:latin typeface="Calibri"/>
                        </a:rPr>
                        <a:t>$60,000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Ancillary equipment used during the installation of the mooring system.</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8"/>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Outfitting Steel</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Additional non-structural elements attached to substructure elements.</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9"/>
                  </a:ext>
                </a:extLst>
              </a:tr>
              <a:tr h="64622">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Marine Systems </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Ancillary systems for marine operations.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0"/>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Scour Protection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Rock fill or concrete mattresses to protect substructures from scouring (caused by currents).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1"/>
                  </a:ext>
                </a:extLst>
              </a:tr>
              <a:tr h="258488">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Substructure &amp; Foundation Integration, Assembly, Testing, and Checkout</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Activities performed by manufacturer to integrate, assemble, test, and checkout for the foundation and substructure before  delivery to customer. Does not include commissioning activities.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2"/>
                  </a:ext>
                </a:extLst>
              </a:tr>
            </a:tbl>
          </a:graphicData>
        </a:graphic>
      </p:graphicFrame>
      <p:cxnSp>
        <p:nvCxnSpPr>
          <p:cNvPr id="23" name="Straight Connector 22"/>
          <p:cNvCxnSpPr/>
          <p:nvPr/>
        </p:nvCxnSpPr>
        <p:spPr>
          <a:xfrm flipV="1">
            <a:off x="5943600" y="1447801"/>
            <a:ext cx="12954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7239000" y="1447803"/>
            <a:ext cx="0" cy="25907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638800" y="4038600"/>
            <a:ext cx="1600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3600" y="1647826"/>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858000" y="1647826"/>
            <a:ext cx="0" cy="2105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638800" y="3752850"/>
            <a:ext cx="1219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657600" y="1800226"/>
            <a:ext cx="1295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3657600" y="1800227"/>
            <a:ext cx="0" cy="2847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3657600" y="4648200"/>
            <a:ext cx="1295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048125" y="1981200"/>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4048125" y="1981200"/>
            <a:ext cx="9525" cy="2362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4048125" y="4343400"/>
            <a:ext cx="914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Action Button: Home 16">
            <a:hlinkClick r:id="rId4"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TextBox 17"/>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2984980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1075"/>
            <a:ext cx="56388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1959650828"/>
              </p:ext>
            </p:extLst>
          </p:nvPr>
        </p:nvGraphicFramePr>
        <p:xfrm>
          <a:off x="228600" y="2209800"/>
          <a:ext cx="8686800" cy="2895600"/>
        </p:xfrm>
        <a:graphic>
          <a:graphicData uri="http://schemas.openxmlformats.org/drawingml/2006/table">
            <a:tbl>
              <a:tblPr/>
              <a:tblGrid>
                <a:gridCol w="593124">
                  <a:extLst>
                    <a:ext uri="{9D8B030D-6E8A-4147-A177-3AD203B41FA5}">
                      <a16:colId xmlns:a16="http://schemas.microsoft.com/office/drawing/2014/main" val="20000"/>
                    </a:ext>
                  </a:extLst>
                </a:gridCol>
                <a:gridCol w="3286898">
                  <a:extLst>
                    <a:ext uri="{9D8B030D-6E8A-4147-A177-3AD203B41FA5}">
                      <a16:colId xmlns:a16="http://schemas.microsoft.com/office/drawing/2014/main" val="20001"/>
                    </a:ext>
                  </a:extLst>
                </a:gridCol>
                <a:gridCol w="1408670">
                  <a:extLst>
                    <a:ext uri="{9D8B030D-6E8A-4147-A177-3AD203B41FA5}">
                      <a16:colId xmlns:a16="http://schemas.microsoft.com/office/drawing/2014/main" val="20002"/>
                    </a:ext>
                  </a:extLst>
                </a:gridCol>
                <a:gridCol w="3398108">
                  <a:extLst>
                    <a:ext uri="{9D8B030D-6E8A-4147-A177-3AD203B41FA5}">
                      <a16:colId xmlns:a16="http://schemas.microsoft.com/office/drawing/2014/main" val="20003"/>
                    </a:ext>
                  </a:extLst>
                </a:gridCol>
              </a:tblGrid>
              <a:tr h="129244">
                <a:tc>
                  <a:txBody>
                    <a:bodyPr/>
                    <a:lstStyle/>
                    <a:p>
                      <a:pPr algn="ctr" fontAlgn="ctr"/>
                      <a:r>
                        <a:rPr lang="en-US" sz="1000" b="0" i="0" u="none" strike="noStrike" dirty="0">
                          <a:solidFill>
                            <a:srgbClr val="000000"/>
                          </a:solidFill>
                          <a:effectLst/>
                          <a:latin typeface="Calibri"/>
                        </a:rPr>
                        <a:t>3</a:t>
                      </a:r>
                    </a:p>
                  </a:txBody>
                  <a:tcPr marL="0" marR="0" marT="0" marB="0" anchor="ctr">
                    <a:lnL>
                      <a:noFill/>
                    </a:lnL>
                    <a:lnR>
                      <a:noFill/>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a:solidFill>
                            <a:srgbClr val="000000"/>
                          </a:solidFill>
                          <a:effectLst/>
                          <a:latin typeface="Calibri"/>
                        </a:rPr>
                        <a:t>        Substructure &amp; Foundation</a:t>
                      </a:r>
                    </a:p>
                  </a:txBody>
                  <a:tcPr marL="0" marR="0" marT="0" marB="0" anchor="ctr">
                    <a:lnL>
                      <a:noFill/>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a:solidFill>
                            <a:srgbClr val="000000"/>
                          </a:solidFill>
                          <a:effectLst/>
                          <a:latin typeface="Calibri"/>
                        </a:rPr>
                        <a:t>$864,902</a:t>
                      </a:r>
                      <a:endParaRPr lang="en-US" sz="10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1000" b="0" i="0" u="none" strike="noStrike" dirty="0">
                          <a:solidFill>
                            <a:srgbClr val="000000"/>
                          </a:solidFill>
                          <a:effectLst/>
                          <a:latin typeface="Calibri"/>
                        </a:rPr>
                        <a:t>All elements of the marine energy converter substructure and foundation.</a:t>
                      </a:r>
                    </a:p>
                  </a:txBody>
                  <a:tcPr marL="0" marR="0" marT="0" marB="0" anchor="ctr">
                    <a:lnL w="1270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            Substructure</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Main structure that connects the foundation to the marine energy converter.</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1"/>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Foundation</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$835,152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Main structural interface that transfers loads into seabed.</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2"/>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Bedding Stones</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dirty="0">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Layers of gravel and stone to provide a stable and level surface on which to place anchors.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3"/>
                  </a:ext>
                </a:extLst>
              </a:tr>
              <a:tr h="197097">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Piles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Steel pipes driven into seabed to provide support and transfer loads acting on marine energy system into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4"/>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Anchors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1000" b="0" i="0" u="none" strike="noStrike">
                          <a:solidFill>
                            <a:srgbClr val="000000"/>
                          </a:solidFill>
                          <a:effectLst/>
                          <a:latin typeface="Calibri"/>
                        </a:rPr>
                        <a:t>$124,166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Anchors are installed below mudline and transfer loads into the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5"/>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dirty="0">
                          <a:solidFill>
                            <a:srgbClr val="000000"/>
                          </a:solidFill>
                          <a:effectLst/>
                          <a:latin typeface="Calibri"/>
                        </a:rPr>
                        <a:t>                Mooring Lines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1000" b="0" i="0" u="none" strike="noStrike">
                          <a:solidFill>
                            <a:srgbClr val="000000"/>
                          </a:solidFill>
                          <a:effectLst/>
                          <a:latin typeface="Calibri"/>
                        </a:rPr>
                        <a:t>$548,686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Chain, wire, or synthetic fiber ropes to connect marine energy converter with anchors on the seabed.</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6"/>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Connecting Hardware</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1000" b="0" i="0" u="none" strike="noStrike">
                          <a:solidFill>
                            <a:srgbClr val="000000"/>
                          </a:solidFill>
                          <a:effectLst/>
                          <a:latin typeface="Calibri"/>
                        </a:rPr>
                        <a:t>$102,300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Connectors required to attach the mooring lines to anchors and marine energy converter.</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7"/>
                  </a:ext>
                </a:extLst>
              </a:tr>
              <a:tr h="132475">
                <a:tc>
                  <a:txBody>
                    <a:bodyPr/>
                    <a:lstStyle/>
                    <a:p>
                      <a:pPr algn="ctr" fontAlgn="ctr"/>
                      <a:r>
                        <a:rPr lang="en-US" sz="1000" b="0" i="0" u="none" strike="noStrike">
                          <a:solidFill>
                            <a:srgbClr val="00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               Messenger Lines &amp; Buoys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1000" b="0" i="0" u="none" strike="noStrike">
                          <a:solidFill>
                            <a:srgbClr val="000000"/>
                          </a:solidFill>
                          <a:effectLst/>
                          <a:latin typeface="Calibri"/>
                        </a:rPr>
                        <a:t>$60,000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1000" b="0" i="0" u="none" strike="noStrike">
                          <a:solidFill>
                            <a:srgbClr val="000000"/>
                          </a:solidFill>
                          <a:effectLst/>
                          <a:latin typeface="Calibri"/>
                        </a:rPr>
                        <a:t>Ancillary equipment used during the installation of the mooring system.</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8"/>
                  </a:ext>
                </a:extLst>
              </a:tr>
              <a:tr h="129244">
                <a:tc>
                  <a:txBody>
                    <a:bodyPr/>
                    <a:lstStyle/>
                    <a:p>
                      <a:pPr algn="ctr" fontAlgn="ctr"/>
                      <a:r>
                        <a:rPr lang="en-US" sz="1000" b="0" i="0" u="none" strike="noStrike">
                          <a:solidFill>
                            <a:srgbClr val="000000"/>
                          </a:solidFill>
                          <a:effectLst/>
                          <a:latin typeface="Calibri"/>
                        </a:rPr>
                        <a:t>4</a:t>
                      </a:r>
                    </a:p>
                  </a:txBody>
                  <a:tcPr marL="0" marR="0" marT="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a:solidFill>
                            <a:srgbClr val="000000"/>
                          </a:solidFill>
                          <a:effectLst/>
                          <a:latin typeface="Calibri"/>
                        </a:rPr>
                        <a:t>           Outfitting Steel</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1000" b="0" i="0" u="none" strike="noStrike" dirty="0">
                          <a:solidFill>
                            <a:srgbClr val="000000"/>
                          </a:solidFill>
                          <a:effectLst/>
                          <a:latin typeface="Calibri"/>
                        </a:rPr>
                        <a:t>Additional non-structural elements attached to substructure elements.</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9"/>
                  </a:ext>
                </a:extLst>
              </a:tr>
            </a:tbl>
          </a:graphicData>
        </a:graphic>
      </p:graphicFrame>
      <p:sp>
        <p:nvSpPr>
          <p:cNvPr id="17" name="Oval 16"/>
          <p:cNvSpPr/>
          <p:nvPr/>
        </p:nvSpPr>
        <p:spPr>
          <a:xfrm>
            <a:off x="3581400" y="2743200"/>
            <a:ext cx="161925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562350" y="2209800"/>
            <a:ext cx="161925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a:spLocks noGrp="1"/>
          </p:cNvSpPr>
          <p:nvPr>
            <p:ph idx="1"/>
          </p:nvPr>
        </p:nvSpPr>
        <p:spPr>
          <a:xfrm>
            <a:off x="381000" y="5486400"/>
            <a:ext cx="8305800" cy="990600"/>
          </a:xfrm>
        </p:spPr>
        <p:txBody>
          <a:bodyPr>
            <a:normAutofit fontScale="62500" lnSpcReduction="20000"/>
          </a:bodyPr>
          <a:lstStyle/>
          <a:p>
            <a:r>
              <a:rPr lang="en-US" dirty="0"/>
              <a:t>In this case there are only 4 known costs that feed into the Substructure and Foundation</a:t>
            </a:r>
          </a:p>
          <a:p>
            <a:pPr lvl="1"/>
            <a:r>
              <a:rPr lang="en-US" dirty="0"/>
              <a:t>Line items with no costs reported should note where they are included elsewhere or that they are not needed for the particular device design.</a:t>
            </a:r>
          </a:p>
        </p:txBody>
      </p:sp>
      <p:sp>
        <p:nvSpPr>
          <p:cNvPr id="8" name="Action Button: Home 7">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3700426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sp>
        <p:nvSpPr>
          <p:cNvPr id="6" name="Content Placeholder 2"/>
          <p:cNvSpPr>
            <a:spLocks noGrp="1"/>
          </p:cNvSpPr>
          <p:nvPr>
            <p:ph idx="1"/>
          </p:nvPr>
        </p:nvSpPr>
        <p:spPr>
          <a:xfrm>
            <a:off x="380999" y="1295399"/>
            <a:ext cx="8372475" cy="5167313"/>
          </a:xfrm>
        </p:spPr>
        <p:txBody>
          <a:bodyPr>
            <a:normAutofit/>
          </a:bodyPr>
          <a:lstStyle/>
          <a:p>
            <a:r>
              <a:rPr lang="en-US" dirty="0"/>
              <a:t>The SCBS may not have enough detail to accurately capture important costs</a:t>
            </a:r>
          </a:p>
          <a:p>
            <a:pPr lvl="1"/>
            <a:r>
              <a:rPr lang="en-US" dirty="0"/>
              <a:t>Due to the generic nature of the SCBS it is likely it will not have the desired detail for every MHK device</a:t>
            </a:r>
          </a:p>
          <a:p>
            <a:r>
              <a:rPr lang="en-US" dirty="0"/>
              <a:t>In this case we can alter the SCBS to add additional categories. </a:t>
            </a:r>
          </a:p>
          <a:p>
            <a:pPr lvl="1"/>
            <a:r>
              <a:rPr lang="en-US" dirty="0"/>
              <a:t>RM6 included detailed fabrication costs for the Wells Turbine</a:t>
            </a:r>
          </a:p>
          <a:p>
            <a:r>
              <a:rPr lang="en-US" dirty="0"/>
              <a:t>The following slides explain the process of adding additional level 5 categories. </a:t>
            </a:r>
          </a:p>
          <a:p>
            <a:pPr lvl="1"/>
            <a:endParaRPr lang="en-US" dirty="0"/>
          </a:p>
          <a:p>
            <a:pPr marL="0" indent="0">
              <a:buNone/>
            </a:pPr>
            <a:endParaRPr lang="en-US" dirty="0"/>
          </a:p>
          <a:p>
            <a:endParaRPr lang="en-US" dirty="0">
              <a:solidFill>
                <a:schemeClr val="bg2"/>
              </a:solidFill>
            </a:endParaRPr>
          </a:p>
          <a:p>
            <a:endParaRPr lang="en-US" dirty="0"/>
          </a:p>
        </p:txBody>
      </p:sp>
      <p:sp>
        <p:nvSpPr>
          <p:cNvPr id="4" name="Action Button: Home 3">
            <a:hlinkClick r:id="rId4"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pic>
        <p:nvPicPr>
          <p:cNvPr id="7" name="Slide 35 v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3920" y="1188720"/>
            <a:ext cx="609600" cy="609600"/>
          </a:xfrm>
          <a:prstGeom prst="rect">
            <a:avLst/>
          </a:prstGeom>
        </p:spPr>
      </p:pic>
    </p:spTree>
    <p:extLst>
      <p:ext uri="{BB962C8B-B14F-4D97-AF65-F5344CB8AC3E}">
        <p14:creationId xmlns:p14="http://schemas.microsoft.com/office/powerpoint/2010/main" val="65451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Adding Additional Categories – RM6</a:t>
            </a:r>
          </a:p>
        </p:txBody>
      </p:sp>
      <p:sp>
        <p:nvSpPr>
          <p:cNvPr id="6" name="Content Placeholder 2"/>
          <p:cNvSpPr>
            <a:spLocks noGrp="1"/>
          </p:cNvSpPr>
          <p:nvPr>
            <p:ph idx="1"/>
          </p:nvPr>
        </p:nvSpPr>
        <p:spPr>
          <a:xfrm>
            <a:off x="228600" y="5029200"/>
            <a:ext cx="8458200" cy="1447800"/>
          </a:xfrm>
        </p:spPr>
        <p:txBody>
          <a:bodyPr>
            <a:normAutofit/>
          </a:bodyPr>
          <a:lstStyle/>
          <a:p>
            <a:r>
              <a:rPr lang="en-US" dirty="0"/>
              <a:t>There is no dropdown for PCC structural assembly</a:t>
            </a: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857" t="16667" r="4566" b="34058"/>
          <a:stretch/>
        </p:blipFill>
        <p:spPr bwMode="auto">
          <a:xfrm>
            <a:off x="685800" y="1319772"/>
            <a:ext cx="7772400" cy="3633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838200" y="1857375"/>
            <a:ext cx="457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Home 6">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3974342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268" t="17083" r="4526" b="34067"/>
          <a:stretch/>
        </p:blipFill>
        <p:spPr bwMode="auto">
          <a:xfrm>
            <a:off x="685800" y="1313160"/>
            <a:ext cx="7772400" cy="3639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a:t>Adding Additional Categories – RM6</a:t>
            </a:r>
          </a:p>
        </p:txBody>
      </p:sp>
      <p:sp>
        <p:nvSpPr>
          <p:cNvPr id="6" name="Content Placeholder 2"/>
          <p:cNvSpPr>
            <a:spLocks noGrp="1"/>
          </p:cNvSpPr>
          <p:nvPr>
            <p:ph idx="1"/>
          </p:nvPr>
        </p:nvSpPr>
        <p:spPr>
          <a:xfrm>
            <a:off x="228600" y="5029200"/>
            <a:ext cx="8458200" cy="1447800"/>
          </a:xfrm>
        </p:spPr>
        <p:txBody>
          <a:bodyPr>
            <a:normAutofit/>
          </a:bodyPr>
          <a:lstStyle/>
          <a:p>
            <a:r>
              <a:rPr lang="en-US" dirty="0"/>
              <a:t>Right click the row number directly below the desired category, and insert as many rows as necessary</a:t>
            </a:r>
          </a:p>
        </p:txBody>
      </p:sp>
      <p:sp>
        <p:nvSpPr>
          <p:cNvPr id="5" name="Action Button: Home 4">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798718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Adding Additional Categories – RM6</a:t>
            </a:r>
          </a:p>
        </p:txBody>
      </p:sp>
      <p:sp>
        <p:nvSpPr>
          <p:cNvPr id="6" name="Content Placeholder 2"/>
          <p:cNvSpPr>
            <a:spLocks noGrp="1"/>
          </p:cNvSpPr>
          <p:nvPr>
            <p:ph idx="1"/>
          </p:nvPr>
        </p:nvSpPr>
        <p:spPr>
          <a:xfrm>
            <a:off x="228600" y="5029200"/>
            <a:ext cx="8458200" cy="1447800"/>
          </a:xfrm>
        </p:spPr>
        <p:txBody>
          <a:bodyPr>
            <a:normAutofit/>
          </a:bodyPr>
          <a:lstStyle/>
          <a:p>
            <a:r>
              <a:rPr lang="en-US" dirty="0"/>
              <a:t>In this case 6 rows were added and they were formatted to match the other level 5 categories.</a:t>
            </a: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319" t="33846" r="4442" b="19521"/>
          <a:stretch/>
        </p:blipFill>
        <p:spPr bwMode="auto">
          <a:xfrm>
            <a:off x="685800" y="1329133"/>
            <a:ext cx="7772400" cy="3471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ction Button: Home 4">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2750947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482" t="2094" r="4472" b="41756"/>
          <a:stretch/>
        </p:blipFill>
        <p:spPr bwMode="auto">
          <a:xfrm>
            <a:off x="981075" y="1022012"/>
            <a:ext cx="7181850" cy="3775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a:t>Adding Additional Categories – RM6</a:t>
            </a:r>
          </a:p>
        </p:txBody>
      </p:sp>
      <p:sp>
        <p:nvSpPr>
          <p:cNvPr id="6" name="Content Placeholder 2"/>
          <p:cNvSpPr>
            <a:spLocks noGrp="1"/>
          </p:cNvSpPr>
          <p:nvPr>
            <p:ph idx="1"/>
          </p:nvPr>
        </p:nvSpPr>
        <p:spPr>
          <a:xfrm>
            <a:off x="228600" y="5029200"/>
            <a:ext cx="8458200" cy="1447800"/>
          </a:xfrm>
        </p:spPr>
        <p:txBody>
          <a:bodyPr>
            <a:normAutofit fontScale="92500" lnSpcReduction="20000"/>
          </a:bodyPr>
          <a:lstStyle/>
          <a:p>
            <a:r>
              <a:rPr lang="en-US" dirty="0"/>
              <a:t>Highlight the desired rows and click Group under the Data Tab in Excel. </a:t>
            </a:r>
          </a:p>
          <a:p>
            <a:pPr lvl="1"/>
            <a:r>
              <a:rPr lang="en-US" dirty="0"/>
              <a:t>This will combine the rows into a group that is a subset of the PCC Structural Assembly category.</a:t>
            </a:r>
          </a:p>
        </p:txBody>
      </p:sp>
      <p:sp>
        <p:nvSpPr>
          <p:cNvPr id="3" name="Oval 2"/>
          <p:cNvSpPr/>
          <p:nvPr/>
        </p:nvSpPr>
        <p:spPr>
          <a:xfrm>
            <a:off x="3141569" y="945795"/>
            <a:ext cx="422462" cy="329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977622" y="1015467"/>
            <a:ext cx="1056156" cy="683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1863224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Required LCOE Inputs</a:t>
            </a:r>
          </a:p>
        </p:txBody>
      </p:sp>
      <p:sp>
        <p:nvSpPr>
          <p:cNvPr id="3" name="Content Placeholder 2"/>
          <p:cNvSpPr>
            <a:spLocks noGrp="1"/>
          </p:cNvSpPr>
          <p:nvPr>
            <p:ph idx="1"/>
          </p:nvPr>
        </p:nvSpPr>
        <p:spPr/>
        <p:txBody>
          <a:bodyPr/>
          <a:lstStyle/>
          <a:p>
            <a:r>
              <a:rPr lang="en-US" sz="3200" dirty="0" err="1"/>
              <a:t>Levelized</a:t>
            </a:r>
            <a:r>
              <a:rPr lang="en-US" sz="3200" dirty="0"/>
              <a:t> Cost of Energy (LCOE)</a:t>
            </a:r>
          </a:p>
          <a:p>
            <a:pPr lvl="1"/>
            <a:r>
              <a:rPr lang="en-US" sz="2800" dirty="0"/>
              <a:t>Fixed Charge Rate (FCR)</a:t>
            </a:r>
          </a:p>
          <a:p>
            <a:pPr lvl="2"/>
            <a:r>
              <a:rPr lang="en-US" sz="2400" dirty="0"/>
              <a:t>Standardized for DOE recipients</a:t>
            </a:r>
          </a:p>
          <a:p>
            <a:pPr lvl="1"/>
            <a:r>
              <a:rPr lang="en-US" sz="2800" dirty="0"/>
              <a:t>Annual Energy Production (AEP)</a:t>
            </a:r>
          </a:p>
          <a:p>
            <a:pPr lvl="2"/>
            <a:r>
              <a:rPr lang="en-US" sz="2400" dirty="0"/>
              <a:t>Estimated energy production at reference location given sea state distribution. </a:t>
            </a:r>
          </a:p>
          <a:p>
            <a:pPr lvl="1"/>
            <a:r>
              <a:rPr lang="en-US" sz="2800" dirty="0"/>
              <a:t>Capital Expenses (</a:t>
            </a:r>
            <a:r>
              <a:rPr lang="en-US" sz="2800" dirty="0" err="1"/>
              <a:t>CapEx</a:t>
            </a:r>
            <a:r>
              <a:rPr lang="en-US" sz="2800" dirty="0"/>
              <a:t>: Year 0 Costs)</a:t>
            </a:r>
          </a:p>
          <a:p>
            <a:pPr lvl="1"/>
            <a:r>
              <a:rPr lang="en-US" sz="2800" dirty="0"/>
              <a:t>Operational Expenses (</a:t>
            </a:r>
            <a:r>
              <a:rPr lang="en-US" sz="2800" dirty="0" err="1"/>
              <a:t>OpEx</a:t>
            </a:r>
            <a:r>
              <a:rPr lang="en-US" sz="2800" dirty="0"/>
              <a:t>: Year 1-n costs)</a:t>
            </a:r>
          </a:p>
        </p:txBody>
      </p:sp>
      <mc:AlternateContent xmlns:mc="http://schemas.openxmlformats.org/markup-compatibility/2006" xmlns:a14="http://schemas.microsoft.com/office/drawing/2010/main">
        <mc:Choice Requires="a14">
          <p:sp>
            <p:nvSpPr>
              <p:cNvPr id="4" name="TextBox 3"/>
              <p:cNvSpPr txBox="1"/>
              <p:nvPr/>
            </p:nvSpPr>
            <p:spPr>
              <a:xfrm>
                <a:off x="3114676" y="5612606"/>
                <a:ext cx="2914649" cy="642938"/>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14:m>
                  <m:oMathPara xmlns:m="http://schemas.openxmlformats.org/officeDocument/2006/math">
                    <m:oMathParaPr>
                      <m:jc m:val="center"/>
                    </m:oMathParaPr>
                    <m:oMath xmlns:m="http://schemas.openxmlformats.org/officeDocument/2006/math">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𝑳𝑪𝑶𝑬</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f>
                        <m:f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fPr>
                        <m:num>
                          <m:d>
                            <m:dPr>
                              <m:ctrlPr>
                                <a:rPr kumimoji="0" lang="en-US" sz="14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dPr>
                            <m:e>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𝑭𝑪𝑹</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 ×</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𝑪𝒂𝒑𝑬𝒙</m:t>
                              </m:r>
                            </m:e>
                          </m:d>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m:t>
                          </m:r>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𝑶𝒑𝑬𝒙</m:t>
                          </m:r>
                        </m:num>
                        <m:den>
                          <m:r>
                            <a:rPr kumimoji="0" lang="en-US" sz="1400" b="1" i="1" u="none" strike="noStrike" kern="1200" cap="none" spc="0" normalizeH="0" baseline="0" noProof="0" smtClean="0">
                              <a:ln>
                                <a:noFill/>
                              </a:ln>
                              <a:solidFill>
                                <a:srgbClr val="000000"/>
                              </a:solidFill>
                              <a:effectLst/>
                              <a:uLnTx/>
                              <a:uFillTx/>
                              <a:latin typeface="Cambria Math"/>
                              <a:cs typeface="Arial" pitchFamily="34" charset="0"/>
                            </a:rPr>
                            <m:t>𝑨𝑬𝑷</m:t>
                          </m:r>
                        </m:den>
                      </m:f>
                    </m:oMath>
                  </m:oMathPara>
                </a14:m>
                <a:endParaRPr kumimoji="0" lang="en-US" sz="14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114676" y="5612606"/>
                <a:ext cx="2914649" cy="642938"/>
              </a:xfrm>
              <a:prstGeom prst="rect">
                <a:avLst/>
              </a:prstGeom>
              <a:blipFill rotWithShape="1">
                <a:blip r:embed="rId4"/>
                <a:stretch>
                  <a:fillRect/>
                </a:stretch>
              </a:blipFill>
            </p:spPr>
            <p:txBody>
              <a:bodyPr/>
              <a:lstStyle/>
              <a:p>
                <a:r>
                  <a:rPr lang="en-US">
                    <a:noFill/>
                  </a:rPr>
                  <a:t> </a:t>
                </a:r>
              </a:p>
            </p:txBody>
          </p:sp>
        </mc:Fallback>
      </mc:AlternateContent>
      <p:sp>
        <p:nvSpPr>
          <p:cNvPr id="10" name="Action Button: Home 9">
            <a:hlinkClick r:id="rId5"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pic>
        <p:nvPicPr>
          <p:cNvPr id="5" name="Slide 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3920" y="1188720"/>
            <a:ext cx="609600" cy="609600"/>
          </a:xfrm>
          <a:prstGeom prst="rect">
            <a:avLst/>
          </a:prstGeom>
        </p:spPr>
      </p:pic>
    </p:spTree>
    <p:extLst>
      <p:ext uri="{BB962C8B-B14F-4D97-AF65-F5344CB8AC3E}">
        <p14:creationId xmlns:p14="http://schemas.microsoft.com/office/powerpoint/2010/main" val="27082043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Adding Additional Categories – RM6</a:t>
            </a:r>
          </a:p>
        </p:txBody>
      </p:sp>
      <p:sp>
        <p:nvSpPr>
          <p:cNvPr id="6" name="Content Placeholder 2"/>
          <p:cNvSpPr>
            <a:spLocks noGrp="1"/>
          </p:cNvSpPr>
          <p:nvPr>
            <p:ph idx="1"/>
          </p:nvPr>
        </p:nvSpPr>
        <p:spPr>
          <a:xfrm>
            <a:off x="228600" y="5029200"/>
            <a:ext cx="8458200" cy="1447800"/>
          </a:xfrm>
        </p:spPr>
        <p:txBody>
          <a:bodyPr>
            <a:normAutofit/>
          </a:bodyPr>
          <a:lstStyle/>
          <a:p>
            <a:r>
              <a:rPr lang="en-US" dirty="0"/>
              <a:t>Finally fill out the new categories as done before. </a:t>
            </a:r>
          </a:p>
        </p:txBody>
      </p:sp>
      <p:graphicFrame>
        <p:nvGraphicFramePr>
          <p:cNvPr id="5" name="Table 4"/>
          <p:cNvGraphicFramePr>
            <a:graphicFrameLocks noGrp="1"/>
          </p:cNvGraphicFramePr>
          <p:nvPr>
            <p:extLst>
              <p:ext uri="{D42A27DB-BD31-4B8C-83A1-F6EECF244321}">
                <p14:modId xmlns:p14="http://schemas.microsoft.com/office/powerpoint/2010/main" val="2807586262"/>
              </p:ext>
            </p:extLst>
          </p:nvPr>
        </p:nvGraphicFramePr>
        <p:xfrm>
          <a:off x="685800" y="1600200"/>
          <a:ext cx="7772400" cy="2837421"/>
        </p:xfrm>
        <a:graphic>
          <a:graphicData uri="http://schemas.openxmlformats.org/drawingml/2006/table">
            <a:tbl>
              <a:tblPr/>
              <a:tblGrid>
                <a:gridCol w="554438">
                  <a:extLst>
                    <a:ext uri="{9D8B030D-6E8A-4147-A177-3AD203B41FA5}">
                      <a16:colId xmlns:a16="http://schemas.microsoft.com/office/drawing/2014/main" val="20000"/>
                    </a:ext>
                  </a:extLst>
                </a:gridCol>
                <a:gridCol w="492834">
                  <a:extLst>
                    <a:ext uri="{9D8B030D-6E8A-4147-A177-3AD203B41FA5}">
                      <a16:colId xmlns:a16="http://schemas.microsoft.com/office/drawing/2014/main" val="20001"/>
                    </a:ext>
                  </a:extLst>
                </a:gridCol>
                <a:gridCol w="2731121">
                  <a:extLst>
                    <a:ext uri="{9D8B030D-6E8A-4147-A177-3AD203B41FA5}">
                      <a16:colId xmlns:a16="http://schemas.microsoft.com/office/drawing/2014/main" val="20002"/>
                    </a:ext>
                  </a:extLst>
                </a:gridCol>
                <a:gridCol w="1170480">
                  <a:extLst>
                    <a:ext uri="{9D8B030D-6E8A-4147-A177-3AD203B41FA5}">
                      <a16:colId xmlns:a16="http://schemas.microsoft.com/office/drawing/2014/main" val="20003"/>
                    </a:ext>
                  </a:extLst>
                </a:gridCol>
                <a:gridCol w="2823527">
                  <a:extLst>
                    <a:ext uri="{9D8B030D-6E8A-4147-A177-3AD203B41FA5}">
                      <a16:colId xmlns:a16="http://schemas.microsoft.com/office/drawing/2014/main" val="20004"/>
                    </a:ext>
                  </a:extLst>
                </a:gridCol>
              </a:tblGrid>
              <a:tr h="815350">
                <a:tc>
                  <a:txBody>
                    <a:bodyPr/>
                    <a:lstStyle/>
                    <a:p>
                      <a:pPr algn="l" fontAlgn="ctr"/>
                      <a:r>
                        <a:rPr lang="en-US" sz="900" b="0" i="0" u="none" strike="noStrike" dirty="0">
                          <a:solidFill>
                            <a:srgbClr val="000000"/>
                          </a:solidFill>
                          <a:effectLst/>
                          <a:latin typeface="Calibri"/>
                        </a:rPr>
                        <a:t>1.1.2</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Calibri"/>
                        </a:rPr>
                        <a:t>3</a:t>
                      </a:r>
                    </a:p>
                  </a:txBody>
                  <a:tcPr marL="0" marR="0" marT="0" marB="0" anchor="ctr">
                    <a:lnL>
                      <a:noFill/>
                    </a:lnL>
                    <a:lnR>
                      <a:noFill/>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900" b="0" i="0" u="none" strike="noStrike" dirty="0">
                          <a:solidFill>
                            <a:srgbClr val="000000"/>
                          </a:solidFill>
                          <a:effectLst/>
                          <a:latin typeface="Calibri"/>
                        </a:rPr>
                        <a:t>        Power Conversion Chain (PCC)</a:t>
                      </a:r>
                    </a:p>
                  </a:txBody>
                  <a:tcPr marL="0" marR="0" marT="0" marB="0" anchor="ctr">
                    <a:lnL>
                      <a:noFill/>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endParaRPr lang="en-US" sz="9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8064A2"/>
                    </a:solidFill>
                  </a:tcPr>
                </a:tc>
                <a:tc>
                  <a:txBody>
                    <a:bodyPr/>
                    <a:lstStyle/>
                    <a:p>
                      <a:pPr algn="l" fontAlgn="ctr"/>
                      <a:r>
                        <a:rPr lang="en-US" sz="900" b="0" i="0" u="none" strike="noStrike">
                          <a:solidFill>
                            <a:srgbClr val="000000"/>
                          </a:solidFill>
                          <a:effectLst/>
                          <a:latin typeface="Calibri"/>
                        </a:rPr>
                        <a:t>Power conversion chain is comprised of a drivetrain (converts the energy captured by the device into mechanical power), a generator (converts mechanical power into electrical power), short term storage, and power electronics.</a:t>
                      </a:r>
                    </a:p>
                  </a:txBody>
                  <a:tcPr marL="0" marR="0" marT="0" marB="0" anchor="ctr">
                    <a:lnL w="1270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163070">
                <a:tc>
                  <a:txBody>
                    <a:bodyPr/>
                    <a:lstStyle/>
                    <a:p>
                      <a:pPr algn="l" fontAlgn="ctr"/>
                      <a:r>
                        <a:rPr lang="en-US" sz="900" b="0" i="0" u="none" strike="noStrike">
                          <a:solidFill>
                            <a:srgbClr val="000000"/>
                          </a:solidFill>
                          <a:effectLst/>
                          <a:latin typeface="Calibri"/>
                        </a:rPr>
                        <a:t>1.1.2.1</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900" b="0" i="0" u="none" strike="noStrike">
                          <a:solidFill>
                            <a:srgbClr val="000000"/>
                          </a:solidFill>
                          <a:effectLst/>
                          <a:latin typeface="Calibri"/>
                        </a:rPr>
                        <a:t>            PCC Structural Assembly</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900" b="0" i="0" u="none" strike="noStrike">
                          <a:solidFill>
                            <a:srgbClr val="000000"/>
                          </a:solidFill>
                          <a:effectLst/>
                          <a:latin typeface="Calibri"/>
                        </a:rPr>
                        <a:t>$1,562,246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900" b="0" i="0" u="none" strike="noStrike">
                          <a:solidFill>
                            <a:srgbClr val="000000"/>
                          </a:solidFill>
                          <a:effectLst/>
                          <a:latin typeface="Calibri"/>
                        </a:rPr>
                        <a:t>Main structure of the power conversion chain.</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1"/>
                  </a:ext>
                </a:extLst>
              </a:tr>
              <a:tr h="171224">
                <a:tc>
                  <a:txBody>
                    <a:bodyPr/>
                    <a:lstStyle/>
                    <a:p>
                      <a:pPr algn="l" fontAlgn="ctr"/>
                      <a:r>
                        <a:rPr lang="en-US" sz="900" b="0" i="0" u="none" strike="noStrike">
                          <a:solidFill>
                            <a:srgbClr val="FF0000"/>
                          </a:solidFill>
                          <a:effectLst/>
                          <a:latin typeface="Calibri"/>
                        </a:rPr>
                        <a:t>1.1.2.1.1</a:t>
                      </a:r>
                    </a:p>
                  </a:txBody>
                  <a:tcPr marL="0" marR="0" marT="0" marB="0" anchor="ctr">
                    <a:lnL>
                      <a:noFill/>
                    </a:lnL>
                    <a:lnR>
                      <a:noFill/>
                    </a:lnR>
                    <a:lnT>
                      <a:noFill/>
                    </a:lnT>
                    <a:lnB>
                      <a:noFill/>
                    </a:lnB>
                  </a:tcPr>
                </a:tc>
                <a:tc>
                  <a:txBody>
                    <a:bodyPr/>
                    <a:lstStyle/>
                    <a:p>
                      <a:pPr algn="ctr" fontAlgn="ctr"/>
                      <a:r>
                        <a:rPr lang="en-US" sz="900" b="0" i="0" u="none" strike="noStrike">
                          <a:solidFill>
                            <a:srgbClr val="FF0000"/>
                          </a:solidFill>
                          <a:effectLst/>
                          <a:latin typeface="Calibri"/>
                        </a:rPr>
                        <a:t>5</a:t>
                      </a:r>
                    </a:p>
                  </a:txBody>
                  <a:tcPr marL="0" marR="0" marT="0" marB="0" anchor="ctr">
                    <a:lnL>
                      <a:noFill/>
                    </a:lnL>
                    <a:lnR>
                      <a:noFill/>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900" b="0" i="0" u="none" strike="noStrike">
                          <a:solidFill>
                            <a:srgbClr val="FF0000"/>
                          </a:solidFill>
                          <a:effectLst/>
                          <a:latin typeface="Calibri"/>
                        </a:rPr>
                        <a:t>Fabricated Components</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900" b="0" i="0" u="none" strike="noStrike">
                          <a:solidFill>
                            <a:srgbClr val="FF0000"/>
                          </a:solidFill>
                          <a:effectLst/>
                          <a:latin typeface="Calibri"/>
                        </a:rPr>
                        <a:t>$1,456,157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900" b="0" i="0" u="none" strike="noStrike">
                          <a:solidFill>
                            <a:srgbClr val="FF0000"/>
                          </a:solidFill>
                          <a:effectLst/>
                          <a:latin typeface="Calibri"/>
                        </a:rPr>
                        <a:t>Fabricated Wells turbine components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2"/>
                  </a:ext>
                </a:extLst>
              </a:tr>
              <a:tr h="171224">
                <a:tc>
                  <a:txBody>
                    <a:bodyPr/>
                    <a:lstStyle/>
                    <a:p>
                      <a:pPr algn="l" fontAlgn="ctr"/>
                      <a:r>
                        <a:rPr lang="en-US" sz="900" b="0" i="0" u="none" strike="noStrike">
                          <a:solidFill>
                            <a:srgbClr val="FF0000"/>
                          </a:solidFill>
                          <a:effectLst/>
                          <a:latin typeface="Calibri"/>
                        </a:rPr>
                        <a:t>1.1.2.1.2</a:t>
                      </a:r>
                    </a:p>
                  </a:txBody>
                  <a:tcPr marL="0" marR="0" marT="0" marB="0" anchor="ctr">
                    <a:lnL>
                      <a:noFill/>
                    </a:lnL>
                    <a:lnR>
                      <a:noFill/>
                    </a:lnR>
                    <a:lnT>
                      <a:noFill/>
                    </a:lnT>
                    <a:lnB>
                      <a:noFill/>
                    </a:lnB>
                  </a:tcPr>
                </a:tc>
                <a:tc>
                  <a:txBody>
                    <a:bodyPr/>
                    <a:lstStyle/>
                    <a:p>
                      <a:pPr algn="ctr" fontAlgn="ctr"/>
                      <a:r>
                        <a:rPr lang="en-US" sz="900" b="0" i="0" u="none" strike="noStrike">
                          <a:solidFill>
                            <a:srgbClr val="FF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900" b="0" i="0" u="none" strike="noStrike">
                          <a:solidFill>
                            <a:srgbClr val="FF0000"/>
                          </a:solidFill>
                          <a:effectLst/>
                          <a:latin typeface="Calibri"/>
                        </a:rPr>
                        <a:t>Ducting</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900" b="0" i="0" u="none" strike="noStrike">
                          <a:solidFill>
                            <a:srgbClr val="FF0000"/>
                          </a:solidFill>
                          <a:effectLst/>
                          <a:latin typeface="Calibri"/>
                        </a:rPr>
                        <a:t>$5,616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900" b="0" i="0" u="none" strike="noStrike">
                          <a:solidFill>
                            <a:srgbClr val="FF0000"/>
                          </a:solidFill>
                          <a:effectLst/>
                          <a:latin typeface="Calibri"/>
                        </a:rPr>
                        <a:t>Wells turbine Ducting</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3"/>
                  </a:ext>
                </a:extLst>
              </a:tr>
              <a:tr h="171224">
                <a:tc>
                  <a:txBody>
                    <a:bodyPr/>
                    <a:lstStyle/>
                    <a:p>
                      <a:pPr algn="l" fontAlgn="ctr"/>
                      <a:r>
                        <a:rPr lang="en-US" sz="900" b="0" i="0" u="none" strike="noStrike">
                          <a:solidFill>
                            <a:srgbClr val="FF0000"/>
                          </a:solidFill>
                          <a:effectLst/>
                          <a:latin typeface="Calibri"/>
                        </a:rPr>
                        <a:t>1.1.2.1.3</a:t>
                      </a:r>
                    </a:p>
                  </a:txBody>
                  <a:tcPr marL="0" marR="0" marT="0" marB="0" anchor="ctr">
                    <a:lnL>
                      <a:noFill/>
                    </a:lnL>
                    <a:lnR>
                      <a:noFill/>
                    </a:lnR>
                    <a:lnT>
                      <a:noFill/>
                    </a:lnT>
                    <a:lnB>
                      <a:noFill/>
                    </a:lnB>
                  </a:tcPr>
                </a:tc>
                <a:tc>
                  <a:txBody>
                    <a:bodyPr/>
                    <a:lstStyle/>
                    <a:p>
                      <a:pPr algn="ctr" fontAlgn="ctr"/>
                      <a:r>
                        <a:rPr lang="en-US" sz="900" b="0" i="0" u="none" strike="noStrike">
                          <a:solidFill>
                            <a:srgbClr val="FF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900" b="0" i="0" u="none" strike="noStrike">
                          <a:solidFill>
                            <a:srgbClr val="FF0000"/>
                          </a:solidFill>
                          <a:effectLst/>
                          <a:latin typeface="Calibri"/>
                        </a:rPr>
                        <a:t>Rotor Blades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900" b="0" i="0" u="none" strike="noStrike">
                          <a:solidFill>
                            <a:srgbClr val="FF0000"/>
                          </a:solidFill>
                          <a:effectLst/>
                          <a:latin typeface="Calibri"/>
                        </a:rPr>
                        <a:t>$55,018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900" b="0" i="0" u="none" strike="noStrike">
                          <a:solidFill>
                            <a:srgbClr val="FF0000"/>
                          </a:solidFill>
                          <a:effectLst/>
                          <a:latin typeface="Calibri"/>
                        </a:rPr>
                        <a:t>Wells turbine rotor blades</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4"/>
                  </a:ext>
                </a:extLst>
              </a:tr>
              <a:tr h="187531">
                <a:tc>
                  <a:txBody>
                    <a:bodyPr/>
                    <a:lstStyle/>
                    <a:p>
                      <a:pPr algn="l" fontAlgn="ctr"/>
                      <a:r>
                        <a:rPr lang="en-US" sz="900" b="0" i="0" u="none" strike="noStrike" dirty="0">
                          <a:solidFill>
                            <a:srgbClr val="FF0000"/>
                          </a:solidFill>
                          <a:effectLst/>
                          <a:latin typeface="Calibri"/>
                        </a:rPr>
                        <a:t>1.1.2.1.4</a:t>
                      </a:r>
                    </a:p>
                  </a:txBody>
                  <a:tcPr marL="0" marR="0" marT="0" marB="0" anchor="ctr">
                    <a:lnL>
                      <a:noFill/>
                    </a:lnL>
                    <a:lnR>
                      <a:noFill/>
                    </a:lnR>
                    <a:lnT>
                      <a:noFill/>
                    </a:lnT>
                    <a:lnB>
                      <a:noFill/>
                    </a:lnB>
                  </a:tcPr>
                </a:tc>
                <a:tc>
                  <a:txBody>
                    <a:bodyPr/>
                    <a:lstStyle/>
                    <a:p>
                      <a:pPr algn="ctr" fontAlgn="ctr"/>
                      <a:r>
                        <a:rPr lang="en-US" sz="900" b="0" i="0" u="none" strike="noStrike">
                          <a:solidFill>
                            <a:srgbClr val="FF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900" b="0" i="0" u="none" strike="noStrike">
                          <a:solidFill>
                            <a:srgbClr val="FF0000"/>
                          </a:solidFill>
                          <a:effectLst/>
                          <a:latin typeface="Calibri"/>
                        </a:rPr>
                        <a:t>Bearings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900" b="0" i="0" u="none" strike="noStrike">
                          <a:solidFill>
                            <a:srgbClr val="FF0000"/>
                          </a:solidFill>
                          <a:effectLst/>
                          <a:latin typeface="Calibri"/>
                        </a:rPr>
                        <a:t>$32,055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900" b="0" i="0" u="none" strike="noStrike">
                          <a:solidFill>
                            <a:srgbClr val="FF0000"/>
                          </a:solidFill>
                          <a:effectLst/>
                          <a:latin typeface="Calibri"/>
                        </a:rPr>
                        <a:t>Wells turbine bearings</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5"/>
                  </a:ext>
                </a:extLst>
              </a:tr>
              <a:tr h="171224">
                <a:tc>
                  <a:txBody>
                    <a:bodyPr/>
                    <a:lstStyle/>
                    <a:p>
                      <a:pPr algn="l" fontAlgn="ctr"/>
                      <a:r>
                        <a:rPr lang="en-US" sz="900" b="0" i="0" u="none" strike="noStrike">
                          <a:solidFill>
                            <a:srgbClr val="FF0000"/>
                          </a:solidFill>
                          <a:effectLst/>
                          <a:latin typeface="Calibri"/>
                        </a:rPr>
                        <a:t>1.1.2.1.5</a:t>
                      </a:r>
                    </a:p>
                  </a:txBody>
                  <a:tcPr marL="0" marR="0" marT="0" marB="0" anchor="ctr">
                    <a:lnL>
                      <a:noFill/>
                    </a:lnL>
                    <a:lnR>
                      <a:noFill/>
                    </a:lnR>
                    <a:lnT>
                      <a:noFill/>
                    </a:lnT>
                    <a:lnB>
                      <a:noFill/>
                    </a:lnB>
                  </a:tcPr>
                </a:tc>
                <a:tc>
                  <a:txBody>
                    <a:bodyPr/>
                    <a:lstStyle/>
                    <a:p>
                      <a:pPr algn="ctr" fontAlgn="ctr"/>
                      <a:r>
                        <a:rPr lang="en-US" sz="900" b="0" i="0" u="none" strike="noStrike">
                          <a:solidFill>
                            <a:srgbClr val="FF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900" b="0" i="0" u="none" strike="noStrike">
                          <a:solidFill>
                            <a:srgbClr val="FF0000"/>
                          </a:solidFill>
                          <a:effectLst/>
                          <a:latin typeface="Calibri"/>
                        </a:rPr>
                        <a:t>Couplings</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900" b="0" i="0" u="none" strike="noStrike">
                          <a:solidFill>
                            <a:srgbClr val="FF0000"/>
                          </a:solidFill>
                          <a:effectLst/>
                          <a:latin typeface="Calibri"/>
                        </a:rPr>
                        <a:t>$1,400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900" b="0" i="0" u="none" strike="noStrike">
                          <a:solidFill>
                            <a:srgbClr val="FF0000"/>
                          </a:solidFill>
                          <a:effectLst/>
                          <a:latin typeface="Calibri"/>
                        </a:rPr>
                        <a:t>Wells turbine to generator coupling</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6"/>
                  </a:ext>
                </a:extLst>
              </a:tr>
              <a:tr h="171224">
                <a:tc>
                  <a:txBody>
                    <a:bodyPr/>
                    <a:lstStyle/>
                    <a:p>
                      <a:pPr algn="l" fontAlgn="ctr"/>
                      <a:r>
                        <a:rPr lang="en-US" sz="900" b="0" i="0" u="none" strike="noStrike">
                          <a:solidFill>
                            <a:srgbClr val="FF0000"/>
                          </a:solidFill>
                          <a:effectLst/>
                          <a:latin typeface="Calibri"/>
                        </a:rPr>
                        <a:t>1.1.2.1.6</a:t>
                      </a:r>
                    </a:p>
                  </a:txBody>
                  <a:tcPr marL="0" marR="0" marT="0" marB="0" anchor="ctr">
                    <a:lnL>
                      <a:noFill/>
                    </a:lnL>
                    <a:lnR>
                      <a:noFill/>
                    </a:lnR>
                    <a:lnT>
                      <a:noFill/>
                    </a:lnT>
                    <a:lnB>
                      <a:noFill/>
                    </a:lnB>
                  </a:tcPr>
                </a:tc>
                <a:tc>
                  <a:txBody>
                    <a:bodyPr/>
                    <a:lstStyle/>
                    <a:p>
                      <a:pPr algn="ctr" fontAlgn="ctr"/>
                      <a:r>
                        <a:rPr lang="en-US" sz="900" b="0" i="0" u="none" strike="noStrike">
                          <a:solidFill>
                            <a:srgbClr val="FF0000"/>
                          </a:solidFill>
                          <a:effectLst/>
                          <a:latin typeface="Calibri"/>
                        </a:rPr>
                        <a:t>5</a:t>
                      </a: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900" b="0" i="0" u="none" strike="noStrike">
                          <a:solidFill>
                            <a:srgbClr val="FF0000"/>
                          </a:solidFill>
                          <a:effectLst/>
                          <a:latin typeface="Calibri"/>
                        </a:rPr>
                        <a:t>Mechanical Face Seal</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r" fontAlgn="ctr"/>
                      <a:r>
                        <a:rPr lang="en-US" sz="900" b="0" i="0" u="none" strike="noStrike">
                          <a:solidFill>
                            <a:srgbClr val="FF0000"/>
                          </a:solidFill>
                          <a:effectLst/>
                          <a:latin typeface="Calibri"/>
                        </a:rPr>
                        <a:t>$12,000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tc>
                  <a:txBody>
                    <a:bodyPr/>
                    <a:lstStyle/>
                    <a:p>
                      <a:pPr algn="l" fontAlgn="ctr"/>
                      <a:r>
                        <a:rPr lang="en-US" sz="900" b="0" i="0" u="none" strike="noStrike">
                          <a:solidFill>
                            <a:srgbClr val="FF0000"/>
                          </a:solidFill>
                          <a:effectLst/>
                          <a:latin typeface="Calibri"/>
                        </a:rPr>
                        <a:t>Generator face seal</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DFEC"/>
                    </a:solidFill>
                  </a:tcPr>
                </a:tc>
                <a:extLst>
                  <a:ext uri="{0D108BD9-81ED-4DB2-BD59-A6C34878D82A}">
                    <a16:rowId xmlns:a16="http://schemas.microsoft.com/office/drawing/2014/main" val="10007"/>
                  </a:ext>
                </a:extLst>
              </a:tr>
              <a:tr h="326140">
                <a:tc>
                  <a:txBody>
                    <a:bodyPr/>
                    <a:lstStyle/>
                    <a:p>
                      <a:pPr algn="l" fontAlgn="ctr"/>
                      <a:r>
                        <a:rPr lang="en-US" sz="900" b="0" i="0" u="none" strike="noStrike">
                          <a:solidFill>
                            <a:srgbClr val="000000"/>
                          </a:solidFill>
                          <a:effectLst/>
                          <a:latin typeface="Calibri"/>
                        </a:rPr>
                        <a:t>1.1.2.2</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Calibri"/>
                        </a:rPr>
                        <a:t>4</a:t>
                      </a:r>
                    </a:p>
                  </a:txBody>
                  <a:tcPr marL="0" marR="0" marT="0" marB="0" anchor="ctr">
                    <a:lnL>
                      <a:noFill/>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900" b="0" i="0" u="none" strike="noStrike">
                          <a:solidFill>
                            <a:srgbClr val="000000"/>
                          </a:solidFill>
                          <a:effectLst/>
                          <a:latin typeface="Calibri"/>
                        </a:rPr>
                        <a:t>            Drivetrain (i.e., Prime Mover)</a:t>
                      </a: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9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900" b="0" i="0" u="none" strike="noStrike">
                          <a:solidFill>
                            <a:srgbClr val="000000"/>
                          </a:solidFill>
                          <a:effectLst/>
                          <a:latin typeface="Calibri"/>
                        </a:rPr>
                        <a:t>Components of the power conversion chain (PCC) to transfer mechanical energy.</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8"/>
                  </a:ext>
                </a:extLst>
              </a:tr>
              <a:tr h="326140">
                <a:tc>
                  <a:txBody>
                    <a:bodyPr/>
                    <a:lstStyle/>
                    <a:p>
                      <a:pPr algn="l" fontAlgn="ctr"/>
                      <a:r>
                        <a:rPr lang="en-US" sz="900" b="0" i="0" u="none" strike="noStrike">
                          <a:solidFill>
                            <a:srgbClr val="000000"/>
                          </a:solidFill>
                          <a:effectLst/>
                          <a:latin typeface="Calibri"/>
                        </a:rPr>
                        <a:t>1.1.2.3</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900" b="0" i="0" u="none" strike="noStrike">
                          <a:solidFill>
                            <a:srgbClr val="000000"/>
                          </a:solidFill>
                          <a:effectLst/>
                          <a:latin typeface="Calibri"/>
                        </a:rPr>
                        <a:t>            Hydraulic System</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900" b="0" i="0" u="none" strike="noStrike">
                          <a:solidFill>
                            <a:srgbClr val="000000"/>
                          </a:solidFill>
                          <a:effectLst/>
                          <a:latin typeface="Calibri"/>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900" b="0" i="0" u="none" strike="noStrike">
                          <a:solidFill>
                            <a:srgbClr val="000000"/>
                          </a:solidFill>
                          <a:effectLst/>
                          <a:latin typeface="Calibri"/>
                        </a:rPr>
                        <a:t>Hydraulic system to transfer mechanical energy from marine energy converter to electrical energy.</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09"/>
                  </a:ext>
                </a:extLst>
              </a:tr>
              <a:tr h="163070">
                <a:tc>
                  <a:txBody>
                    <a:bodyPr/>
                    <a:lstStyle/>
                    <a:p>
                      <a:pPr algn="l" fontAlgn="ctr"/>
                      <a:r>
                        <a:rPr lang="en-US" sz="900" b="0" i="0" u="none" strike="noStrike">
                          <a:solidFill>
                            <a:srgbClr val="000000"/>
                          </a:solidFill>
                          <a:effectLst/>
                          <a:latin typeface="Calibri"/>
                        </a:rPr>
                        <a:t>1.1.2.4</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Calibri"/>
                        </a:rPr>
                        <a:t>4</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900" b="0" i="0" u="none" strike="noStrike" dirty="0">
                          <a:solidFill>
                            <a:srgbClr val="000000"/>
                          </a:solidFill>
                          <a:effectLst/>
                          <a:latin typeface="Calibri"/>
                        </a:rPr>
                        <a:t>        Electrical Assembly</a:t>
                      </a:r>
                    </a:p>
                  </a:txBody>
                  <a:tcPr marL="0" marR="0" marT="0" marB="0" anchor="ctr">
                    <a:lnL>
                      <a:noFill/>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endParaRPr lang="en-US" sz="900" b="0" i="0" u="none" strike="noStrike" dirty="0">
                        <a:solidFill>
                          <a:srgbClr val="000000"/>
                        </a:solidFill>
                        <a:effectLst/>
                        <a:latin typeface="Calibri"/>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a:txBody>
                    <a:bodyPr/>
                    <a:lstStyle/>
                    <a:p>
                      <a:pPr algn="l" fontAlgn="ctr"/>
                      <a:r>
                        <a:rPr lang="en-US" sz="900" b="0" i="0" u="none" strike="noStrike" dirty="0">
                          <a:solidFill>
                            <a:srgbClr val="000000"/>
                          </a:solidFill>
                          <a:effectLst/>
                          <a:latin typeface="Calibri"/>
                        </a:rPr>
                        <a:t>Power off-take system elements.</a:t>
                      </a:r>
                    </a:p>
                  </a:txBody>
                  <a:tcPr marL="0" marR="0" marT="0" marB="0" anchor="ctr">
                    <a:lnL w="1270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extLst>
                  <a:ext uri="{0D108BD9-81ED-4DB2-BD59-A6C34878D82A}">
                    <a16:rowId xmlns:a16="http://schemas.microsoft.com/office/drawing/2014/main" val="10010"/>
                  </a:ext>
                </a:extLst>
              </a:tr>
            </a:tbl>
          </a:graphicData>
        </a:graphic>
      </p:graphicFrame>
      <p:sp>
        <p:nvSpPr>
          <p:cNvPr id="7" name="Action Button: Home 6">
            <a:hlinkClick r:id="rId2"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2549995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Filling out the SCBS – RM6 Example</a:t>
            </a:r>
          </a:p>
        </p:txBody>
      </p:sp>
      <p:sp>
        <p:nvSpPr>
          <p:cNvPr id="6" name="Content Placeholder 2"/>
          <p:cNvSpPr>
            <a:spLocks noGrp="1"/>
          </p:cNvSpPr>
          <p:nvPr>
            <p:ph idx="1"/>
          </p:nvPr>
        </p:nvSpPr>
        <p:spPr>
          <a:xfrm>
            <a:off x="381000" y="1295399"/>
            <a:ext cx="3581400" cy="5167313"/>
          </a:xfrm>
        </p:spPr>
        <p:txBody>
          <a:bodyPr>
            <a:normAutofit fontScale="92500" lnSpcReduction="20000"/>
          </a:bodyPr>
          <a:lstStyle/>
          <a:p>
            <a:r>
              <a:rPr lang="en-US" dirty="0"/>
              <a:t>Follow the same procedure for both Capital Expenditures and Operating Expenditures</a:t>
            </a:r>
          </a:p>
          <a:p>
            <a:r>
              <a:rPr lang="en-US" dirty="0"/>
              <a:t>It is expected that not every project will have the same level of detail</a:t>
            </a:r>
          </a:p>
          <a:p>
            <a:pPr lvl="1"/>
            <a:r>
              <a:rPr lang="en-US" dirty="0"/>
              <a:t>Fill out greatest detail available. </a:t>
            </a:r>
          </a:p>
          <a:p>
            <a:r>
              <a:rPr lang="en-US" dirty="0"/>
              <a:t>Declare where there are any assumptions and/or uncertainties.</a:t>
            </a:r>
          </a:p>
          <a:p>
            <a:pPr lvl="1"/>
            <a:endParaRPr lang="en-US" dirty="0"/>
          </a:p>
          <a:p>
            <a:pPr marL="0" indent="0">
              <a:buNone/>
            </a:pPr>
            <a:endParaRPr lang="en-US" dirty="0"/>
          </a:p>
          <a:p>
            <a:endParaRPr lang="en-US" dirty="0">
              <a:solidFill>
                <a:schemeClr val="bg2"/>
              </a:solidFill>
            </a:endParaRPr>
          </a:p>
          <a:p>
            <a:endParaRPr lang="en-US" dirty="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905000"/>
            <a:ext cx="458341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ction Button: Home 4">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3887046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Final LCOE Calculation</a:t>
            </a:r>
          </a:p>
        </p:txBody>
      </p:sp>
      <p:sp>
        <p:nvSpPr>
          <p:cNvPr id="3" name="Content Placeholder 2"/>
          <p:cNvSpPr>
            <a:spLocks noGrp="1"/>
          </p:cNvSpPr>
          <p:nvPr>
            <p:ph sz="half" idx="1"/>
          </p:nvPr>
        </p:nvSpPr>
        <p:spPr>
          <a:xfrm>
            <a:off x="457200" y="1447800"/>
            <a:ext cx="8305800" cy="1219200"/>
          </a:xfrm>
        </p:spPr>
        <p:txBody>
          <a:bodyPr/>
          <a:lstStyle/>
          <a:p>
            <a:r>
              <a:rPr lang="en-US" dirty="0"/>
              <a:t>Once all energy calculations and cost information is finished the values are input into the LCOE equation. </a:t>
            </a:r>
          </a:p>
          <a:p>
            <a:pPr lvl="3"/>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2168810" y="4495800"/>
                <a:ext cx="4881721" cy="6591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a:rPr>
                        <m:t>𝐿𝐶𝑂𝐸</m:t>
                      </m:r>
                      <m:r>
                        <a:rPr lang="en-US" b="0" i="1" smtClean="0">
                          <a:solidFill>
                            <a:srgbClr val="000000"/>
                          </a:solidFill>
                          <a:latin typeface="Cambria Math"/>
                        </a:rPr>
                        <m:t>=</m:t>
                      </m:r>
                      <m:f>
                        <m:fPr>
                          <m:ctrlPr>
                            <a:rPr lang="en-US" b="0" i="1" smtClean="0">
                              <a:solidFill>
                                <a:srgbClr val="000000"/>
                              </a:solidFill>
                              <a:latin typeface="Cambria Math" panose="02040503050406030204" pitchFamily="18" charset="0"/>
                            </a:rPr>
                          </m:ctrlPr>
                        </m:fPr>
                        <m:num>
                          <m:d>
                            <m:dPr>
                              <m:ctrlPr>
                                <a:rPr lang="en-US" i="1">
                                  <a:solidFill>
                                    <a:srgbClr val="000000"/>
                                  </a:solidFill>
                                  <a:latin typeface="Cambria Math" panose="02040503050406030204" pitchFamily="18" charset="0"/>
                                </a:rPr>
                              </m:ctrlPr>
                            </m:dPr>
                            <m:e>
                              <m:r>
                                <a:rPr lang="en-US" i="1">
                                  <a:solidFill>
                                    <a:srgbClr val="000000"/>
                                  </a:solidFill>
                                  <a:latin typeface="Cambria Math"/>
                                </a:rPr>
                                <m:t>0.108 </m:t>
                              </m:r>
                              <m:r>
                                <a:rPr lang="en-US" i="1" smtClean="0">
                                  <a:solidFill>
                                    <a:srgbClr val="000000"/>
                                  </a:solidFill>
                                  <a:latin typeface="Cambria Math"/>
                                  <a:ea typeface="Cambria Math"/>
                                </a:rPr>
                                <m:t>×</m:t>
                              </m:r>
                              <m:r>
                                <a:rPr lang="en-US" i="1">
                                  <a:solidFill>
                                    <a:srgbClr val="000000"/>
                                  </a:solidFill>
                                  <a:latin typeface="Cambria Math"/>
                                </a:rPr>
                                <m:t>$25,642,548</m:t>
                              </m:r>
                            </m:e>
                          </m:d>
                          <m:r>
                            <a:rPr lang="en-US" i="1">
                              <a:solidFill>
                                <a:srgbClr val="000000"/>
                              </a:solidFill>
                              <a:latin typeface="Cambria Math"/>
                            </a:rPr>
                            <m:t>+$1,558,805</m:t>
                          </m:r>
                          <m:r>
                            <m:rPr>
                              <m:nor/>
                            </m:rPr>
                            <a:rPr lang="en-US" dirty="0">
                              <a:solidFill>
                                <a:srgbClr val="000000"/>
                              </a:solidFill>
                            </a:rPr>
                            <m:t> </m:t>
                          </m:r>
                        </m:num>
                        <m:den>
                          <m:r>
                            <a:rPr lang="en-US" b="0" i="1" smtClean="0">
                              <a:solidFill>
                                <a:srgbClr val="000000"/>
                              </a:solidFill>
                              <a:latin typeface="Cambria Math"/>
                            </a:rPr>
                            <m:t>904,032 </m:t>
                          </m:r>
                          <m:r>
                            <a:rPr lang="en-US" b="0" i="1" smtClean="0">
                              <a:solidFill>
                                <a:srgbClr val="000000"/>
                              </a:solidFill>
                              <a:latin typeface="Cambria Math"/>
                            </a:rPr>
                            <m:t>𝑘𝑊h</m:t>
                          </m:r>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168810" y="4495800"/>
                <a:ext cx="4881721" cy="65915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400701" y="5589245"/>
                <a:ext cx="4342599" cy="6294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a:rPr>
                        <m:t>𝐿𝐶𝑂𝐸</m:t>
                      </m:r>
                      <m:r>
                        <a:rPr lang="en-US" b="0" i="1" smtClean="0">
                          <a:solidFill>
                            <a:srgbClr val="000000"/>
                          </a:solidFill>
                          <a:latin typeface="Cambria Math"/>
                        </a:rPr>
                        <m:t>=</m:t>
                      </m:r>
                      <m:f>
                        <m:fPr>
                          <m:ctrlPr>
                            <a:rPr lang="en-US" b="0" i="1" smtClean="0">
                              <a:solidFill>
                                <a:srgbClr val="000000"/>
                              </a:solidFill>
                              <a:latin typeface="Cambria Math" panose="02040503050406030204" pitchFamily="18" charset="0"/>
                            </a:rPr>
                          </m:ctrlPr>
                        </m:fPr>
                        <m:num>
                          <m:r>
                            <a:rPr lang="en-US" b="0" i="1" smtClean="0">
                              <a:solidFill>
                                <a:srgbClr val="000000"/>
                              </a:solidFill>
                              <a:latin typeface="Cambria Math"/>
                            </a:rPr>
                            <m:t>$4.79</m:t>
                          </m:r>
                        </m:num>
                        <m:den>
                          <m:r>
                            <a:rPr lang="en-US" b="0" i="1" smtClean="0">
                              <a:solidFill>
                                <a:srgbClr val="000000"/>
                              </a:solidFill>
                              <a:latin typeface="Cambria Math"/>
                            </a:rPr>
                            <m:t>𝑘𝑊h</m:t>
                          </m:r>
                        </m:den>
                      </m:f>
                      <m:r>
                        <a:rPr lang="en-US" b="0" i="1" smtClean="0">
                          <a:solidFill>
                            <a:srgbClr val="000000"/>
                          </a:solidFill>
                          <a:latin typeface="Cambria Math"/>
                        </a:rPr>
                        <m:t>   </m:t>
                      </m:r>
                      <m:r>
                        <a:rPr lang="en-US" b="0" i="1" smtClean="0">
                          <a:solidFill>
                            <a:srgbClr val="000000"/>
                          </a:solidFill>
                          <a:latin typeface="Cambria Math"/>
                        </a:rPr>
                        <m:t>𝑆𝑖𝑛𝑔𝑙𝑒</m:t>
                      </m:r>
                      <m:r>
                        <a:rPr lang="en-US" b="0" i="1" smtClean="0">
                          <a:solidFill>
                            <a:srgbClr val="000000"/>
                          </a:solidFill>
                          <a:latin typeface="Cambria Math"/>
                        </a:rPr>
                        <m:t> </m:t>
                      </m:r>
                      <m:r>
                        <a:rPr lang="en-US" b="0" i="1" smtClean="0">
                          <a:solidFill>
                            <a:srgbClr val="000000"/>
                          </a:solidFill>
                          <a:latin typeface="Cambria Math"/>
                        </a:rPr>
                        <m:t>𝑈𝑛𝑖𝑡</m:t>
                      </m:r>
                      <m:r>
                        <a:rPr lang="en-US" b="0" i="1" smtClean="0">
                          <a:solidFill>
                            <a:srgbClr val="000000"/>
                          </a:solidFill>
                          <a:latin typeface="Cambria Math"/>
                        </a:rPr>
                        <m:t> </m:t>
                      </m:r>
                      <m:r>
                        <a:rPr lang="en-US" b="0" i="1" smtClean="0">
                          <a:solidFill>
                            <a:srgbClr val="000000"/>
                          </a:solidFill>
                          <a:latin typeface="Cambria Math"/>
                        </a:rPr>
                        <m:t>𝐷𝑒𝑝𝑙𝑜𝑦𝑚𝑒𝑛𝑡</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400701" y="5589245"/>
                <a:ext cx="4342599" cy="629403"/>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757687" y="2619374"/>
                <a:ext cx="3628626" cy="642938"/>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14:m>
                  <m:oMathPara xmlns:m="http://schemas.openxmlformats.org/officeDocument/2006/math">
                    <m:oMathParaPr>
                      <m:jc m:val="center"/>
                    </m:oMathParaPr>
                    <m:oMath xmlns:m="http://schemas.openxmlformats.org/officeDocument/2006/math">
                      <m:r>
                        <a:rPr kumimoji="0" lang="en-US" sz="1600" b="1" i="1" u="none" strike="noStrike" kern="1200" cap="none" spc="0" normalizeH="0" baseline="0" noProof="0" smtClean="0">
                          <a:ln>
                            <a:noFill/>
                          </a:ln>
                          <a:solidFill>
                            <a:srgbClr val="000000"/>
                          </a:solidFill>
                          <a:effectLst/>
                          <a:uLnTx/>
                          <a:uFillTx/>
                          <a:latin typeface="Cambria Math"/>
                          <a:cs typeface="Arial" pitchFamily="34" charset="0"/>
                        </a:rPr>
                        <m:t>𝑳𝑪𝑶𝑬</m:t>
                      </m:r>
                      <m:r>
                        <a:rPr kumimoji="0" lang="en-US" sz="1600" b="1" i="1" u="none" strike="noStrike" kern="1200" cap="none" spc="0" normalizeH="0" baseline="0" noProof="0" smtClean="0">
                          <a:ln>
                            <a:noFill/>
                          </a:ln>
                          <a:solidFill>
                            <a:srgbClr val="000000"/>
                          </a:solidFill>
                          <a:effectLst/>
                          <a:uLnTx/>
                          <a:uFillTx/>
                          <a:latin typeface="Cambria Math"/>
                          <a:cs typeface="Arial" pitchFamily="34" charset="0"/>
                        </a:rPr>
                        <m:t>=</m:t>
                      </m:r>
                      <m:f>
                        <m:f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fPr>
                        <m:num>
                          <m:d>
                            <m:d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Arial" pitchFamily="34" charset="0"/>
                                </a:rPr>
                              </m:ctrlPr>
                            </m:dPr>
                            <m:e>
                              <m:r>
                                <a:rPr kumimoji="0" lang="en-US" sz="1600" b="1" i="1" u="none" strike="noStrike" kern="1200" cap="none" spc="0" normalizeH="0" baseline="0" noProof="0" smtClean="0">
                                  <a:ln>
                                    <a:noFill/>
                                  </a:ln>
                                  <a:solidFill>
                                    <a:srgbClr val="000000"/>
                                  </a:solidFill>
                                  <a:effectLst/>
                                  <a:uLnTx/>
                                  <a:uFillTx/>
                                  <a:latin typeface="Cambria Math"/>
                                  <a:cs typeface="Arial" pitchFamily="34" charset="0"/>
                                </a:rPr>
                                <m:t>𝑭𝑪𝑹</m:t>
                              </m:r>
                              <m:r>
                                <a:rPr kumimoji="0" lang="en-US" sz="1600" b="1" i="1" u="none" strike="noStrike" kern="1200" cap="none" spc="0" normalizeH="0" baseline="0" noProof="0" smtClean="0">
                                  <a:ln>
                                    <a:noFill/>
                                  </a:ln>
                                  <a:solidFill>
                                    <a:srgbClr val="000000"/>
                                  </a:solidFill>
                                  <a:effectLst/>
                                  <a:uLnTx/>
                                  <a:uFillTx/>
                                  <a:latin typeface="Cambria Math"/>
                                  <a:cs typeface="Arial" pitchFamily="34" charset="0"/>
                                </a:rPr>
                                <m:t> ×</m:t>
                              </m:r>
                              <m:r>
                                <a:rPr kumimoji="0" lang="en-US" sz="1600" b="1" i="1" u="none" strike="noStrike" kern="1200" cap="none" spc="0" normalizeH="0" baseline="0" noProof="0" smtClean="0">
                                  <a:ln>
                                    <a:noFill/>
                                  </a:ln>
                                  <a:solidFill>
                                    <a:srgbClr val="000000"/>
                                  </a:solidFill>
                                  <a:effectLst/>
                                  <a:uLnTx/>
                                  <a:uFillTx/>
                                  <a:latin typeface="Cambria Math"/>
                                  <a:cs typeface="Arial" pitchFamily="34" charset="0"/>
                                </a:rPr>
                                <m:t>𝑪𝒂𝒑𝑬𝒙</m:t>
                              </m:r>
                            </m:e>
                          </m:d>
                          <m:r>
                            <a:rPr kumimoji="0" lang="en-US" sz="1600" b="1" i="1" u="none" strike="noStrike" kern="1200" cap="none" spc="0" normalizeH="0" baseline="0" noProof="0" smtClean="0">
                              <a:ln>
                                <a:noFill/>
                              </a:ln>
                              <a:solidFill>
                                <a:srgbClr val="000000"/>
                              </a:solidFill>
                              <a:effectLst/>
                              <a:uLnTx/>
                              <a:uFillTx/>
                              <a:latin typeface="Cambria Math"/>
                              <a:cs typeface="Arial" pitchFamily="34" charset="0"/>
                            </a:rPr>
                            <m:t>+</m:t>
                          </m:r>
                          <m:r>
                            <a:rPr kumimoji="0" lang="en-US" sz="1600" b="1" i="1" u="none" strike="noStrike" kern="1200" cap="none" spc="0" normalizeH="0" baseline="0" noProof="0" smtClean="0">
                              <a:ln>
                                <a:noFill/>
                              </a:ln>
                              <a:solidFill>
                                <a:srgbClr val="000000"/>
                              </a:solidFill>
                              <a:effectLst/>
                              <a:uLnTx/>
                              <a:uFillTx/>
                              <a:latin typeface="Cambria Math"/>
                              <a:cs typeface="Arial" pitchFamily="34" charset="0"/>
                            </a:rPr>
                            <m:t>𝑶𝒑𝑬𝒙</m:t>
                          </m:r>
                        </m:num>
                        <m:den>
                          <m:r>
                            <a:rPr kumimoji="0" lang="en-US" sz="1600" b="1" i="1" u="none" strike="noStrike" kern="1200" cap="none" spc="0" normalizeH="0" baseline="0" noProof="0" smtClean="0">
                              <a:ln>
                                <a:noFill/>
                              </a:ln>
                              <a:solidFill>
                                <a:srgbClr val="000000"/>
                              </a:solidFill>
                              <a:effectLst/>
                              <a:uLnTx/>
                              <a:uFillTx/>
                              <a:latin typeface="Cambria Math"/>
                              <a:cs typeface="Arial" pitchFamily="34" charset="0"/>
                            </a:rPr>
                            <m:t>𝑨𝑬𝑷</m:t>
                          </m:r>
                        </m:den>
                      </m:f>
                    </m:oMath>
                  </m:oMathPara>
                </a14:m>
                <a:endParaRPr kumimoji="0" lang="en-US" sz="12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757687" y="2619374"/>
                <a:ext cx="3628626" cy="642938"/>
              </a:xfrm>
              <a:prstGeom prst="rect">
                <a:avLst/>
              </a:prstGeom>
              <a:blipFill rotWithShape="1">
                <a:blip r:embed="rId6"/>
                <a:stretch>
                  <a:fillRect/>
                </a:stretch>
              </a:blipFill>
            </p:spPr>
            <p:txBody>
              <a:bodyPr/>
              <a:lstStyle/>
              <a:p>
                <a:r>
                  <a:rPr lang="en-US">
                    <a:noFill/>
                  </a:rPr>
                  <a:t> </a:t>
                </a:r>
              </a:p>
            </p:txBody>
          </p:sp>
        </mc:Fallback>
      </mc:AlternateContent>
      <p:sp>
        <p:nvSpPr>
          <p:cNvPr id="11" name="Content Placeholder 2"/>
          <p:cNvSpPr>
            <a:spLocks noGrp="1"/>
          </p:cNvSpPr>
          <p:nvPr>
            <p:ph sz="half" idx="1"/>
          </p:nvPr>
        </p:nvSpPr>
        <p:spPr>
          <a:xfrm>
            <a:off x="456770" y="3505200"/>
            <a:ext cx="8305800" cy="609600"/>
          </a:xfrm>
        </p:spPr>
        <p:txBody>
          <a:bodyPr/>
          <a:lstStyle/>
          <a:p>
            <a:r>
              <a:rPr lang="en-US" dirty="0"/>
              <a:t>For the RM6 example, the calculation is as follows </a:t>
            </a:r>
          </a:p>
          <a:p>
            <a:pPr lvl="3"/>
            <a:endParaRPr lang="en-US" dirty="0"/>
          </a:p>
        </p:txBody>
      </p:sp>
      <p:sp>
        <p:nvSpPr>
          <p:cNvPr id="12" name="Action Button: Home 11">
            <a:hlinkClick r:id="rId7"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pic>
        <p:nvPicPr>
          <p:cNvPr id="5" name="slide 42 v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3920" y="1188720"/>
            <a:ext cx="609600" cy="609600"/>
          </a:xfrm>
          <a:prstGeom prst="rect">
            <a:avLst/>
          </a:prstGeom>
        </p:spPr>
      </p:pic>
    </p:spTree>
    <p:extLst>
      <p:ext uri="{BB962C8B-B14F-4D97-AF65-F5344CB8AC3E}">
        <p14:creationId xmlns:p14="http://schemas.microsoft.com/office/powerpoint/2010/main" val="25675699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Checklist</a:t>
            </a:r>
          </a:p>
        </p:txBody>
      </p:sp>
      <p:sp>
        <p:nvSpPr>
          <p:cNvPr id="3" name="Content Placeholder 2"/>
          <p:cNvSpPr>
            <a:spLocks noGrp="1"/>
          </p:cNvSpPr>
          <p:nvPr>
            <p:ph sz="half" idx="1"/>
          </p:nvPr>
        </p:nvSpPr>
        <p:spPr>
          <a:xfrm>
            <a:off x="457199" y="1447800"/>
            <a:ext cx="8201025" cy="4724400"/>
          </a:xfrm>
        </p:spPr>
        <p:txBody>
          <a:bodyPr>
            <a:normAutofit fontScale="55000" lnSpcReduction="20000"/>
          </a:bodyPr>
          <a:lstStyle/>
          <a:p>
            <a:pPr marL="0" indent="0">
              <a:buNone/>
            </a:pPr>
            <a:r>
              <a:rPr lang="en-US" dirty="0"/>
              <a:t>Full Set of Requirements listed in the </a:t>
            </a:r>
            <a:r>
              <a:rPr lang="en-US" dirty="0">
                <a:hlinkClick r:id="rId2"/>
              </a:rPr>
              <a:t>MHK LCOE Guidance Document</a:t>
            </a:r>
            <a:endParaRPr lang="en-US" dirty="0"/>
          </a:p>
          <a:p>
            <a:pPr>
              <a:buFont typeface="Wingdings" panose="05000000000000000000" pitchFamily="2" charset="2"/>
              <a:buChar char="q"/>
            </a:pPr>
            <a:r>
              <a:rPr lang="en-US" dirty="0"/>
              <a:t>AEP</a:t>
            </a:r>
          </a:p>
          <a:p>
            <a:pPr lvl="1">
              <a:buFont typeface="Wingdings" panose="05000000000000000000" pitchFamily="2" charset="2"/>
              <a:buChar char="q"/>
            </a:pPr>
            <a:r>
              <a:rPr lang="en-US" dirty="0"/>
              <a:t>Device and array time domain performance model based on prescribed reference location (simulation results and code).</a:t>
            </a:r>
          </a:p>
          <a:p>
            <a:pPr lvl="2">
              <a:buFont typeface="Wingdings" panose="05000000000000000000" pitchFamily="2" charset="2"/>
              <a:buChar char="q"/>
            </a:pPr>
            <a:r>
              <a:rPr lang="en-US" dirty="0"/>
              <a:t>Mechanical Power matrix</a:t>
            </a:r>
          </a:p>
          <a:p>
            <a:pPr lvl="2">
              <a:buFont typeface="Wingdings" panose="05000000000000000000" pitchFamily="2" charset="2"/>
              <a:buChar char="q"/>
            </a:pPr>
            <a:r>
              <a:rPr lang="en-US" dirty="0"/>
              <a:t>Electrical Power Matrix</a:t>
            </a:r>
          </a:p>
          <a:p>
            <a:pPr lvl="2">
              <a:buFont typeface="Wingdings" panose="05000000000000000000" pitchFamily="2" charset="2"/>
              <a:buChar char="q"/>
            </a:pPr>
            <a:r>
              <a:rPr lang="en-US" dirty="0"/>
              <a:t>Itemized Losses between Mechanical Power and Power Capture Matrices, in matrix form if available</a:t>
            </a:r>
          </a:p>
          <a:p>
            <a:pPr lvl="1">
              <a:buFont typeface="Wingdings" panose="05000000000000000000" pitchFamily="2" charset="2"/>
              <a:buChar char="q"/>
            </a:pPr>
            <a:r>
              <a:rPr lang="en-US" dirty="0"/>
              <a:t>Documentation addressing additional modeling and design parameters (e.g. damping coefficients, mooring configuration, etc.)</a:t>
            </a:r>
          </a:p>
          <a:p>
            <a:pPr lvl="1">
              <a:buFont typeface="Wingdings" panose="05000000000000000000" pitchFamily="2" charset="2"/>
              <a:buChar char="q"/>
            </a:pPr>
            <a:r>
              <a:rPr lang="en-US" dirty="0"/>
              <a:t>Documentation addressing any assumptions regarding losses due to directionality, shallow water, or other device specific variables. </a:t>
            </a:r>
          </a:p>
          <a:p>
            <a:pPr lvl="1">
              <a:buFont typeface="Wingdings" panose="05000000000000000000" pitchFamily="2" charset="2"/>
              <a:buChar char="q"/>
            </a:pPr>
            <a:r>
              <a:rPr lang="en-US" dirty="0"/>
              <a:t>Assumptions relating to device survival modes</a:t>
            </a:r>
          </a:p>
          <a:p>
            <a:pPr lvl="1">
              <a:buFont typeface="Wingdings" panose="05000000000000000000" pitchFamily="2" charset="2"/>
              <a:buChar char="q"/>
            </a:pPr>
            <a:r>
              <a:rPr lang="en-US" dirty="0"/>
              <a:t>Additional design resource simulation runs (if applicable)</a:t>
            </a:r>
          </a:p>
          <a:p>
            <a:pPr>
              <a:buFont typeface="Wingdings" panose="05000000000000000000" pitchFamily="2" charset="2"/>
              <a:buChar char="q"/>
            </a:pPr>
            <a:r>
              <a:rPr lang="en-US" dirty="0"/>
              <a:t>Capital Expenditures</a:t>
            </a:r>
          </a:p>
          <a:p>
            <a:pPr lvl="1">
              <a:buFont typeface="Wingdings" panose="05000000000000000000" pitchFamily="2" charset="2"/>
              <a:buChar char="q"/>
            </a:pPr>
            <a:r>
              <a:rPr lang="en-US" dirty="0" err="1"/>
              <a:t>CapEx</a:t>
            </a:r>
            <a:r>
              <a:rPr lang="en-US" dirty="0"/>
              <a:t> costs at minimum of level 3</a:t>
            </a:r>
          </a:p>
          <a:p>
            <a:pPr lvl="1">
              <a:buFont typeface="Wingdings" panose="05000000000000000000" pitchFamily="2" charset="2"/>
              <a:buChar char="q"/>
            </a:pPr>
            <a:r>
              <a:rPr lang="en-US" dirty="0" err="1"/>
              <a:t>CapEx</a:t>
            </a:r>
            <a:r>
              <a:rPr lang="en-US" dirty="0"/>
              <a:t> costs up to level 5 where applicable</a:t>
            </a:r>
          </a:p>
          <a:p>
            <a:pPr lvl="1">
              <a:buFont typeface="Wingdings" panose="05000000000000000000" pitchFamily="2" charset="2"/>
              <a:buChar char="q"/>
            </a:pPr>
            <a:r>
              <a:rPr lang="en-US" dirty="0"/>
              <a:t>All assumptions and uncertainties documented</a:t>
            </a:r>
          </a:p>
          <a:p>
            <a:pPr>
              <a:buFont typeface="Wingdings" panose="05000000000000000000" pitchFamily="2" charset="2"/>
              <a:buChar char="q"/>
            </a:pPr>
            <a:r>
              <a:rPr lang="en-US" dirty="0"/>
              <a:t>Operational Expenditures</a:t>
            </a:r>
          </a:p>
          <a:p>
            <a:pPr lvl="1">
              <a:buFont typeface="Wingdings" panose="05000000000000000000" pitchFamily="2" charset="2"/>
              <a:buChar char="q"/>
            </a:pPr>
            <a:r>
              <a:rPr lang="en-US" dirty="0" err="1"/>
              <a:t>OpEx</a:t>
            </a:r>
            <a:r>
              <a:rPr lang="en-US" dirty="0"/>
              <a:t> costs at minimum of level 3</a:t>
            </a:r>
          </a:p>
          <a:p>
            <a:pPr lvl="1">
              <a:buFont typeface="Wingdings" panose="05000000000000000000" pitchFamily="2" charset="2"/>
              <a:buChar char="q"/>
            </a:pPr>
            <a:r>
              <a:rPr lang="en-US" dirty="0" err="1"/>
              <a:t>OpEx</a:t>
            </a:r>
            <a:r>
              <a:rPr lang="en-US" dirty="0"/>
              <a:t> costs up to level 5 where applicable</a:t>
            </a:r>
          </a:p>
          <a:p>
            <a:pPr lvl="1">
              <a:buFont typeface="Wingdings" panose="05000000000000000000" pitchFamily="2" charset="2"/>
              <a:buChar char="q"/>
            </a:pPr>
            <a:r>
              <a:rPr lang="en-US" dirty="0"/>
              <a:t>All assumptions and uncertainties documented</a:t>
            </a:r>
          </a:p>
          <a:p>
            <a:pPr>
              <a:buFont typeface="Wingdings" panose="05000000000000000000" pitchFamily="2" charset="2"/>
              <a:buChar char="q"/>
            </a:pPr>
            <a:r>
              <a:rPr lang="en-US" dirty="0"/>
              <a:t>Final LCOE Calculation at array scale</a:t>
            </a:r>
          </a:p>
        </p:txBody>
      </p:sp>
      <p:sp>
        <p:nvSpPr>
          <p:cNvPr id="4" name="Action Button: Home 3">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2111151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Checklist</a:t>
            </a:r>
          </a:p>
        </p:txBody>
      </p:sp>
      <p:sp>
        <p:nvSpPr>
          <p:cNvPr id="3" name="Content Placeholder 2"/>
          <p:cNvSpPr>
            <a:spLocks noGrp="1"/>
          </p:cNvSpPr>
          <p:nvPr>
            <p:ph sz="half" idx="1"/>
          </p:nvPr>
        </p:nvSpPr>
        <p:spPr>
          <a:xfrm>
            <a:off x="457199" y="1447800"/>
            <a:ext cx="8201025" cy="4724400"/>
          </a:xfrm>
        </p:spPr>
        <p:txBody>
          <a:bodyPr>
            <a:normAutofit fontScale="62500" lnSpcReduction="20000"/>
          </a:bodyPr>
          <a:lstStyle/>
          <a:p>
            <a:pPr marL="0" indent="0">
              <a:buNone/>
            </a:pPr>
            <a:r>
              <a:rPr lang="en-US" dirty="0"/>
              <a:t>Full Set of Requirements listed in the </a:t>
            </a:r>
            <a:r>
              <a:rPr lang="en-US" dirty="0">
                <a:hlinkClick r:id="rId2"/>
              </a:rPr>
              <a:t>MHK LCOE Guidance Document</a:t>
            </a:r>
            <a:endParaRPr lang="en-US" dirty="0"/>
          </a:p>
          <a:p>
            <a:pPr>
              <a:buFont typeface="Wingdings" panose="05000000000000000000" pitchFamily="2" charset="2"/>
              <a:buChar char="q"/>
            </a:pPr>
            <a:r>
              <a:rPr lang="en-US" dirty="0"/>
              <a:t>AEP</a:t>
            </a:r>
          </a:p>
          <a:p>
            <a:pPr lvl="1">
              <a:buFont typeface="Wingdings" panose="05000000000000000000" pitchFamily="2" charset="2"/>
              <a:buChar char="q"/>
            </a:pPr>
            <a:r>
              <a:rPr lang="en-US" dirty="0"/>
              <a:t>Net Electrical Power Output</a:t>
            </a:r>
          </a:p>
          <a:p>
            <a:pPr lvl="2">
              <a:buFont typeface="Wingdings" panose="05000000000000000000" pitchFamily="2" charset="2"/>
              <a:buChar char="q"/>
            </a:pPr>
            <a:r>
              <a:rPr lang="en-US" dirty="0"/>
              <a:t>Represented graphically and in tabular form as a “Power Curve” relationship between power output and average current speed at TEC hub height. </a:t>
            </a:r>
          </a:p>
          <a:p>
            <a:pPr lvl="3">
              <a:buFont typeface="Wingdings" panose="05000000000000000000" pitchFamily="2" charset="2"/>
              <a:buChar char="q"/>
            </a:pPr>
            <a:r>
              <a:rPr lang="en-US" dirty="0"/>
              <a:t>Mechanical power curve</a:t>
            </a:r>
          </a:p>
          <a:p>
            <a:pPr lvl="3">
              <a:buFont typeface="Wingdings" panose="05000000000000000000" pitchFamily="2" charset="2"/>
              <a:buChar char="q"/>
            </a:pPr>
            <a:r>
              <a:rPr lang="en-US" dirty="0"/>
              <a:t>Extracted power curve</a:t>
            </a:r>
          </a:p>
          <a:p>
            <a:pPr lvl="3">
              <a:buFont typeface="Wingdings" panose="05000000000000000000" pitchFamily="2" charset="2"/>
              <a:buChar char="q"/>
            </a:pPr>
            <a:r>
              <a:rPr lang="en-US" dirty="0"/>
              <a:t>Coefficient of Performance </a:t>
            </a:r>
            <a:r>
              <a:rPr lang="en-US" dirty="0" err="1"/>
              <a:t>Cp</a:t>
            </a:r>
            <a:r>
              <a:rPr lang="en-US" dirty="0"/>
              <a:t> curve</a:t>
            </a:r>
          </a:p>
          <a:p>
            <a:pPr lvl="2">
              <a:buFont typeface="Wingdings" panose="05000000000000000000" pitchFamily="2" charset="2"/>
              <a:buChar char="q"/>
            </a:pPr>
            <a:r>
              <a:rPr lang="en-US" dirty="0"/>
              <a:t>Accounts for both cut-in and cut-out water velocities</a:t>
            </a:r>
          </a:p>
          <a:p>
            <a:pPr lvl="1">
              <a:buFont typeface="Wingdings" panose="05000000000000000000" pitchFamily="2" charset="2"/>
              <a:buChar char="q"/>
            </a:pPr>
            <a:r>
              <a:rPr lang="en-US" dirty="0"/>
              <a:t>Additional design resource simulation runs (if applicable)</a:t>
            </a:r>
          </a:p>
          <a:p>
            <a:pPr>
              <a:buFont typeface="Wingdings" panose="05000000000000000000" pitchFamily="2" charset="2"/>
              <a:buChar char="q"/>
            </a:pPr>
            <a:r>
              <a:rPr lang="en-US" dirty="0"/>
              <a:t>Capital Expenditures</a:t>
            </a:r>
          </a:p>
          <a:p>
            <a:pPr lvl="1">
              <a:buFont typeface="Wingdings" panose="05000000000000000000" pitchFamily="2" charset="2"/>
              <a:buChar char="q"/>
            </a:pPr>
            <a:r>
              <a:rPr lang="en-US" dirty="0" err="1"/>
              <a:t>CapEx</a:t>
            </a:r>
            <a:r>
              <a:rPr lang="en-US" dirty="0"/>
              <a:t> costs at minimum of level 3</a:t>
            </a:r>
          </a:p>
          <a:p>
            <a:pPr lvl="1">
              <a:buFont typeface="Wingdings" panose="05000000000000000000" pitchFamily="2" charset="2"/>
              <a:buChar char="q"/>
            </a:pPr>
            <a:r>
              <a:rPr lang="en-US" dirty="0" err="1"/>
              <a:t>CapEx</a:t>
            </a:r>
            <a:r>
              <a:rPr lang="en-US" dirty="0"/>
              <a:t> costs up to level 5 where applicable</a:t>
            </a:r>
          </a:p>
          <a:p>
            <a:pPr lvl="1">
              <a:buFont typeface="Wingdings" panose="05000000000000000000" pitchFamily="2" charset="2"/>
              <a:buChar char="q"/>
            </a:pPr>
            <a:r>
              <a:rPr lang="en-US" dirty="0"/>
              <a:t>All assumptions and uncertainties documented</a:t>
            </a:r>
          </a:p>
          <a:p>
            <a:pPr>
              <a:buFont typeface="Wingdings" panose="05000000000000000000" pitchFamily="2" charset="2"/>
              <a:buChar char="q"/>
            </a:pPr>
            <a:r>
              <a:rPr lang="en-US" dirty="0"/>
              <a:t>Operational Expenditures</a:t>
            </a:r>
          </a:p>
          <a:p>
            <a:pPr lvl="1">
              <a:buFont typeface="Wingdings" panose="05000000000000000000" pitchFamily="2" charset="2"/>
              <a:buChar char="q"/>
            </a:pPr>
            <a:r>
              <a:rPr lang="en-US" dirty="0" err="1"/>
              <a:t>OpEx</a:t>
            </a:r>
            <a:r>
              <a:rPr lang="en-US" dirty="0"/>
              <a:t> costs at minimum of level 3</a:t>
            </a:r>
          </a:p>
          <a:p>
            <a:pPr lvl="1">
              <a:buFont typeface="Wingdings" panose="05000000000000000000" pitchFamily="2" charset="2"/>
              <a:buChar char="q"/>
            </a:pPr>
            <a:r>
              <a:rPr lang="en-US" dirty="0" err="1"/>
              <a:t>OpEx</a:t>
            </a:r>
            <a:r>
              <a:rPr lang="en-US" dirty="0"/>
              <a:t> costs up to level 5 where applicable</a:t>
            </a:r>
          </a:p>
          <a:p>
            <a:pPr lvl="1">
              <a:buFont typeface="Wingdings" panose="05000000000000000000" pitchFamily="2" charset="2"/>
              <a:buChar char="q"/>
            </a:pPr>
            <a:r>
              <a:rPr lang="en-US" dirty="0"/>
              <a:t>All assumptions and uncertainties documented</a:t>
            </a:r>
          </a:p>
          <a:p>
            <a:pPr>
              <a:buFont typeface="Wingdings" panose="05000000000000000000" pitchFamily="2" charset="2"/>
              <a:buChar char="q"/>
            </a:pPr>
            <a:r>
              <a:rPr lang="en-US" dirty="0"/>
              <a:t>Final LCOE Calculation at array scale</a:t>
            </a:r>
          </a:p>
        </p:txBody>
      </p:sp>
      <p:sp>
        <p:nvSpPr>
          <p:cNvPr id="4" name="Action Button: Home 3">
            <a:hlinkClick r:id="rId3"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2612121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Resources (Web Links)</a:t>
            </a:r>
          </a:p>
        </p:txBody>
      </p:sp>
      <p:sp>
        <p:nvSpPr>
          <p:cNvPr id="3" name="Content Placeholder 2"/>
          <p:cNvSpPr>
            <a:spLocks noGrp="1"/>
          </p:cNvSpPr>
          <p:nvPr>
            <p:ph sz="half" idx="1"/>
          </p:nvPr>
        </p:nvSpPr>
        <p:spPr>
          <a:xfrm>
            <a:off x="457200" y="1447800"/>
            <a:ext cx="7696200" cy="4724400"/>
          </a:xfrm>
        </p:spPr>
        <p:txBody>
          <a:bodyPr/>
          <a:lstStyle/>
          <a:p>
            <a:r>
              <a:rPr lang="en-US" dirty="0" err="1">
                <a:hlinkClick r:id="rId2"/>
              </a:rPr>
              <a:t>OpenEI</a:t>
            </a:r>
            <a:r>
              <a:rPr lang="en-US" dirty="0">
                <a:hlinkClick r:id="rId2"/>
              </a:rPr>
              <a:t> - MHK LCOE Reporting Guidance Page</a:t>
            </a:r>
            <a:endParaRPr lang="en-US" dirty="0"/>
          </a:p>
          <a:p>
            <a:pPr lvl="1"/>
            <a:r>
              <a:rPr lang="en-US" dirty="0">
                <a:hlinkClick r:id="rId3"/>
              </a:rPr>
              <a:t>MHK LCOE Guidance Document</a:t>
            </a:r>
            <a:endParaRPr lang="en-US" dirty="0"/>
          </a:p>
          <a:p>
            <a:pPr lvl="1"/>
            <a:r>
              <a:rPr lang="en-US" dirty="0">
                <a:hlinkClick r:id="rId4"/>
              </a:rPr>
              <a:t>MHK Reference Resources</a:t>
            </a:r>
            <a:endParaRPr lang="en-US" dirty="0"/>
          </a:p>
          <a:p>
            <a:pPr lvl="1"/>
            <a:r>
              <a:rPr lang="en-US" dirty="0">
                <a:hlinkClick r:id="rId5"/>
              </a:rPr>
              <a:t>MHK System Cost Breakdown Structure</a:t>
            </a:r>
            <a:endParaRPr lang="en-US" dirty="0"/>
          </a:p>
          <a:p>
            <a:pPr lvl="1"/>
            <a:r>
              <a:rPr lang="en-US" dirty="0">
                <a:hlinkClick r:id="rId6"/>
              </a:rPr>
              <a:t>MHK content Models</a:t>
            </a:r>
            <a:endParaRPr lang="en-US" dirty="0"/>
          </a:p>
          <a:p>
            <a:r>
              <a:rPr lang="en-US" dirty="0">
                <a:hlinkClick r:id="rId7"/>
              </a:rPr>
              <a:t>Sandia National Laboratories - Reference Model Project Page</a:t>
            </a:r>
            <a:endParaRPr lang="en-US" dirty="0"/>
          </a:p>
          <a:p>
            <a:pPr lvl="1"/>
            <a:endParaRPr lang="en-US" dirty="0"/>
          </a:p>
        </p:txBody>
      </p:sp>
      <p:sp>
        <p:nvSpPr>
          <p:cNvPr id="4" name="Action Button: Home 3">
            <a:hlinkClick r:id="rId8"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2798825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For Questions Contact: </a:t>
            </a:r>
          </a:p>
        </p:txBody>
      </p:sp>
      <p:sp>
        <p:nvSpPr>
          <p:cNvPr id="5" name="Subtitle 4"/>
          <p:cNvSpPr>
            <a:spLocks noGrp="1"/>
          </p:cNvSpPr>
          <p:nvPr>
            <p:ph type="subTitle" idx="1"/>
          </p:nvPr>
        </p:nvSpPr>
        <p:spPr/>
        <p:txBody>
          <a:bodyPr/>
          <a:lstStyle/>
          <a:p>
            <a:r>
              <a:rPr lang="en-US" dirty="0"/>
              <a:t>Alison LaBonte - </a:t>
            </a:r>
            <a:r>
              <a:rPr lang="en-US" dirty="0">
                <a:hlinkClick r:id="rId2"/>
              </a:rPr>
              <a:t>Alison.LaBonte@ee.doe.gov</a:t>
            </a:r>
            <a:endParaRPr lang="en-US" dirty="0"/>
          </a:p>
          <a:p>
            <a:r>
              <a:rPr lang="en-US" dirty="0"/>
              <a:t>Scott </a:t>
            </a:r>
            <a:r>
              <a:rPr lang="en-US" dirty="0" err="1"/>
              <a:t>Jenne</a:t>
            </a:r>
            <a:r>
              <a:rPr lang="en-US" dirty="0"/>
              <a:t> – </a:t>
            </a:r>
            <a:r>
              <a:rPr lang="en-US" dirty="0">
                <a:hlinkClick r:id="rId3"/>
              </a:rPr>
              <a:t>Dale.Jenne@NREL.gov</a:t>
            </a:r>
            <a:r>
              <a:rPr lang="en-US" dirty="0"/>
              <a:t> </a:t>
            </a:r>
          </a:p>
          <a:p>
            <a:endParaRPr lang="en-US" dirty="0"/>
          </a:p>
        </p:txBody>
      </p:sp>
    </p:spTree>
    <p:extLst>
      <p:ext uri="{BB962C8B-B14F-4D97-AF65-F5344CB8AC3E}">
        <p14:creationId xmlns:p14="http://schemas.microsoft.com/office/powerpoint/2010/main" val="3903549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Required LCOE Inputs</a:t>
            </a:r>
          </a:p>
        </p:txBody>
      </p:sp>
      <p:sp>
        <p:nvSpPr>
          <p:cNvPr id="3" name="Content Placeholder 2"/>
          <p:cNvSpPr>
            <a:spLocks noGrp="1"/>
          </p:cNvSpPr>
          <p:nvPr>
            <p:ph idx="1"/>
          </p:nvPr>
        </p:nvSpPr>
        <p:spPr/>
        <p:txBody>
          <a:bodyPr/>
          <a:lstStyle/>
          <a:p>
            <a:r>
              <a:rPr lang="en-US" sz="3200" dirty="0">
                <a:solidFill>
                  <a:schemeClr val="bg2"/>
                </a:solidFill>
              </a:rPr>
              <a:t>LCOE – </a:t>
            </a:r>
            <a:r>
              <a:rPr lang="en-US" sz="3200" dirty="0" err="1">
                <a:solidFill>
                  <a:schemeClr val="bg2"/>
                </a:solidFill>
              </a:rPr>
              <a:t>Levelized</a:t>
            </a:r>
            <a:r>
              <a:rPr lang="en-US" sz="3200" dirty="0">
                <a:solidFill>
                  <a:schemeClr val="bg2"/>
                </a:solidFill>
              </a:rPr>
              <a:t> Cost of Electricity</a:t>
            </a:r>
          </a:p>
          <a:p>
            <a:pPr lvl="1"/>
            <a:r>
              <a:rPr lang="en-US" sz="2800" dirty="0"/>
              <a:t>Fixed Charge Rate (FCR)</a:t>
            </a:r>
          </a:p>
          <a:p>
            <a:pPr lvl="2"/>
            <a:r>
              <a:rPr lang="en-US" sz="2400" dirty="0"/>
              <a:t>Standardized for DOE recipients</a:t>
            </a:r>
          </a:p>
          <a:p>
            <a:pPr lvl="1"/>
            <a:r>
              <a:rPr lang="en-US" sz="2800" dirty="0">
                <a:solidFill>
                  <a:schemeClr val="bg2"/>
                </a:solidFill>
              </a:rPr>
              <a:t>Annual Energy Production (AEP)</a:t>
            </a:r>
          </a:p>
          <a:p>
            <a:pPr lvl="2"/>
            <a:r>
              <a:rPr lang="en-US" sz="2400" dirty="0">
                <a:solidFill>
                  <a:schemeClr val="bg2"/>
                </a:solidFill>
              </a:rPr>
              <a:t>Estimated energy production at reference location given sea state distribution. </a:t>
            </a:r>
          </a:p>
          <a:p>
            <a:pPr lvl="1"/>
            <a:r>
              <a:rPr lang="en-US" sz="2800" dirty="0">
                <a:solidFill>
                  <a:schemeClr val="bg2"/>
                </a:solidFill>
              </a:rPr>
              <a:t>Capital Expenses (</a:t>
            </a:r>
            <a:r>
              <a:rPr lang="en-US" sz="2800" dirty="0" err="1">
                <a:solidFill>
                  <a:schemeClr val="bg2"/>
                </a:solidFill>
              </a:rPr>
              <a:t>CapEx</a:t>
            </a:r>
            <a:r>
              <a:rPr lang="en-US" sz="2800" dirty="0">
                <a:solidFill>
                  <a:schemeClr val="bg2"/>
                </a:solidFill>
              </a:rPr>
              <a:t>: Year 0 Costs)</a:t>
            </a:r>
          </a:p>
          <a:p>
            <a:pPr lvl="1"/>
            <a:r>
              <a:rPr lang="en-US" sz="2800" dirty="0">
                <a:solidFill>
                  <a:schemeClr val="bg2"/>
                </a:solidFill>
              </a:rPr>
              <a:t>Operational Expenses (</a:t>
            </a:r>
            <a:r>
              <a:rPr lang="en-US" sz="2800" dirty="0" err="1">
                <a:solidFill>
                  <a:schemeClr val="bg2"/>
                </a:solidFill>
              </a:rPr>
              <a:t>OpEx</a:t>
            </a:r>
            <a:r>
              <a:rPr lang="en-US" sz="2800" dirty="0">
                <a:solidFill>
                  <a:schemeClr val="bg2"/>
                </a:solidFill>
              </a:rPr>
              <a:t>: Year 1-n costs)</a:t>
            </a:r>
          </a:p>
        </p:txBody>
      </p:sp>
      <p:sp>
        <p:nvSpPr>
          <p:cNvPr id="8" name="Action Button: Home 7">
            <a:hlinkClick r:id="rId2"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1676529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Fixed Charge Rate</a:t>
            </a:r>
          </a:p>
        </p:txBody>
      </p:sp>
      <p:sp>
        <p:nvSpPr>
          <p:cNvPr id="3" name="Content Placeholder 2"/>
          <p:cNvSpPr>
            <a:spLocks noGrp="1"/>
          </p:cNvSpPr>
          <p:nvPr>
            <p:ph idx="1"/>
          </p:nvPr>
        </p:nvSpPr>
        <p:spPr>
          <a:xfrm>
            <a:off x="457200" y="1371600"/>
            <a:ext cx="8229600" cy="1828800"/>
          </a:xfrm>
        </p:spPr>
        <p:txBody>
          <a:bodyPr>
            <a:normAutofit fontScale="92500" lnSpcReduction="20000"/>
          </a:bodyPr>
          <a:lstStyle/>
          <a:p>
            <a:pPr marL="0" indent="0">
              <a:buNone/>
            </a:pPr>
            <a:r>
              <a:rPr lang="en-US" dirty="0"/>
              <a:t>Fixed Charge Rate (FCR) is the fraction of capital expenditures necessary to recover project costs and meet investor revenue requirements.</a:t>
            </a:r>
          </a:p>
          <a:p>
            <a:pPr lvl="1"/>
            <a:r>
              <a:rPr lang="en-US" dirty="0"/>
              <a:t>Using defined variables below the Fixed Charge Rate  (FCR) equates to 10.8%. This value should be used for all calculations.</a:t>
            </a:r>
          </a:p>
          <a:p>
            <a:pPr lvl="2"/>
            <a:r>
              <a:rPr lang="en-US" dirty="0"/>
              <a:t>More detail can be found on MHK LCOE </a:t>
            </a:r>
            <a:r>
              <a:rPr lang="en-US" dirty="0">
                <a:hlinkClick r:id="rId4"/>
              </a:rPr>
              <a:t>OpenEI</a:t>
            </a:r>
            <a:r>
              <a:rPr lang="en-US" dirty="0"/>
              <a:t> page.</a:t>
            </a:r>
          </a:p>
          <a:p>
            <a:endParaRPr lang="en-US" dirty="0"/>
          </a:p>
        </p:txBody>
      </p:sp>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0552"/>
          <a:stretch/>
        </p:blipFill>
        <p:spPr bwMode="auto">
          <a:xfrm>
            <a:off x="1516063" y="3371850"/>
            <a:ext cx="61118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3850" y="5172868"/>
            <a:ext cx="5956300"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4163" y="5772150"/>
            <a:ext cx="59563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ction Button: Home 10">
            <a:hlinkClick r:id="rId8"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TextBox 11"/>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pic>
        <p:nvPicPr>
          <p:cNvPr id="4" name="Slide 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3920" y="1188720"/>
            <a:ext cx="609600" cy="609600"/>
          </a:xfrm>
          <a:prstGeom prst="rect">
            <a:avLst/>
          </a:prstGeom>
        </p:spPr>
      </p:pic>
    </p:spTree>
    <p:extLst>
      <p:ext uri="{BB962C8B-B14F-4D97-AF65-F5344CB8AC3E}">
        <p14:creationId xmlns:p14="http://schemas.microsoft.com/office/powerpoint/2010/main" val="538328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Required LCOE Inputs</a:t>
            </a:r>
          </a:p>
        </p:txBody>
      </p:sp>
      <p:sp>
        <p:nvSpPr>
          <p:cNvPr id="3" name="Content Placeholder 2"/>
          <p:cNvSpPr>
            <a:spLocks noGrp="1"/>
          </p:cNvSpPr>
          <p:nvPr>
            <p:ph idx="1"/>
          </p:nvPr>
        </p:nvSpPr>
        <p:spPr/>
        <p:txBody>
          <a:bodyPr/>
          <a:lstStyle/>
          <a:p>
            <a:r>
              <a:rPr lang="en-US" sz="3200" dirty="0">
                <a:solidFill>
                  <a:schemeClr val="bg2"/>
                </a:solidFill>
              </a:rPr>
              <a:t>LCOE – </a:t>
            </a:r>
            <a:r>
              <a:rPr lang="en-US" sz="3200" dirty="0" err="1">
                <a:solidFill>
                  <a:schemeClr val="bg2"/>
                </a:solidFill>
              </a:rPr>
              <a:t>Levelized</a:t>
            </a:r>
            <a:r>
              <a:rPr lang="en-US" sz="3200" dirty="0">
                <a:solidFill>
                  <a:schemeClr val="bg2"/>
                </a:solidFill>
              </a:rPr>
              <a:t> Cost of Electricity</a:t>
            </a:r>
          </a:p>
          <a:p>
            <a:pPr lvl="1"/>
            <a:r>
              <a:rPr lang="en-US" sz="2800" dirty="0">
                <a:solidFill>
                  <a:schemeClr val="bg2"/>
                </a:solidFill>
              </a:rPr>
              <a:t>Fixed Charge Rate (FCR)</a:t>
            </a:r>
          </a:p>
          <a:p>
            <a:pPr lvl="2"/>
            <a:r>
              <a:rPr lang="en-US" sz="2400" dirty="0">
                <a:solidFill>
                  <a:schemeClr val="bg2"/>
                </a:solidFill>
              </a:rPr>
              <a:t>Standardized for DOE recipients</a:t>
            </a:r>
          </a:p>
          <a:p>
            <a:pPr lvl="1"/>
            <a:r>
              <a:rPr lang="en-US" sz="2800" dirty="0"/>
              <a:t>Annual Energy Production (AEP)</a:t>
            </a:r>
          </a:p>
          <a:p>
            <a:pPr lvl="2"/>
            <a:r>
              <a:rPr lang="en-US" sz="2400" dirty="0"/>
              <a:t>Estimated energy production at reference location given sea state distribution. </a:t>
            </a:r>
          </a:p>
          <a:p>
            <a:pPr lvl="1"/>
            <a:r>
              <a:rPr lang="en-US" sz="2800" dirty="0">
                <a:solidFill>
                  <a:schemeClr val="bg2"/>
                </a:solidFill>
              </a:rPr>
              <a:t>Capital Expenses (</a:t>
            </a:r>
            <a:r>
              <a:rPr lang="en-US" sz="2800" dirty="0" err="1">
                <a:solidFill>
                  <a:schemeClr val="bg2"/>
                </a:solidFill>
              </a:rPr>
              <a:t>CapEx</a:t>
            </a:r>
            <a:r>
              <a:rPr lang="en-US" sz="2800" dirty="0">
                <a:solidFill>
                  <a:schemeClr val="bg2"/>
                </a:solidFill>
              </a:rPr>
              <a:t>: Year 0 Costs)</a:t>
            </a:r>
          </a:p>
          <a:p>
            <a:pPr lvl="1"/>
            <a:r>
              <a:rPr lang="en-US" sz="2800" dirty="0">
                <a:solidFill>
                  <a:schemeClr val="bg2"/>
                </a:solidFill>
              </a:rPr>
              <a:t>Operational Expenses (</a:t>
            </a:r>
            <a:r>
              <a:rPr lang="en-US" sz="2800" dirty="0" err="1">
                <a:solidFill>
                  <a:schemeClr val="bg2"/>
                </a:solidFill>
              </a:rPr>
              <a:t>OpEx</a:t>
            </a:r>
            <a:r>
              <a:rPr lang="en-US" sz="2800" dirty="0">
                <a:solidFill>
                  <a:schemeClr val="bg2"/>
                </a:solidFill>
              </a:rPr>
              <a:t>: Year 1-n costs)</a:t>
            </a:r>
          </a:p>
        </p:txBody>
      </p:sp>
      <p:sp>
        <p:nvSpPr>
          <p:cNvPr id="6" name="Action Button: Home 5">
            <a:hlinkClick r:id="rId2"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2590871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AEP Deliverables (Wave)</a:t>
            </a:r>
          </a:p>
        </p:txBody>
      </p:sp>
      <p:sp>
        <p:nvSpPr>
          <p:cNvPr id="3" name="Content Placeholder 2"/>
          <p:cNvSpPr>
            <a:spLocks noGrp="1"/>
          </p:cNvSpPr>
          <p:nvPr>
            <p:ph idx="1"/>
          </p:nvPr>
        </p:nvSpPr>
        <p:spPr>
          <a:xfrm>
            <a:off x="457199" y="1590675"/>
            <a:ext cx="8115301" cy="4802188"/>
          </a:xfrm>
        </p:spPr>
        <p:txBody>
          <a:bodyPr>
            <a:normAutofit fontScale="70000" lnSpcReduction="20000"/>
          </a:bodyPr>
          <a:lstStyle/>
          <a:p>
            <a:r>
              <a:rPr lang="en-US" dirty="0"/>
              <a:t>Time-domain numerical model</a:t>
            </a:r>
          </a:p>
          <a:p>
            <a:pPr lvl="1"/>
            <a:r>
              <a:rPr lang="en-US" dirty="0"/>
              <a:t>Simulations need to be performed based on the statistical dataset provided. </a:t>
            </a:r>
            <a:r>
              <a:rPr lang="en-US" dirty="0">
                <a:hlinkClick r:id="rId4"/>
              </a:rPr>
              <a:t>(lcoe_reference_resource.xlsx)</a:t>
            </a:r>
            <a:endParaRPr lang="en-US" dirty="0"/>
          </a:p>
          <a:p>
            <a:pPr lvl="1"/>
            <a:r>
              <a:rPr lang="en-US" dirty="0"/>
              <a:t>Developers must calculate performance in the reference resource mapping mechanical to electrical power. The 2 power matrices should be developed as follows: </a:t>
            </a:r>
          </a:p>
          <a:p>
            <a:pPr lvl="2"/>
            <a:r>
              <a:rPr lang="en-US" dirty="0"/>
              <a:t>The technology developer shall produce a time series for mechanical and electrical power using the reference site scatter diagram. </a:t>
            </a:r>
          </a:p>
          <a:p>
            <a:pPr lvl="2"/>
            <a:r>
              <a:rPr lang="en-US" dirty="0"/>
              <a:t>The length of the time series must be at least 200 energy periods (200 </a:t>
            </a:r>
            <a:r>
              <a:rPr lang="en-US" dirty="0" err="1"/>
              <a:t>Te</a:t>
            </a:r>
            <a:r>
              <a:rPr lang="en-US" dirty="0"/>
              <a:t>), with a recommended time step of 0.01Te. </a:t>
            </a:r>
          </a:p>
          <a:p>
            <a:pPr lvl="2"/>
            <a:r>
              <a:rPr lang="en-US" dirty="0"/>
              <a:t>Bin sizes should follow the bin size of the scatter diagram, and be a maximum of 0.5m (significant wave height) by 1 second (energy period). </a:t>
            </a:r>
          </a:p>
          <a:p>
            <a:pPr lvl="2"/>
            <a:r>
              <a:rPr lang="en-US" dirty="0"/>
              <a:t>All additional modeling parameters (e.g., viscous damping coefficients, mooring configuration, etc.) will need to be addressed and documented.</a:t>
            </a:r>
          </a:p>
          <a:p>
            <a:pPr lvl="2"/>
            <a:r>
              <a:rPr lang="en-US" dirty="0"/>
              <a:t>Additional variables may need to be considered such as mean wave direction. </a:t>
            </a:r>
          </a:p>
          <a:p>
            <a:pPr lvl="2"/>
            <a:r>
              <a:rPr lang="en-US" dirty="0"/>
              <a:t>If applicable, shallow water reductions must be included. an averaged 10% AEP loss can be assumed (</a:t>
            </a:r>
            <a:r>
              <a:rPr lang="en-US" dirty="0" err="1"/>
              <a:t>Folley</a:t>
            </a:r>
            <a:r>
              <a:rPr lang="en-US" dirty="0"/>
              <a:t> and Whittaker, 2009) in lieu of supporting documentation.</a:t>
            </a:r>
          </a:p>
          <a:p>
            <a:pPr lvl="2"/>
            <a:r>
              <a:rPr lang="en-US" dirty="0"/>
              <a:t>All above steps are necessary for any additional “design” resources that the developer chooses to analyze. </a:t>
            </a:r>
            <a:r>
              <a:rPr lang="en-US" b="1" dirty="0"/>
              <a:t>Regardless of the design resource developers MUST evaluate the device in the reference resource. </a:t>
            </a:r>
          </a:p>
          <a:p>
            <a:pPr lvl="1"/>
            <a:r>
              <a:rPr lang="en-US" dirty="0"/>
              <a:t>Array losses (for the reporting cases at array scale) must be estimated and reported. </a:t>
            </a:r>
          </a:p>
          <a:p>
            <a:pPr lvl="1"/>
            <a:r>
              <a:rPr lang="en-US" dirty="0"/>
              <a:t>Results must be provided along with a narrative of the description, and results of the numerical model. </a:t>
            </a:r>
          </a:p>
          <a:p>
            <a:pPr lvl="1"/>
            <a:r>
              <a:rPr lang="en-US" dirty="0"/>
              <a:t>Any experimental tests performed (Tank Testing, Open Ocean, etc.) should refer to the applicable MHK Content Model on the MHK Data Repository </a:t>
            </a:r>
            <a:r>
              <a:rPr lang="en-US" dirty="0" err="1"/>
              <a:t>OpenEI</a:t>
            </a:r>
            <a:r>
              <a:rPr lang="en-US" dirty="0"/>
              <a:t> page.</a:t>
            </a:r>
          </a:p>
          <a:p>
            <a:pPr lvl="2"/>
            <a:r>
              <a:rPr lang="en-US" dirty="0">
                <a:hlinkClick r:id="rId5"/>
              </a:rPr>
              <a:t>MHK Content Models</a:t>
            </a:r>
            <a:endParaRPr lang="en-US" dirty="0"/>
          </a:p>
        </p:txBody>
      </p:sp>
      <p:sp>
        <p:nvSpPr>
          <p:cNvPr id="6" name="Action Button: Home 5">
            <a:hlinkClick r:id="rId6"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pic>
        <p:nvPicPr>
          <p:cNvPr id="5" name="slide 8v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3920" y="1188720"/>
            <a:ext cx="609600" cy="609600"/>
          </a:xfrm>
          <a:prstGeom prst="rect">
            <a:avLst/>
          </a:prstGeom>
        </p:spPr>
      </p:pic>
    </p:spTree>
    <p:extLst>
      <p:ext uri="{BB962C8B-B14F-4D97-AF65-F5344CB8AC3E}">
        <p14:creationId xmlns:p14="http://schemas.microsoft.com/office/powerpoint/2010/main" val="184727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AEP Deliverables (Current)</a:t>
            </a:r>
          </a:p>
        </p:txBody>
      </p:sp>
      <p:sp>
        <p:nvSpPr>
          <p:cNvPr id="3" name="Content Placeholder 2"/>
          <p:cNvSpPr>
            <a:spLocks noGrp="1"/>
          </p:cNvSpPr>
          <p:nvPr>
            <p:ph idx="1"/>
          </p:nvPr>
        </p:nvSpPr>
        <p:spPr>
          <a:xfrm>
            <a:off x="457200" y="1590675"/>
            <a:ext cx="7937755" cy="4802188"/>
          </a:xfrm>
        </p:spPr>
        <p:txBody>
          <a:bodyPr>
            <a:normAutofit fontScale="85000" lnSpcReduction="20000"/>
          </a:bodyPr>
          <a:lstStyle/>
          <a:p>
            <a:r>
              <a:rPr lang="en-US" dirty="0"/>
              <a:t>Developers should prepare a representation of device performance in the form of a mechanical and electrical power curve. </a:t>
            </a:r>
          </a:p>
          <a:p>
            <a:pPr lvl="1"/>
            <a:r>
              <a:rPr lang="en-US" dirty="0"/>
              <a:t>Power should be represented as average kW in 0.1 m/s bins</a:t>
            </a:r>
          </a:p>
          <a:p>
            <a:pPr lvl="1"/>
            <a:r>
              <a:rPr lang="en-US" dirty="0"/>
              <a:t>The power curve must include cut-in and cut-out speeds</a:t>
            </a:r>
          </a:p>
          <a:p>
            <a:r>
              <a:rPr lang="en-US" dirty="0"/>
              <a:t>A similar curve should be prepared depicting </a:t>
            </a:r>
            <a:r>
              <a:rPr lang="en-US" dirty="0" err="1"/>
              <a:t>Cp</a:t>
            </a:r>
            <a:r>
              <a:rPr lang="en-US" dirty="0"/>
              <a:t> vs Flow</a:t>
            </a:r>
          </a:p>
          <a:p>
            <a:r>
              <a:rPr lang="en-US" dirty="0"/>
              <a:t>A velocity distribution (see reference resource) should be multiplied by the above power curve. </a:t>
            </a:r>
          </a:p>
          <a:p>
            <a:r>
              <a:rPr lang="en-US" dirty="0"/>
              <a:t>AEP is then estimated using the annual average </a:t>
            </a:r>
          </a:p>
          <a:p>
            <a:pPr lvl="1"/>
            <a:r>
              <a:rPr lang="en-US" dirty="0"/>
              <a:t>Must include availability, and transmission loss assumptions.</a:t>
            </a:r>
          </a:p>
          <a:p>
            <a:r>
              <a:rPr lang="en-US" dirty="0"/>
              <a:t>Ideally the power curve will be produced from a full-scale in-water deployment data set in accordance with (IEC 2012b). </a:t>
            </a:r>
          </a:p>
          <a:p>
            <a:pPr lvl="1"/>
            <a:r>
              <a:rPr lang="en-US" dirty="0"/>
              <a:t>If full-scale development data is unavailable (such as in the case of low TRL projects) the developer must provide a narrative description of the model architecture used to estimate power output, and power coefficient (</a:t>
            </a:r>
            <a:r>
              <a:rPr lang="en-US" dirty="0" err="1"/>
              <a:t>Cp</a:t>
            </a:r>
            <a:r>
              <a:rPr lang="en-US" dirty="0"/>
              <a:t>)</a:t>
            </a:r>
          </a:p>
          <a:p>
            <a:r>
              <a:rPr lang="en-US" dirty="0"/>
              <a:t>Any experimental tests performed (Tank Testing, Open Ocean, etc.) should refer to the applicable MHK Content Model on the MHK Data Repository </a:t>
            </a:r>
            <a:r>
              <a:rPr lang="en-US" dirty="0" err="1"/>
              <a:t>OpenEI</a:t>
            </a:r>
            <a:r>
              <a:rPr lang="en-US" dirty="0"/>
              <a:t> page.</a:t>
            </a:r>
          </a:p>
          <a:p>
            <a:pPr lvl="1"/>
            <a:r>
              <a:rPr lang="en-US" dirty="0">
                <a:hlinkClick r:id="rId4"/>
              </a:rPr>
              <a:t>MHK Content Models</a:t>
            </a:r>
            <a:endParaRPr lang="en-US" dirty="0"/>
          </a:p>
          <a:p>
            <a:endParaRPr lang="en-US" dirty="0"/>
          </a:p>
          <a:p>
            <a:pPr lvl="1"/>
            <a:endParaRPr lang="en-US" dirty="0"/>
          </a:p>
          <a:p>
            <a:pPr marL="457200" lvl="1" indent="0">
              <a:buNone/>
            </a:pPr>
            <a:endParaRPr lang="en-US" dirty="0"/>
          </a:p>
        </p:txBody>
      </p:sp>
      <p:sp>
        <p:nvSpPr>
          <p:cNvPr id="6" name="Action Button: Home 5">
            <a:hlinkClick r:id="rId5" action="ppaction://hlinksldjump" highlightClick="1"/>
          </p:cNvPr>
          <p:cNvSpPr/>
          <p:nvPr/>
        </p:nvSpPr>
        <p:spPr>
          <a:xfrm>
            <a:off x="8574405" y="6081141"/>
            <a:ext cx="319660" cy="31966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p:nvSpPr>
        <p:spPr>
          <a:xfrm>
            <a:off x="8343328" y="6396228"/>
            <a:ext cx="781813" cy="271272"/>
          </a:xfrm>
          <a:prstGeom prst="rect">
            <a:avLst/>
          </a:prstGeom>
        </p:spPr>
        <p:txBody>
          <a:bodyPr vert="horz" wrap="squar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a:latin typeface="Arial" pitchFamily="34" charset="0"/>
                <a:cs typeface="Arial" pitchFamily="34" charset="0"/>
              </a:rPr>
              <a:t>Outline</a:t>
            </a:r>
            <a:endParaRPr kumimoji="0" lang="en-US" sz="1200" b="1" i="0" u="none" strike="noStrike" kern="1200" cap="none" spc="0" normalizeH="0" baseline="0" noProof="0" dirty="0">
              <a:ln>
                <a:noFill/>
              </a:ln>
              <a:effectLst/>
              <a:uLnTx/>
              <a:uFillTx/>
              <a:latin typeface="Arial" pitchFamily="34" charset="0"/>
              <a:cs typeface="Arial" pitchFamily="34" charset="0"/>
            </a:endParaRPr>
          </a:p>
        </p:txBody>
      </p:sp>
      <p:pic>
        <p:nvPicPr>
          <p:cNvPr id="4" name="slide 9v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3920" y="1188720"/>
            <a:ext cx="609600" cy="609600"/>
          </a:xfrm>
          <a:prstGeom prst="rect">
            <a:avLst/>
          </a:prstGeom>
        </p:spPr>
      </p:pic>
    </p:spTree>
    <p:extLst>
      <p:ext uri="{BB962C8B-B14F-4D97-AF65-F5344CB8AC3E}">
        <p14:creationId xmlns:p14="http://schemas.microsoft.com/office/powerpoint/2010/main" val="2116433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eere_template_blue">
  <a:themeElements>
    <a:clrScheme name="~~~ EERE Colors ~~~">
      <a:dk1>
        <a:srgbClr val="50565C"/>
      </a:dk1>
      <a:lt1>
        <a:sysClr val="window" lastClr="FFFFFF"/>
      </a:lt1>
      <a:dk2>
        <a:srgbClr val="6A737B"/>
      </a:dk2>
      <a:lt2>
        <a:srgbClr val="EEECE1"/>
      </a:lt2>
      <a:accent1>
        <a:srgbClr val="7AC143"/>
      </a:accent1>
      <a:accent2>
        <a:srgbClr val="FFD200"/>
      </a:accent2>
      <a:accent3>
        <a:srgbClr val="00A4E4"/>
      </a:accent3>
      <a:accent4>
        <a:srgbClr val="006892"/>
      </a:accent4>
      <a:accent5>
        <a:srgbClr val="00853F"/>
      </a:accent5>
      <a:accent6>
        <a:srgbClr val="F58025"/>
      </a:accent6>
      <a:hlink>
        <a:srgbClr val="006892"/>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none" lIns="91440" tIns="45720" rIns="91440" bIns="4572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1400" b="1" i="0" u="none" strike="noStrike" kern="1200" cap="none" spc="0" normalizeH="0" baseline="0" noProof="0" dirty="0" smtClean="0">
            <a:ln>
              <a:noFill/>
            </a:ln>
            <a:solidFill>
              <a:srgbClr val="000000"/>
            </a:solidFill>
            <a:effectLst/>
            <a:uLnTx/>
            <a:uFillTx/>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_Format xmlns="http://schemas.microsoft.com/sharepoint/v3/fields"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F81AEB4AD9FF94C927B9B6458955F3B" ma:contentTypeVersion="4" ma:contentTypeDescription="Create a new document." ma:contentTypeScope="" ma:versionID="fb32db5082cc70636335b9956e9323b3">
  <xsd:schema xmlns:xsd="http://www.w3.org/2001/XMLSchema" xmlns:p="http://schemas.microsoft.com/office/2006/metadata/properties" xmlns:ns2="http://schemas.microsoft.com/sharepoint/v3/fields" targetNamespace="http://schemas.microsoft.com/office/2006/metadata/properties" ma:root="true" ma:fieldsID="a1de1bba13101414a8ddfe4f154f4e37" ns2:_="">
    <xsd:import namespace="http://schemas.microsoft.com/sharepoint/v3/fields"/>
    <xsd:element name="properties">
      <xsd:complexType>
        <xsd:sequence>
          <xsd:element name="documentManagement">
            <xsd:complexType>
              <xsd:all>
                <xsd:element ref="ns2:_Format" minOccurs="0"/>
              </xsd:all>
            </xsd:complexType>
          </xsd:element>
        </xsd:sequence>
      </xsd:complexType>
    </xsd:element>
  </xsd:schema>
  <xsd:schema xmlns:xsd="http://www.w3.org/2001/XMLSchema" xmlns:dms="http://schemas.microsoft.com/office/2006/documentManagement/types" targetNamespace="http://schemas.microsoft.com/sharepoint/v3/fields" elementFormDefault="qualified">
    <xsd:import namespace="http://schemas.microsoft.com/office/2006/documentManagement/types"/>
    <xsd:element name="_Format" ma:index="8" nillable="true" ma:displayName="Format" ma:description="Media-type, file format or dimensions" ma:internalName="_Forma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4D8D75-5D00-4A28-BA5F-F2EE9D3D6149}">
  <ds:schemaRefs>
    <ds:schemaRef ds:uri="http://schemas.microsoft.com/office/2006/documentManagement/types"/>
    <ds:schemaRef ds:uri="http://purl.org/dc/elements/1.1/"/>
    <ds:schemaRef ds:uri="http://www.w3.org/XML/1998/namespace"/>
    <ds:schemaRef ds:uri="http://purl.org/dc/terms/"/>
    <ds:schemaRef ds:uri="http://schemas.openxmlformats.org/package/2006/metadata/core-properties"/>
    <ds:schemaRef ds:uri="http://purl.org/dc/dcmitype/"/>
    <ds:schemaRef ds:uri="http://schemas.microsoft.com/sharepoint/v3/fields"/>
    <ds:schemaRef ds:uri="http://schemas.microsoft.com/office/2006/metadata/properties"/>
  </ds:schemaRefs>
</ds:datastoreItem>
</file>

<file path=customXml/itemProps2.xml><?xml version="1.0" encoding="utf-8"?>
<ds:datastoreItem xmlns:ds="http://schemas.openxmlformats.org/officeDocument/2006/customXml" ds:itemID="{59366FA4-6359-45F8-B1DA-23E4A8A64A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394397E9-9304-40B7-B7C8-4C35171578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eere_blue</Template>
  <TotalTime>96164</TotalTime>
  <Words>5729</Words>
  <Application>Microsoft Macintosh PowerPoint</Application>
  <PresentationFormat>On-screen Show (4:3)</PresentationFormat>
  <Paragraphs>1040</Paragraphs>
  <Slides>46</Slides>
  <Notes>2</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Arial Narrow</vt:lpstr>
      <vt:lpstr>Calibri</vt:lpstr>
      <vt:lpstr>Cambria Math</vt:lpstr>
      <vt:lpstr>Courier New</vt:lpstr>
      <vt:lpstr>Times New Roman</vt:lpstr>
      <vt:lpstr>Wingdings</vt:lpstr>
      <vt:lpstr>eere_template_blue</vt:lpstr>
      <vt:lpstr>PowerPoint Presentation</vt:lpstr>
      <vt:lpstr>Purpose</vt:lpstr>
      <vt:lpstr>Table of Contents</vt:lpstr>
      <vt:lpstr>Required LCOE Inputs</vt:lpstr>
      <vt:lpstr>Required LCOE Inputs</vt:lpstr>
      <vt:lpstr>Fixed Charge Rate</vt:lpstr>
      <vt:lpstr>Required LCOE Inputs</vt:lpstr>
      <vt:lpstr>Required AEP Deliverables (Wave)</vt:lpstr>
      <vt:lpstr>Required AEP Deliverables (Current)</vt:lpstr>
      <vt:lpstr>Reference Resource</vt:lpstr>
      <vt:lpstr>Example AEP Case (RM6)</vt:lpstr>
      <vt:lpstr>Example AEP Case (RM6)</vt:lpstr>
      <vt:lpstr>Example AEP Case (RM6)</vt:lpstr>
      <vt:lpstr>Example AEP Case (RM6)</vt:lpstr>
      <vt:lpstr>Example AEP Case (RM6)</vt:lpstr>
      <vt:lpstr>Example AEP Case (RM6)</vt:lpstr>
      <vt:lpstr>Example AEP Case (RM6) - Recap</vt:lpstr>
      <vt:lpstr>Required LCOE Inputs</vt:lpstr>
      <vt:lpstr>What is the SCBS?</vt:lpstr>
      <vt:lpstr>Filling out the SCBS</vt:lpstr>
      <vt:lpstr>Filling Out the SCBS</vt:lpstr>
      <vt:lpstr>Filling out the SCBS – RM6 Example</vt:lpstr>
      <vt:lpstr>Filling out the SCBS – RM6 Example</vt:lpstr>
      <vt:lpstr>Filling out the SCBS – RM6 Example</vt:lpstr>
      <vt:lpstr>Filling out the SCBS – RM6 Example</vt:lpstr>
      <vt:lpstr>Filling out the SCBS – RM6 Example</vt:lpstr>
      <vt:lpstr>Filling out the SCBS – RM6 Example</vt:lpstr>
      <vt:lpstr>Filling out the SCBS – RM6 Example</vt:lpstr>
      <vt:lpstr>Filling out the SCBS – RM6 Example</vt:lpstr>
      <vt:lpstr>Filling out the SCBS – RM6 Example</vt:lpstr>
      <vt:lpstr>Filling out the SCBS – RM6 Example</vt:lpstr>
      <vt:lpstr>Filling out the SCBS – RM6 Example</vt:lpstr>
      <vt:lpstr>Filling out the SCBS – RM6 Example</vt:lpstr>
      <vt:lpstr>Filling out the SCBS – RM6 Example</vt:lpstr>
      <vt:lpstr>Filling out the SCBS – RM6 Example</vt:lpstr>
      <vt:lpstr>Adding Additional Categories – RM6</vt:lpstr>
      <vt:lpstr>Adding Additional Categories – RM6</vt:lpstr>
      <vt:lpstr>Adding Additional Categories – RM6</vt:lpstr>
      <vt:lpstr>Adding Additional Categories – RM6</vt:lpstr>
      <vt:lpstr>Adding Additional Categories – RM6</vt:lpstr>
      <vt:lpstr>Filling out the SCBS – RM6 Example</vt:lpstr>
      <vt:lpstr>Final LCOE Calculation</vt:lpstr>
      <vt:lpstr>Wave Checklist</vt:lpstr>
      <vt:lpstr>Current Checklist</vt:lpstr>
      <vt:lpstr>Additional Resources (Web Links)</vt:lpstr>
      <vt:lpstr>For Questions 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jlargen</dc:creator>
  <cp:lastModifiedBy>Weers, Jon</cp:lastModifiedBy>
  <cp:revision>1821</cp:revision>
  <cp:lastPrinted>2014-09-30T19:05:00Z</cp:lastPrinted>
  <dcterms:created xsi:type="dcterms:W3CDTF">2011-04-11T17:06:19Z</dcterms:created>
  <dcterms:modified xsi:type="dcterms:W3CDTF">2021-03-24T15:34:44Z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0x0101002F81AEB4AD9FF94C927B9B6458955F3B</vt:lpwstr>
  </property>
</Properties>
</file>