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9" r:id="rId2"/>
  </p:sldMasterIdLst>
  <p:notesMasterIdLst>
    <p:notesMasterId r:id="rId139"/>
  </p:notesMasterIdLst>
  <p:handoutMasterIdLst>
    <p:handoutMasterId r:id="rId140"/>
  </p:handoutMasterIdLst>
  <p:sldIdLst>
    <p:sldId id="805" r:id="rId3"/>
    <p:sldId id="895" r:id="rId4"/>
    <p:sldId id="939" r:id="rId5"/>
    <p:sldId id="940" r:id="rId6"/>
    <p:sldId id="942" r:id="rId7"/>
    <p:sldId id="954" r:id="rId8"/>
    <p:sldId id="943" r:id="rId9"/>
    <p:sldId id="952" r:id="rId10"/>
    <p:sldId id="944" r:id="rId11"/>
    <p:sldId id="945" r:id="rId12"/>
    <p:sldId id="946" r:id="rId13"/>
    <p:sldId id="947" r:id="rId14"/>
    <p:sldId id="953" r:id="rId15"/>
    <p:sldId id="948" r:id="rId16"/>
    <p:sldId id="829" r:id="rId17"/>
    <p:sldId id="815" r:id="rId18"/>
    <p:sldId id="826" r:id="rId19"/>
    <p:sldId id="806" r:id="rId20"/>
    <p:sldId id="851" r:id="rId21"/>
    <p:sldId id="828" r:id="rId22"/>
    <p:sldId id="830" r:id="rId23"/>
    <p:sldId id="852" r:id="rId24"/>
    <p:sldId id="877" r:id="rId25"/>
    <p:sldId id="878" r:id="rId26"/>
    <p:sldId id="949" r:id="rId27"/>
    <p:sldId id="950" r:id="rId28"/>
    <p:sldId id="807" r:id="rId29"/>
    <p:sldId id="912" r:id="rId30"/>
    <p:sldId id="808" r:id="rId31"/>
    <p:sldId id="809" r:id="rId32"/>
    <p:sldId id="810" r:id="rId33"/>
    <p:sldId id="811" r:id="rId34"/>
    <p:sldId id="812" r:id="rId35"/>
    <p:sldId id="813" r:id="rId36"/>
    <p:sldId id="814" r:id="rId37"/>
    <p:sldId id="816" r:id="rId38"/>
    <p:sldId id="821" r:id="rId39"/>
    <p:sldId id="817" r:id="rId40"/>
    <p:sldId id="822" r:id="rId41"/>
    <p:sldId id="818" r:id="rId42"/>
    <p:sldId id="819" r:id="rId43"/>
    <p:sldId id="820" r:id="rId44"/>
    <p:sldId id="827" r:id="rId45"/>
    <p:sldId id="823" r:id="rId46"/>
    <p:sldId id="831" r:id="rId47"/>
    <p:sldId id="833" r:id="rId48"/>
    <p:sldId id="834" r:id="rId49"/>
    <p:sldId id="835" r:id="rId50"/>
    <p:sldId id="839" r:id="rId51"/>
    <p:sldId id="840" r:id="rId52"/>
    <p:sldId id="841" r:id="rId53"/>
    <p:sldId id="843" r:id="rId54"/>
    <p:sldId id="842" r:id="rId55"/>
    <p:sldId id="845" r:id="rId56"/>
    <p:sldId id="838" r:id="rId57"/>
    <p:sldId id="844" r:id="rId58"/>
    <p:sldId id="846" r:id="rId59"/>
    <p:sldId id="911" r:id="rId60"/>
    <p:sldId id="847" r:id="rId61"/>
    <p:sldId id="848" r:id="rId62"/>
    <p:sldId id="849" r:id="rId63"/>
    <p:sldId id="864" r:id="rId64"/>
    <p:sldId id="850" r:id="rId65"/>
    <p:sldId id="853" r:id="rId66"/>
    <p:sldId id="854" r:id="rId67"/>
    <p:sldId id="860" r:id="rId68"/>
    <p:sldId id="861" r:id="rId69"/>
    <p:sldId id="862" r:id="rId70"/>
    <p:sldId id="855" r:id="rId71"/>
    <p:sldId id="856" r:id="rId72"/>
    <p:sldId id="863" r:id="rId73"/>
    <p:sldId id="868" r:id="rId74"/>
    <p:sldId id="869" r:id="rId75"/>
    <p:sldId id="872" r:id="rId76"/>
    <p:sldId id="865" r:id="rId77"/>
    <p:sldId id="866" r:id="rId78"/>
    <p:sldId id="867" r:id="rId79"/>
    <p:sldId id="870" r:id="rId80"/>
    <p:sldId id="913" r:id="rId81"/>
    <p:sldId id="909" r:id="rId82"/>
    <p:sldId id="879" r:id="rId83"/>
    <p:sldId id="910" r:id="rId84"/>
    <p:sldId id="908" r:id="rId85"/>
    <p:sldId id="880" r:id="rId86"/>
    <p:sldId id="882" r:id="rId87"/>
    <p:sldId id="883" r:id="rId88"/>
    <p:sldId id="884" r:id="rId89"/>
    <p:sldId id="885" r:id="rId90"/>
    <p:sldId id="886" r:id="rId91"/>
    <p:sldId id="887" r:id="rId92"/>
    <p:sldId id="888" r:id="rId93"/>
    <p:sldId id="889" r:id="rId94"/>
    <p:sldId id="890" r:id="rId95"/>
    <p:sldId id="891" r:id="rId96"/>
    <p:sldId id="892" r:id="rId97"/>
    <p:sldId id="893" r:id="rId98"/>
    <p:sldId id="894" r:id="rId99"/>
    <p:sldId id="857" r:id="rId100"/>
    <p:sldId id="858" r:id="rId101"/>
    <p:sldId id="859" r:id="rId102"/>
    <p:sldId id="899" r:id="rId103"/>
    <p:sldId id="923" r:id="rId104"/>
    <p:sldId id="924" r:id="rId105"/>
    <p:sldId id="925" r:id="rId106"/>
    <p:sldId id="936" r:id="rId107"/>
    <p:sldId id="903" r:id="rId108"/>
    <p:sldId id="906" r:id="rId109"/>
    <p:sldId id="901" r:id="rId110"/>
    <p:sldId id="900" r:id="rId111"/>
    <p:sldId id="928" r:id="rId112"/>
    <p:sldId id="825" r:id="rId113"/>
    <p:sldId id="920" r:id="rId114"/>
    <p:sldId id="876" r:id="rId115"/>
    <p:sldId id="921" r:id="rId116"/>
    <p:sldId id="898" r:id="rId117"/>
    <p:sldId id="922" r:id="rId118"/>
    <p:sldId id="932" r:id="rId119"/>
    <p:sldId id="934" r:id="rId120"/>
    <p:sldId id="927" r:id="rId121"/>
    <p:sldId id="902" r:id="rId122"/>
    <p:sldId id="935" r:id="rId123"/>
    <p:sldId id="914" r:id="rId124"/>
    <p:sldId id="937" r:id="rId125"/>
    <p:sldId id="915" r:id="rId126"/>
    <p:sldId id="938" r:id="rId127"/>
    <p:sldId id="916" r:id="rId128"/>
    <p:sldId id="951" r:id="rId129"/>
    <p:sldId id="918" r:id="rId130"/>
    <p:sldId id="926" r:id="rId131"/>
    <p:sldId id="897" r:id="rId132"/>
    <p:sldId id="929" r:id="rId133"/>
    <p:sldId id="905" r:id="rId134"/>
    <p:sldId id="837" r:id="rId135"/>
    <p:sldId id="836" r:id="rId136"/>
    <p:sldId id="930" r:id="rId137"/>
    <p:sldId id="904" r:id="rId13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0054"/>
    <a:srgbClr val="000076"/>
    <a:srgbClr val="000099"/>
    <a:srgbClr val="0066CC"/>
    <a:srgbClr val="272255"/>
    <a:srgbClr val="96D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002" autoAdjust="0"/>
    <p:restoredTop sz="98975" autoAdjust="0"/>
  </p:normalViewPr>
  <p:slideViewPr>
    <p:cSldViewPr>
      <p:cViewPr varScale="1">
        <p:scale>
          <a:sx n="130" d="100"/>
          <a:sy n="130" d="100"/>
        </p:scale>
        <p:origin x="-90" y="-108"/>
      </p:cViewPr>
      <p:guideLst>
        <p:guide orient="horz" pos="4319"/>
        <p:guide pos="768"/>
      </p:guideLst>
    </p:cSldViewPr>
  </p:slideViewPr>
  <p:outlineViewPr>
    <p:cViewPr>
      <p:scale>
        <a:sx n="33" d="100"/>
        <a:sy n="33" d="100"/>
      </p:scale>
      <p:origin x="0" y="17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1001\PROJECTS\ACGUS%20San%20Francisco%20Projects\PP010362%20-%20Ecomerit%20-%20Aquantis%20Ocean%20Current\08%20Documents%20Produced\Aquantis\Electricity%20Price\Historic%20Wind%20COE%20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1001\PROJECTS\ACGUS%20San%20Francisco%20Projects\PP010362%20-%20Ecomerit%20-%20Aquantis%20Ocean%20Current\08%20Documents%20Produced\Aquantis\Electricity%20Price\Historic%20Wind%20COE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45490702425826"/>
          <c:y val="0.21041639472653748"/>
          <c:w val="0.50241179627341603"/>
          <c:h val="0.42326329030686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472F8"/>
            </a:solidFill>
            <a:ln>
              <a:solidFill>
                <a:schemeClr val="accent2"/>
              </a:solidFill>
            </a:ln>
          </c:spPr>
          <c:invertIfNegative val="0"/>
          <c:cat>
            <c:numRef>
              <c:f>Sheet1!$A$2:$A$17</c:f>
              <c:numCache>
                <c:formatCode>General</c:formatCode>
                <c:ptCount val="1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143534.878</c:v>
                </c:pt>
                <c:pt idx="1">
                  <c:v>146336.24100000001</c:v>
                </c:pt>
                <c:pt idx="2">
                  <c:v>147009.94</c:v>
                </c:pt>
                <c:pt idx="3">
                  <c:v>152747.81899999999</c:v>
                </c:pt>
                <c:pt idx="4">
                  <c:v>159544.29999999999</c:v>
                </c:pt>
                <c:pt idx="5">
                  <c:v>167492.13800000001</c:v>
                </c:pt>
                <c:pt idx="6">
                  <c:v>171832.022</c:v>
                </c:pt>
                <c:pt idx="7">
                  <c:v>175041.01500000001</c:v>
                </c:pt>
                <c:pt idx="8">
                  <c:v>187354.592</c:v>
                </c:pt>
                <c:pt idx="9">
                  <c:v>187270.25700000001</c:v>
                </c:pt>
                <c:pt idx="10">
                  <c:v>195842.976</c:v>
                </c:pt>
                <c:pt idx="11">
                  <c:v>200752.133</c:v>
                </c:pt>
                <c:pt idx="12">
                  <c:v>210473.53</c:v>
                </c:pt>
                <c:pt idx="13">
                  <c:v>217378.622</c:v>
                </c:pt>
                <c:pt idx="14">
                  <c:v>218584.49399999998</c:v>
                </c:pt>
                <c:pt idx="15">
                  <c:v>224977.011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045312"/>
        <c:axId val="90264640"/>
      </c:barChart>
      <c:catAx>
        <c:axId val="3604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90264640"/>
        <c:crosses val="autoZero"/>
        <c:auto val="1"/>
        <c:lblAlgn val="ctr"/>
        <c:lblOffset val="100"/>
        <c:noMultiLvlLbl val="0"/>
      </c:catAx>
      <c:valAx>
        <c:axId val="90264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36045312"/>
        <c:crosses val="autoZero"/>
        <c:crossBetween val="between"/>
      </c:valAx>
      <c:spPr>
        <a:solidFill>
          <a:srgbClr val="EAF2FA"/>
        </a:solidFill>
        <a:ln>
          <a:solidFill>
            <a:schemeClr val="bg1"/>
          </a:solidFill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/>
            </a:pPr>
            <a:r>
              <a:rPr lang="en-US" sz="2000" baseline="0" dirty="0" smtClean="0"/>
              <a:t>Wind-Generated </a:t>
            </a:r>
            <a:r>
              <a:rPr lang="en-US" sz="2000" baseline="0" dirty="0"/>
              <a:t>Cost of Energy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438578653054552"/>
          <c:y val="0.12439152800404278"/>
          <c:w val="0.82122450286060644"/>
          <c:h val="0.646414323209599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'Histroic Wind COE'!$K$6</c:f>
              <c:strCache>
                <c:ptCount val="1"/>
                <c:pt idx="0">
                  <c:v>NREL Energy Analysis Office (adjusted for $2011) www.nrel.gov/analysis/docs/cost_curves_2005.ppt</c:v>
                </c:pt>
              </c:strCache>
            </c:strRef>
          </c:tx>
          <c:marker>
            <c:symbol val="none"/>
          </c:marker>
          <c:xVal>
            <c:numRef>
              <c:f>'Histroic Wind COE'!$J$7:$J$23</c:f>
              <c:numCache>
                <c:formatCode>General</c:formatCode>
                <c:ptCount val="17"/>
                <c:pt idx="0">
                  <c:v>1980</c:v>
                </c:pt>
                <c:pt idx="1">
                  <c:v>1985</c:v>
                </c:pt>
                <c:pt idx="2">
                  <c:v>1990</c:v>
                </c:pt>
                <c:pt idx="3">
                  <c:v>1995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xVal>
          <c:yVal>
            <c:numRef>
              <c:f>'Histroic Wind COE'!$K$7:$K$23</c:f>
              <c:numCache>
                <c:formatCode>0.00</c:formatCode>
                <c:ptCount val="17"/>
                <c:pt idx="0">
                  <c:v>52.510240655401944</c:v>
                </c:pt>
                <c:pt idx="1">
                  <c:v>31.506144393241136</c:v>
                </c:pt>
                <c:pt idx="2">
                  <c:v>16.858550947260625</c:v>
                </c:pt>
                <c:pt idx="3">
                  <c:v>9.3965693804403507</c:v>
                </c:pt>
                <c:pt idx="5">
                  <c:v>6.632872503840245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'Histroic Wind COE'!$L$6</c:f>
              <c:strCache>
                <c:ptCount val="1"/>
                <c:pt idx="0">
                  <c:v>Berkeley Lab / NREL (adjusted for $2011) http://www.nrel.gov/docs/fy10osti/48666.pdf</c:v>
                </c:pt>
              </c:strCache>
            </c:strRef>
          </c:tx>
          <c:marker>
            <c:symbol val="none"/>
          </c:marker>
          <c:xVal>
            <c:numRef>
              <c:f>'Histroic Wind COE'!$J$7:$J$23</c:f>
              <c:numCache>
                <c:formatCode>General</c:formatCode>
                <c:ptCount val="17"/>
                <c:pt idx="0">
                  <c:v>1980</c:v>
                </c:pt>
                <c:pt idx="1">
                  <c:v>1985</c:v>
                </c:pt>
                <c:pt idx="2">
                  <c:v>1990</c:v>
                </c:pt>
                <c:pt idx="3">
                  <c:v>1995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xVal>
          <c:yVal>
            <c:numRef>
              <c:f>'Histroic Wind COE'!$L$7:$L$23</c:f>
              <c:numCache>
                <c:formatCode>General</c:formatCode>
                <c:ptCount val="17"/>
                <c:pt idx="4" formatCode="0.00">
                  <c:v>6.5424242424242385</c:v>
                </c:pt>
                <c:pt idx="5" formatCode="0.00">
                  <c:v>5.9385081585081583</c:v>
                </c:pt>
                <c:pt idx="6" formatCode="0.00">
                  <c:v>5.8378554778554657</c:v>
                </c:pt>
                <c:pt idx="7" formatCode="0.00">
                  <c:v>4.4287179487179387</c:v>
                </c:pt>
                <c:pt idx="8" formatCode="0.00">
                  <c:v>3.8248018648018647</c:v>
                </c:pt>
                <c:pt idx="9" formatCode="0.00">
                  <c:v>3.7241491841491827</c:v>
                </c:pt>
                <c:pt idx="10" formatCode="0.00">
                  <c:v>3.5228438228438184</c:v>
                </c:pt>
                <c:pt idx="11" formatCode="0.00">
                  <c:v>3.7241491841491827</c:v>
                </c:pt>
                <c:pt idx="12" formatCode="0.00">
                  <c:v>3.9254545454545453</c:v>
                </c:pt>
                <c:pt idx="13" formatCode="0.00">
                  <c:v>4.1267599067598999</c:v>
                </c:pt>
                <c:pt idx="14" formatCode="0.00">
                  <c:v>4.4287179487179387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64992"/>
        <c:axId val="78962688"/>
      </c:scatterChart>
      <c:valAx>
        <c:axId val="78964992"/>
        <c:scaling>
          <c:orientation val="minMax"/>
          <c:max val="2015"/>
          <c:min val="1980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78962688"/>
        <c:crosses val="autoZero"/>
        <c:crossBetween val="midCat"/>
      </c:valAx>
      <c:valAx>
        <c:axId val="78962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en-US" sz="1600" baseline="0"/>
                  <a:t>COE cents/kWh ($2011)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7896499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6.6187218102591538E-2"/>
          <c:y val="0.85485170603674565"/>
          <c:w val="0.86468070738730485"/>
          <c:h val="0.13692369703787041"/>
        </c:manualLayout>
      </c:layout>
      <c:overlay val="0"/>
      <c:txPr>
        <a:bodyPr/>
        <a:lstStyle/>
        <a:p>
          <a:pPr>
            <a:defRPr sz="1200" b="1" i="0" baseline="0"/>
          </a:pPr>
          <a:endParaRPr lang="en-US"/>
        </a:p>
      </c:txPr>
    </c:legend>
    <c:plotVisOnly val="1"/>
    <c:dispBlanksAs val="span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/>
            </a:pPr>
            <a:r>
              <a:rPr lang="en-US" sz="2000" baseline="0" dirty="0" smtClean="0"/>
              <a:t>Wind-Generated </a:t>
            </a:r>
            <a:r>
              <a:rPr lang="en-US" sz="2000" baseline="0" dirty="0"/>
              <a:t>Cost of Energy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438578653054552"/>
          <c:y val="0.12439152800404278"/>
          <c:w val="0.82122450286060644"/>
          <c:h val="0.646414323209600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'Histroic Wind COE'!$K$6</c:f>
              <c:strCache>
                <c:ptCount val="1"/>
                <c:pt idx="0">
                  <c:v>NREL Energy Analysis Office (adjusted for $2011) www.nrel.gov/analysis/docs/cost_curves_2005.ppt</c:v>
                </c:pt>
              </c:strCache>
            </c:strRef>
          </c:tx>
          <c:marker>
            <c:symbol val="none"/>
          </c:marker>
          <c:xVal>
            <c:numRef>
              <c:f>'Histroic Wind COE'!$J$7:$J$23</c:f>
              <c:numCache>
                <c:formatCode>General</c:formatCode>
                <c:ptCount val="17"/>
                <c:pt idx="0">
                  <c:v>1980</c:v>
                </c:pt>
                <c:pt idx="1">
                  <c:v>1985</c:v>
                </c:pt>
                <c:pt idx="2">
                  <c:v>1990</c:v>
                </c:pt>
                <c:pt idx="3">
                  <c:v>1995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xVal>
          <c:yVal>
            <c:numRef>
              <c:f>'Histroic Wind COE'!$K$7:$K$23</c:f>
              <c:numCache>
                <c:formatCode>0.00</c:formatCode>
                <c:ptCount val="17"/>
                <c:pt idx="0">
                  <c:v>52.510240655401944</c:v>
                </c:pt>
                <c:pt idx="1">
                  <c:v>31.506144393241129</c:v>
                </c:pt>
                <c:pt idx="2">
                  <c:v>16.858550947260625</c:v>
                </c:pt>
                <c:pt idx="3">
                  <c:v>9.3965693804403507</c:v>
                </c:pt>
                <c:pt idx="5">
                  <c:v>6.632872503840245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'Histroic Wind COE'!$L$6</c:f>
              <c:strCache>
                <c:ptCount val="1"/>
                <c:pt idx="0">
                  <c:v>Berkeley Lab / NREL (adjusted for $2011) http://www.nrel.gov/docs/fy10osti/48666.pdf</c:v>
                </c:pt>
              </c:strCache>
            </c:strRef>
          </c:tx>
          <c:marker>
            <c:symbol val="none"/>
          </c:marker>
          <c:xVal>
            <c:numRef>
              <c:f>'Histroic Wind COE'!$J$7:$J$23</c:f>
              <c:numCache>
                <c:formatCode>General</c:formatCode>
                <c:ptCount val="17"/>
                <c:pt idx="0">
                  <c:v>1980</c:v>
                </c:pt>
                <c:pt idx="1">
                  <c:v>1985</c:v>
                </c:pt>
                <c:pt idx="2">
                  <c:v>1990</c:v>
                </c:pt>
                <c:pt idx="3">
                  <c:v>1995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xVal>
          <c:yVal>
            <c:numRef>
              <c:f>'Histroic Wind COE'!$L$7:$L$23</c:f>
              <c:numCache>
                <c:formatCode>General</c:formatCode>
                <c:ptCount val="17"/>
                <c:pt idx="4" formatCode="0.00">
                  <c:v>6.5424242424242385</c:v>
                </c:pt>
                <c:pt idx="5" formatCode="0.00">
                  <c:v>5.9385081585081583</c:v>
                </c:pt>
                <c:pt idx="6" formatCode="0.00">
                  <c:v>5.8378554778554639</c:v>
                </c:pt>
                <c:pt idx="7" formatCode="0.00">
                  <c:v>4.4287179487179369</c:v>
                </c:pt>
                <c:pt idx="8" formatCode="0.00">
                  <c:v>3.8248018648018647</c:v>
                </c:pt>
                <c:pt idx="9" formatCode="0.00">
                  <c:v>3.7241491841491827</c:v>
                </c:pt>
                <c:pt idx="10" formatCode="0.00">
                  <c:v>3.5228438228438175</c:v>
                </c:pt>
                <c:pt idx="11" formatCode="0.00">
                  <c:v>3.7241491841491827</c:v>
                </c:pt>
                <c:pt idx="12" formatCode="0.00">
                  <c:v>3.9254545454545453</c:v>
                </c:pt>
                <c:pt idx="13" formatCode="0.00">
                  <c:v>4.1267599067598981</c:v>
                </c:pt>
                <c:pt idx="14" formatCode="0.00">
                  <c:v>4.4287179487179369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93248"/>
        <c:axId val="4494400"/>
      </c:scatterChart>
      <c:valAx>
        <c:axId val="4493248"/>
        <c:scaling>
          <c:orientation val="minMax"/>
          <c:max val="2015"/>
          <c:min val="1980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4494400"/>
        <c:crosses val="autoZero"/>
        <c:crossBetween val="midCat"/>
      </c:valAx>
      <c:valAx>
        <c:axId val="44944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en-US" sz="1600" baseline="0"/>
                  <a:t>COE cents/kWh ($2011)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4493248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6.6187218102591538E-2"/>
          <c:y val="0.85485170603674565"/>
          <c:w val="0.86468070738730485"/>
          <c:h val="0.13692369703787041"/>
        </c:manualLayout>
      </c:layout>
      <c:overlay val="0"/>
      <c:txPr>
        <a:bodyPr/>
        <a:lstStyle/>
        <a:p>
          <a:pPr>
            <a:defRPr sz="1200" b="1" i="0" baseline="0"/>
          </a:pPr>
          <a:endParaRPr lang="en-US"/>
        </a:p>
      </c:txPr>
    </c:legend>
    <c:plotVisOnly val="1"/>
    <c:dispBlanksAs val="span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0.14069</cdr:x>
      <cdr:y>0.03896</cdr:y>
    </cdr:from>
    <cdr:to>
      <cdr:x>0.85931</cdr:x>
      <cdr:y>0.1359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690482" y="111330"/>
          <a:ext cx="352692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1100"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/>
            <a:t>Florida Electricity Consumption (million kWh)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0.81369</cdr:x>
      <cdr:y>0.68001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75158" y="24470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C13D91-294E-5046-A276-1DCA97AF3DD7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A4BA78-D350-F540-BEBB-04E87C243E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13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033F2BB-7924-4062-BC49-0D9DCC833DE9}" type="datetimeFigureOut">
              <a:rPr lang="en-US"/>
              <a:pPr>
                <a:defRPr/>
              </a:pPr>
              <a:t>6/3/2013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0C75039-B55F-40E9-9DEE-3B7711824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31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2ACB68-AD3E-CF48-ACF5-F5C1A4AA4C07}" type="slidenum">
              <a:rPr lang="nb-NO" smtClean="0"/>
              <a:pPr/>
              <a:t>0</a:t>
            </a:fld>
            <a:endParaRPr lang="nb-NO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BEA42-5D1A-477A-BA23-91397493EA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CAE67-43FD-46A5-A828-FFBCCA41C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2791-8465-4006-B819-071C136305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"/>
              </a:defRPr>
            </a:lvl1pPr>
            <a:lvl2pPr>
              <a:defRPr>
                <a:solidFill>
                  <a:srgbClr val="000000"/>
                </a:solidFill>
                <a:latin typeface="Calibri"/>
              </a:defRPr>
            </a:lvl2pPr>
            <a:lvl3pPr>
              <a:defRPr>
                <a:solidFill>
                  <a:srgbClr val="000000"/>
                </a:solidFill>
                <a:latin typeface="Calibri"/>
              </a:defRPr>
            </a:lvl3pPr>
            <a:lvl4pPr>
              <a:defRPr>
                <a:solidFill>
                  <a:srgbClr val="000000"/>
                </a:solidFill>
                <a:latin typeface="Calibri"/>
              </a:defRPr>
            </a:lvl4pPr>
            <a:lvl5pPr>
              <a:defRPr>
                <a:solidFill>
                  <a:srgbClr val="000000"/>
                </a:solidFill>
                <a:latin typeface="Calibri"/>
              </a:defRPr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 userDrawn="1"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Pladsholder til diasnummer 5"/>
          <p:cNvSpPr>
            <a:spLocks noGrp="1"/>
          </p:cNvSpPr>
          <p:nvPr userDrawn="1"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r>
              <a:rPr lang="da-DK" dirty="0" err="1"/>
              <a:t>Your</a:t>
            </a:r>
            <a:r>
              <a:rPr lang="da-DK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565889734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46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07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25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43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00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3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4572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336699"/>
                </a:solidFill>
              </a:defRPr>
            </a:lvl1pPr>
          </a:lstStyle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457200" indent="-228600">
              <a:spcBef>
                <a:spcPts val="1200"/>
              </a:spcBef>
              <a:defRPr sz="2000" b="1">
                <a:latin typeface="Arial" pitchFamily="34" charset="0"/>
                <a:cs typeface="Arial" pitchFamily="34" charset="0"/>
              </a:defRPr>
            </a:lvl1pPr>
            <a:lvl2pPr marL="914400" indent="-228600">
              <a:spcBef>
                <a:spcPts val="600"/>
              </a:spcBef>
              <a:buFont typeface="Wingdings" pitchFamily="2" charset="2"/>
              <a:buChar char="Ø"/>
              <a:defRPr sz="1800" b="1">
                <a:latin typeface="Arial" pitchFamily="34" charset="0"/>
                <a:cs typeface="Arial" pitchFamily="34" charset="0"/>
              </a:defRPr>
            </a:lvl2pPr>
            <a:lvl3pPr marL="1371600">
              <a:spcBef>
                <a:spcPts val="6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3pPr>
            <a:lvl4pPr marL="1828800">
              <a:spcBef>
                <a:spcPts val="600"/>
              </a:spcBef>
              <a:buFont typeface="Wingdings" pitchFamily="2" charset="2"/>
              <a:buChar char="§"/>
              <a:defRPr sz="1400" b="1">
                <a:latin typeface="Arial" pitchFamily="34" charset="0"/>
                <a:cs typeface="Arial" pitchFamily="34" charset="0"/>
              </a:defRPr>
            </a:lvl4pPr>
            <a:lvl5pPr marL="2286000">
              <a:spcBef>
                <a:spcPts val="600"/>
              </a:spcBef>
              <a:buFont typeface="Courier New" pitchFamily="49" charset="0"/>
              <a:buChar char="o"/>
              <a:defRPr sz="1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75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48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70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AA8C-C47F-4701-9720-86AEBDCD39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F4B21-922A-48BD-9820-20DAEB529E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62016-2E06-4886-93E5-5DD18FB40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386C-4750-46D6-96F1-B7A1ABD645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4EBF7-4243-41B1-9755-D95E19C01A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EC826-EF6C-46AA-889C-C0A00AD374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8EDED-56E7-4509-AA19-C12369629D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629400"/>
            <a:ext cx="9153144" cy="247650"/>
          </a:xfrm>
          <a:prstGeom prst="rect">
            <a:avLst/>
          </a:prstGeom>
          <a:solidFill>
            <a:srgbClr val="2722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Rectangle 67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2722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grpSp>
        <p:nvGrpSpPr>
          <p:cNvPr id="8" name="Group 20"/>
          <p:cNvGrpSpPr>
            <a:grpSpLocks/>
          </p:cNvGrpSpPr>
          <p:nvPr userDrawn="1"/>
        </p:nvGrpSpPr>
        <p:grpSpPr bwMode="auto">
          <a:xfrm flipH="1" flipV="1">
            <a:off x="0" y="914400"/>
            <a:ext cx="9144000" cy="55563"/>
            <a:chOff x="0" y="832104"/>
            <a:chExt cx="9144000" cy="54864"/>
          </a:xfrm>
        </p:grpSpPr>
        <p:sp>
          <p:nvSpPr>
            <p:cNvPr id="9" name="Rectangle 8"/>
            <p:cNvSpPr/>
            <p:nvPr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832104"/>
              <a:ext cx="3309937" cy="548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152400" y="6629400"/>
            <a:ext cx="403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Century Gothic"/>
                <a:cs typeface="Century Gothic"/>
              </a:rPr>
              <a:t>Company Confidential and Proprietary – February 2, 2012</a:t>
            </a:r>
            <a:endParaRPr lang="en-US" sz="9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15" name="Picture 14" descr="aquantis white 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132842"/>
            <a:ext cx="1122582" cy="7053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81" r:id="rId12"/>
  </p:sldLayoutIdLst>
  <p:transition advClick="0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Arial" charset="0"/>
        <a:buChar char="•"/>
        <a:defRPr sz="3200" kern="1200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Arial" charset="0"/>
        <a:buChar char="•"/>
        <a:defRPr sz="2800" kern="1200">
          <a:solidFill>
            <a:srgbClr val="336699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Arial" charset="0"/>
        <a:buChar char="•"/>
        <a:defRPr sz="2400" kern="1200">
          <a:solidFill>
            <a:srgbClr val="336699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Arial" charset="0"/>
        <a:buChar char="•"/>
        <a:defRPr sz="2000" kern="1200">
          <a:solidFill>
            <a:srgbClr val="336699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336699"/>
        </a:buClr>
        <a:buFont typeface="Arial" charset="0"/>
        <a:buChar char="•"/>
        <a:defRPr sz="2000" kern="1200">
          <a:solidFill>
            <a:srgbClr val="3366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1D70-A0C7-BA46-90AA-351D96F80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tif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23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emf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hyperlink" Target="http://www.standardcirrus.org/Images/oil-flow-viz-112-1294-schematic.jpg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2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eg"/><Relationship Id="rId7" Type="http://schemas.openxmlformats.org/officeDocument/2006/relationships/image" Target="../media/image21.wmf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75.png"/><Relationship Id="rId10" Type="http://schemas.openxmlformats.org/officeDocument/2006/relationships/image" Target="../media/image79.emf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image" Target="../media/image103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wmf"/><Relationship Id="rId10" Type="http://schemas.openxmlformats.org/officeDocument/2006/relationships/image" Target="../media/image100.jpeg"/><Relationship Id="rId4" Type="http://schemas.openxmlformats.org/officeDocument/2006/relationships/image" Target="../media/image94.wmf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7" Type="http://schemas.openxmlformats.org/officeDocument/2006/relationships/image" Target="../media/image139.png"/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tiff"/><Relationship Id="rId4" Type="http://schemas.openxmlformats.org/officeDocument/2006/relationships/image" Target="../media/image136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http://www.orcina.com/SoftwareProducts/OrcaFlex/Screenshots/index.php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Billede 31" descr="dreamstime_Blue Oce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7338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406400" y="423863"/>
            <a:ext cx="7383463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nb-NO" sz="13500" b="1" dirty="0">
              <a:solidFill>
                <a:srgbClr val="151616"/>
              </a:solidFill>
              <a:latin typeface="Calibri" charset="0"/>
            </a:endParaRP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0" y="0"/>
            <a:ext cx="914400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THE AQUANTIS OCEAN-CURRENT TURBINE </a:t>
            </a:r>
          </a:p>
          <a:p>
            <a:pPr algn="ctr"/>
            <a:r>
              <a:rPr lang="en-US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RENEWABLE ENERGY FROM MARINE CURRENTS</a:t>
            </a:r>
          </a:p>
          <a:p>
            <a:pPr algn="ctr"/>
            <a:endParaRPr lang="en-US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Aquantis</a:t>
            </a:r>
            <a:r>
              <a:rPr lang="en-US" sz="28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Overview</a:t>
            </a:r>
          </a:p>
          <a:p>
            <a:pPr algn="ctr"/>
            <a:endParaRPr lang="en-US" sz="2000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Alex Fleming, Dehlsen Associates, LLC</a:t>
            </a:r>
          </a:p>
          <a:p>
            <a:pPr algn="ctr"/>
            <a:r>
              <a:rPr lang="en-US" sz="20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Dr. William </a:t>
            </a:r>
            <a:r>
              <a:rPr lang="en-US" sz="2000" b="1" dirty="0" err="1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Zierke</a:t>
            </a:r>
            <a:r>
              <a:rPr lang="en-US" sz="20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, ARL Penn State</a:t>
            </a:r>
          </a:p>
          <a:p>
            <a:pPr algn="ctr"/>
            <a:endParaRPr lang="en-US" sz="2000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500" b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6566356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entury Gothic"/>
                <a:cs typeface="Century Gothic"/>
              </a:rPr>
              <a:t>Company Confidential and Proprietary  </a:t>
            </a:r>
            <a:endParaRPr lang="en-US" sz="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3" name="Picture 12" descr="aquantis white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791200"/>
            <a:ext cx="1295400" cy="813946"/>
          </a:xfrm>
          <a:prstGeom prst="rect">
            <a:avLst/>
          </a:prstGeom>
        </p:spPr>
      </p:pic>
      <p:pic>
        <p:nvPicPr>
          <p:cNvPr id="14" name="Picture 15" descr="ecomerit logo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819937"/>
            <a:ext cx="1447800" cy="73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52700" y="38862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 of Energy (DOE)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Washington, D.C.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February 2, 2012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155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Overview (AWP)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5" y="1190088"/>
            <a:ext cx="58864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Connection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Preliminary design requires either an underwater substation or an underwater junction box connected to surface-level substation</a:t>
            </a:r>
          </a:p>
          <a:p>
            <a:pPr lvl="1"/>
            <a:r>
              <a:rPr lang="en-US" dirty="0" smtClean="0"/>
              <a:t>Offshore substation includes a transformer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62200" y="3429000"/>
          <a:ext cx="4419600" cy="2560320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3276600"/>
                <a:gridCol w="1143000"/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Transmission and Distribution Component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Inter-Array Cable Cost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$ 659,000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Inter-Array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able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hipping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$ 234,000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Transmission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Cable Cost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$ 233,000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Transmission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Cable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hipping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Installation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$ 44,000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Offshore Substation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Transformer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$ 320,000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Onshore Transmission 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Substation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$ 224,000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$ 1,714,000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958866" y="6019800"/>
            <a:ext cx="3226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cs typeface="Arial" pitchFamily="34" charset="0"/>
              </a:rPr>
              <a:t>Green, Brown, </a:t>
            </a:r>
            <a:r>
              <a:rPr lang="en-US" sz="1200" b="1" dirty="0" err="1" smtClean="0">
                <a:cs typeface="Arial" pitchFamily="34" charset="0"/>
              </a:rPr>
              <a:t>Fingeresh</a:t>
            </a:r>
            <a:r>
              <a:rPr lang="en-US" sz="1200" b="1" dirty="0" smtClean="0">
                <a:cs typeface="Arial" pitchFamily="34" charset="0"/>
              </a:rPr>
              <a:t>, and Wan [2007]</a:t>
            </a:r>
            <a:endParaRPr lang="en-US" sz="12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Onshore Grid Connection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487" y="1176865"/>
            <a:ext cx="7123113" cy="529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Onshore Grid Connection (Farm)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4600" y="5257800"/>
            <a:ext cx="6629400" cy="1371600"/>
          </a:xfrm>
        </p:spPr>
        <p:txBody>
          <a:bodyPr/>
          <a:lstStyle/>
          <a:p>
            <a:pPr lvl="4"/>
            <a:r>
              <a:rPr lang="en-US" dirty="0" smtClean="0"/>
              <a:t>DOE Lease Block #6355 (~25km2)</a:t>
            </a:r>
          </a:p>
          <a:p>
            <a:pPr lvl="4"/>
            <a:r>
              <a:rPr lang="en-US" dirty="0" smtClean="0"/>
              <a:t>65 C-Planes = 208 MW total</a:t>
            </a:r>
          </a:p>
          <a:p>
            <a:pPr lvl="4"/>
            <a:r>
              <a:rPr lang="en-US" dirty="0" smtClean="0"/>
              <a:t>10 lease blocks needed for 2 GW</a:t>
            </a:r>
          </a:p>
          <a:p>
            <a:pPr lvl="4"/>
            <a:r>
              <a:rPr lang="en-US" dirty="0" smtClean="0"/>
              <a:t>All cables  are telecommunications cables (shown in red)</a:t>
            </a:r>
          </a:p>
          <a:p>
            <a:pPr lvl="4"/>
            <a:r>
              <a:rPr lang="en-US" dirty="0" smtClean="0"/>
              <a:t>The only active T-con cable is the Columbus II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661" y="1082242"/>
            <a:ext cx="8194675" cy="535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Gulf-Stream Resource 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Instrumentation mooring design</a:t>
            </a:r>
          </a:p>
          <a:p>
            <a:pPr lvl="1"/>
            <a:r>
              <a:rPr lang="en-US" dirty="0" smtClean="0"/>
              <a:t>Team:</a:t>
            </a:r>
          </a:p>
          <a:p>
            <a:pPr lvl="2"/>
            <a:r>
              <a:rPr lang="en-US" dirty="0" err="1" smtClean="0"/>
              <a:t>NortekUSA</a:t>
            </a:r>
            <a:endParaRPr lang="en-US" dirty="0" smtClean="0"/>
          </a:p>
          <a:p>
            <a:pPr lvl="2"/>
            <a:r>
              <a:rPr lang="en-US" dirty="0" smtClean="0"/>
              <a:t>Ocean Data Technologies</a:t>
            </a:r>
          </a:p>
          <a:p>
            <a:pPr lvl="2"/>
            <a:r>
              <a:rPr lang="en-US" dirty="0" smtClean="0"/>
              <a:t>ARL Penn State</a:t>
            </a:r>
          </a:p>
          <a:p>
            <a:pPr lvl="2"/>
            <a:r>
              <a:rPr lang="en-US" dirty="0" err="1" smtClean="0"/>
              <a:t>Ecomerit</a:t>
            </a:r>
            <a:r>
              <a:rPr lang="en-US" dirty="0" smtClean="0"/>
              <a:t> Technologies</a:t>
            </a:r>
          </a:p>
          <a:p>
            <a:pPr lvl="1"/>
            <a:r>
              <a:rPr lang="en-US" dirty="0" smtClean="0"/>
              <a:t>Acoustic Doppler current profiler (ADCP)</a:t>
            </a:r>
          </a:p>
          <a:p>
            <a:pPr lvl="2"/>
            <a:r>
              <a:rPr lang="en-US" dirty="0" smtClean="0"/>
              <a:t>Vertical profile of mean velocity</a:t>
            </a:r>
          </a:p>
          <a:p>
            <a:pPr lvl="2"/>
            <a:r>
              <a:rPr lang="en-US" dirty="0" smtClean="0"/>
              <a:t>Two ACDPs</a:t>
            </a:r>
          </a:p>
          <a:p>
            <a:pPr lvl="3"/>
            <a:r>
              <a:rPr lang="en-US" dirty="0" smtClean="0"/>
              <a:t>Depth range vs. resolution</a:t>
            </a:r>
          </a:p>
          <a:p>
            <a:pPr lvl="1"/>
            <a:r>
              <a:rPr lang="en-US" dirty="0" smtClean="0"/>
              <a:t>Acoustic Doppler </a:t>
            </a:r>
            <a:r>
              <a:rPr lang="en-US" dirty="0" err="1" smtClean="0"/>
              <a:t>velocimeter</a:t>
            </a:r>
            <a:r>
              <a:rPr lang="en-US" dirty="0" smtClean="0"/>
              <a:t> (ADV)</a:t>
            </a:r>
          </a:p>
          <a:p>
            <a:pPr lvl="2"/>
            <a:r>
              <a:rPr lang="en-US" dirty="0" smtClean="0"/>
              <a:t>Turbulence correlations at points</a:t>
            </a:r>
          </a:p>
          <a:p>
            <a:pPr lvl="3">
              <a:spcBef>
                <a:spcPts val="400"/>
              </a:spcBef>
            </a:pPr>
            <a:r>
              <a:rPr lang="en-US" dirty="0" smtClean="0"/>
              <a:t>Spatial averaging still a problem</a:t>
            </a:r>
          </a:p>
          <a:p>
            <a:pPr lvl="2">
              <a:spcBef>
                <a:spcPts val="400"/>
              </a:spcBef>
            </a:pPr>
            <a:r>
              <a:rPr lang="en-US" dirty="0" smtClean="0"/>
              <a:t>Three ADVs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7681" y="1752600"/>
            <a:ext cx="3166319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Measurement Decision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010400" cy="4525963"/>
          </a:xfrm>
        </p:spPr>
        <p:txBody>
          <a:bodyPr/>
          <a:lstStyle/>
          <a:p>
            <a:r>
              <a:rPr lang="en-US" dirty="0" smtClean="0"/>
              <a:t>Future resource measurements: NSWC South Florida Ocean Measurement Facility (SFOMC)</a:t>
            </a:r>
          </a:p>
          <a:p>
            <a:pPr lvl="1"/>
            <a:r>
              <a:rPr lang="en-US" dirty="0" smtClean="0"/>
              <a:t>Real-time data acquisition</a:t>
            </a:r>
          </a:p>
          <a:p>
            <a:pPr lvl="1"/>
            <a:r>
              <a:rPr lang="en-US" dirty="0" smtClean="0"/>
              <a:t>No permitting required</a:t>
            </a:r>
            <a:endParaRPr lang="en-US" dirty="0"/>
          </a:p>
        </p:txBody>
      </p:sp>
      <p:grpSp>
        <p:nvGrpSpPr>
          <p:cNvPr id="12" name="Group 15"/>
          <p:cNvGrpSpPr/>
          <p:nvPr/>
        </p:nvGrpSpPr>
        <p:grpSpPr>
          <a:xfrm>
            <a:off x="552450" y="4114800"/>
            <a:ext cx="2133600" cy="2120630"/>
            <a:chOff x="609600" y="4114800"/>
            <a:chExt cx="2133600" cy="212063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419600"/>
              <a:ext cx="2133600" cy="1815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62000" y="4114800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Subsurface Buoy</a:t>
              </a:r>
              <a:endParaRPr lang="en-US" sz="1600" b="1" dirty="0"/>
            </a:p>
          </p:txBody>
        </p:sp>
      </p:grpSp>
      <p:grpSp>
        <p:nvGrpSpPr>
          <p:cNvPr id="13" name="Group 14"/>
          <p:cNvGrpSpPr/>
          <p:nvPr/>
        </p:nvGrpSpPr>
        <p:grpSpPr>
          <a:xfrm>
            <a:off x="3238500" y="4114800"/>
            <a:ext cx="1905000" cy="1854198"/>
            <a:chOff x="2819400" y="4114800"/>
            <a:chExt cx="1905000" cy="185419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769" y="4216398"/>
              <a:ext cx="834263" cy="17526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19400" y="4114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Faired Electro-Mechanical Cable</a:t>
              </a:r>
              <a:endParaRPr lang="en-US" sz="1600" b="1" dirty="0"/>
            </a:p>
          </p:txBody>
        </p:sp>
      </p:grpSp>
      <p:grpSp>
        <p:nvGrpSpPr>
          <p:cNvPr id="14" name="Group 12"/>
          <p:cNvGrpSpPr/>
          <p:nvPr/>
        </p:nvGrpSpPr>
        <p:grpSpPr>
          <a:xfrm>
            <a:off x="5695950" y="4114800"/>
            <a:ext cx="2895600" cy="2120630"/>
            <a:chOff x="5334000" y="4114800"/>
            <a:chExt cx="2895600" cy="212063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4419600"/>
              <a:ext cx="1222193" cy="1815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727" y="4419600"/>
              <a:ext cx="1361873" cy="1815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334000" y="4114800"/>
              <a:ext cx="289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Caged Sensors with Fairing</a:t>
              </a:r>
              <a:endParaRPr lang="en-US" sz="1600" b="1" dirty="0"/>
            </a:p>
          </p:txBody>
        </p:sp>
      </p:grp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1071563"/>
            <a:ext cx="27688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Measurement Decision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r>
              <a:rPr lang="en-US" dirty="0" smtClean="0"/>
              <a:t>Capabilities of real-time data acquisition</a:t>
            </a:r>
          </a:p>
          <a:p>
            <a:pPr lvl="1"/>
            <a:r>
              <a:rPr lang="en-US" dirty="0" smtClean="0"/>
              <a:t>Waves data collected each hour </a:t>
            </a:r>
          </a:p>
          <a:p>
            <a:pPr lvl="1"/>
            <a:r>
              <a:rPr lang="en-US" dirty="0" smtClean="0"/>
              <a:t>Extreme events analysis  to address concerns</a:t>
            </a:r>
          </a:p>
          <a:p>
            <a:pPr lvl="2"/>
            <a:r>
              <a:rPr lang="en-US" dirty="0" smtClean="0"/>
              <a:t>Hurricane surge, internal waves, eddies, …</a:t>
            </a:r>
          </a:p>
          <a:p>
            <a:pPr lvl="1"/>
            <a:r>
              <a:rPr lang="en-US" dirty="0" smtClean="0"/>
              <a:t>Tidal contributions</a:t>
            </a:r>
          </a:p>
          <a:p>
            <a:pPr lvl="1"/>
            <a:r>
              <a:rPr lang="en-US" dirty="0" smtClean="0"/>
              <a:t>Implications of orbital velocity on depth</a:t>
            </a:r>
          </a:p>
          <a:p>
            <a:pPr lvl="1"/>
            <a:r>
              <a:rPr lang="en-US" dirty="0" smtClean="0"/>
              <a:t>Fine-resolution data – rotor hub and tips </a:t>
            </a:r>
          </a:p>
          <a:p>
            <a:pPr lvl="1"/>
            <a:r>
              <a:rPr lang="en-US" dirty="0" smtClean="0"/>
              <a:t>Horizontal and vertical velocity shear</a:t>
            </a:r>
          </a:p>
          <a:p>
            <a:pPr lvl="1"/>
            <a:r>
              <a:rPr lang="en-US" dirty="0" smtClean="0"/>
              <a:t>Seasonal variations</a:t>
            </a:r>
          </a:p>
          <a:p>
            <a:pPr lvl="1"/>
            <a:r>
              <a:rPr lang="en-US" dirty="0" smtClean="0"/>
              <a:t>Turbulence characteristics</a:t>
            </a:r>
          </a:p>
          <a:p>
            <a:pPr lvl="1"/>
            <a:endParaRPr lang="en-US" dirty="0" smtClean="0"/>
          </a:p>
        </p:txBody>
      </p:sp>
      <p:pic>
        <p:nvPicPr>
          <p:cNvPr id="16" name="Picture 2" descr="C:\Users\AllieCribbs\AppData\Local\Microsoft\Windows\Temporary Internet Files\Content.Outlook\1R5XW93C\Aquantis Site 13-Oct-2011 300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05508"/>
            <a:ext cx="3127402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Z:\dbriggs\Aquantis\100_General_Layout\110_Requirments\AO_Site_Sand_Depths_meter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07" y="3674537"/>
            <a:ext cx="2265589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COE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COE model</a:t>
            </a:r>
          </a:p>
          <a:p>
            <a:pPr lvl="1"/>
            <a:r>
              <a:rPr lang="en-US" dirty="0" smtClean="0"/>
              <a:t>Based on an existing wind-turbine COE model</a:t>
            </a:r>
          </a:p>
          <a:p>
            <a:pPr lvl="1"/>
            <a:r>
              <a:rPr lang="en-US" dirty="0" smtClean="0"/>
              <a:t>Calculates the </a:t>
            </a:r>
            <a:r>
              <a:rPr lang="en-US" dirty="0" err="1" smtClean="0"/>
              <a:t>levelized</a:t>
            </a:r>
            <a:r>
              <a:rPr lang="en-US" dirty="0" smtClean="0"/>
              <a:t> cost of a unit of energy over a given number of years</a:t>
            </a:r>
          </a:p>
          <a:p>
            <a:pPr lvl="1"/>
            <a:r>
              <a:rPr lang="en-US" dirty="0" smtClean="0"/>
              <a:t>Performs a probabilistic assessment of costs, energy production, and events</a:t>
            </a:r>
          </a:p>
          <a:p>
            <a:pPr lvl="1"/>
            <a:r>
              <a:rPr lang="en-US" dirty="0" smtClean="0"/>
              <a:t>Can compare several cases with different options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9825" y="4050937"/>
            <a:ext cx="4324350" cy="24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Operation-and-Maintenance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Partial list of parameters:</a:t>
            </a:r>
          </a:p>
          <a:p>
            <a:pPr lvl="1"/>
            <a:r>
              <a:rPr lang="en-US" dirty="0" smtClean="0"/>
              <a:t>Facility and operations costs</a:t>
            </a:r>
          </a:p>
          <a:p>
            <a:pPr lvl="2"/>
            <a:r>
              <a:rPr lang="en-US" dirty="0" smtClean="0"/>
              <a:t>Labor rates for technicians/managers</a:t>
            </a:r>
          </a:p>
          <a:p>
            <a:pPr lvl="2"/>
            <a:r>
              <a:rPr lang="en-US" dirty="0" smtClean="0"/>
              <a:t>Required hours of turbine maintenance per year</a:t>
            </a:r>
          </a:p>
          <a:p>
            <a:pPr lvl="2"/>
            <a:r>
              <a:rPr lang="en-US" dirty="0" smtClean="0"/>
              <a:t>Number of full-time technicians to maintain</a:t>
            </a:r>
          </a:p>
          <a:p>
            <a:pPr lvl="2"/>
            <a:r>
              <a:rPr lang="en-US" dirty="0" smtClean="0"/>
              <a:t>Turbine consumables – amount and cost</a:t>
            </a:r>
          </a:p>
          <a:p>
            <a:pPr lvl="2"/>
            <a:r>
              <a:rPr lang="en-US" dirty="0" smtClean="0"/>
              <a:t>Vehicles, tools, and peripherals cost</a:t>
            </a:r>
          </a:p>
          <a:p>
            <a:pPr lvl="2"/>
            <a:r>
              <a:rPr lang="en-US" dirty="0" smtClean="0"/>
              <a:t>Operation-and-maintenance (O&amp;M) building operations cost</a:t>
            </a:r>
          </a:p>
          <a:p>
            <a:pPr lvl="1"/>
            <a:r>
              <a:rPr lang="en-US" dirty="0" smtClean="0"/>
              <a:t>Turbine maintenance</a:t>
            </a:r>
          </a:p>
          <a:p>
            <a:pPr lvl="2"/>
            <a:r>
              <a:rPr lang="en-US" dirty="0" smtClean="0"/>
              <a:t>List with costs of all components that cost more than $1,000</a:t>
            </a:r>
          </a:p>
          <a:p>
            <a:pPr lvl="2"/>
            <a:r>
              <a:rPr lang="en-US" dirty="0" smtClean="0"/>
              <a:t>Quantity per turbine</a:t>
            </a:r>
          </a:p>
          <a:p>
            <a:pPr lvl="2"/>
            <a:r>
              <a:rPr lang="en-US" dirty="0" smtClean="0"/>
              <a:t>List failure mode and mean life of all components</a:t>
            </a:r>
          </a:p>
          <a:p>
            <a:pPr lvl="2"/>
            <a:r>
              <a:rPr lang="en-US" dirty="0" smtClean="0"/>
              <a:t>Labor hours to replace all components </a:t>
            </a:r>
          </a:p>
          <a:p>
            <a:pPr lvl="2"/>
            <a:r>
              <a:rPr lang="en-US" dirty="0" smtClean="0"/>
              <a:t>Cost of equipment required for each component replacement/repair</a:t>
            </a:r>
          </a:p>
          <a:p>
            <a:pPr lvl="2"/>
            <a:r>
              <a:rPr lang="en-US" dirty="0" smtClean="0"/>
              <a:t>“Rebuild ratio” – the cost of repair as a % of the original cost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dirty="0" smtClean="0"/>
              <a:t>Current COE = 17.7 ¢/kW-hr</a:t>
            </a:r>
          </a:p>
          <a:p>
            <a:pPr lvl="1"/>
            <a:r>
              <a:rPr lang="en-US" dirty="0" smtClean="0"/>
              <a:t>Net CF = 56%</a:t>
            </a:r>
          </a:p>
          <a:p>
            <a:r>
              <a:rPr lang="en-US" dirty="0" smtClean="0"/>
              <a:t>Target COE = 8.0 ¢/kW-hr</a:t>
            </a:r>
          </a:p>
          <a:p>
            <a:pPr lvl="1"/>
            <a:r>
              <a:rPr lang="en-US" dirty="0" smtClean="0"/>
              <a:t>Net CF = 65%</a:t>
            </a:r>
          </a:p>
          <a:p>
            <a:r>
              <a:rPr lang="en-US" dirty="0" smtClean="0"/>
              <a:t>Cost Challenge:</a:t>
            </a:r>
          </a:p>
          <a:p>
            <a:pPr lvl="1"/>
            <a:r>
              <a:rPr lang="en-US" dirty="0" smtClean="0"/>
              <a:t>Path to target</a:t>
            </a:r>
          </a:p>
          <a:p>
            <a:pPr lvl="1"/>
            <a:r>
              <a:rPr lang="en-US" dirty="0" smtClean="0"/>
              <a:t>Targets set for each subsystem</a:t>
            </a:r>
          </a:p>
          <a:p>
            <a:r>
              <a:rPr lang="en-US" dirty="0" smtClean="0"/>
              <a:t>Wind-turbine industry faced a similar cost challenge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COE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37" y="973666"/>
            <a:ext cx="2743984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38538" y="3124200"/>
            <a:ext cx="1390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17.7 ¢/kW-hr</a:t>
            </a:r>
            <a:endParaRPr lang="en-US" sz="1600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50" y="3843865"/>
            <a:ext cx="371775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Wind COE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682590"/>
              </p:ext>
            </p:extLst>
          </p:nvPr>
        </p:nvGraphicFramePr>
        <p:xfrm>
          <a:off x="609601" y="1143000"/>
          <a:ext cx="7848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583266" y="4792133"/>
            <a:ext cx="649393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91733" y="451272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C00000"/>
                </a:solidFill>
              </a:rPr>
              <a:t>Aquantis</a:t>
            </a:r>
            <a:r>
              <a:rPr lang="en-US" sz="1600" b="1" dirty="0" smtClean="0">
                <a:solidFill>
                  <a:srgbClr val="C00000"/>
                </a:solidFill>
              </a:rPr>
              <a:t> Goal (8 ¢/kW-hr)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2362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C00000"/>
                </a:solidFill>
              </a:rPr>
              <a:t>Aquantis</a:t>
            </a:r>
            <a:r>
              <a:rPr lang="en-US" sz="1600" b="1" dirty="0" smtClean="0">
                <a:solidFill>
                  <a:srgbClr val="C00000"/>
                </a:solidFill>
              </a:rPr>
              <a:t> Preliminary Design (17.7 ¢/kW-hr)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7196677" y="4131734"/>
            <a:ext cx="152400" cy="1524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6134100" y="2946975"/>
            <a:ext cx="1096433" cy="1201693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Overview (MHK)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363" y="1066799"/>
            <a:ext cx="5629274" cy="544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Cost-Saving Programs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109</a:t>
            </a:fld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6" y="1608672"/>
            <a:ext cx="8062308" cy="423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Delay of </a:t>
            </a:r>
            <a:r>
              <a:rPr lang="en-US" dirty="0" err="1" smtClean="0"/>
              <a:t>Aquantis</a:t>
            </a:r>
            <a:r>
              <a:rPr lang="en-US" dirty="0" smtClean="0"/>
              <a:t> final design until acquiring some new resource measurements in the Gulf Stream</a:t>
            </a:r>
          </a:p>
          <a:p>
            <a:pPr lvl="1"/>
            <a:r>
              <a:rPr lang="en-US" dirty="0" smtClean="0"/>
              <a:t>Efficient use of funds (minimize re-design efforts)</a:t>
            </a:r>
          </a:p>
          <a:p>
            <a:r>
              <a:rPr lang="en-US" dirty="0" smtClean="0"/>
              <a:t>Resource sensors: Nortek  →  Teledyne RDI</a:t>
            </a:r>
          </a:p>
          <a:p>
            <a:pPr lvl="1"/>
            <a:r>
              <a:rPr lang="en-US" dirty="0" smtClean="0"/>
              <a:t>Managerial decision</a:t>
            </a:r>
          </a:p>
          <a:p>
            <a:pPr lvl="2"/>
            <a:r>
              <a:rPr lang="en-US" dirty="0" smtClean="0"/>
              <a:t>Cost and schedule</a:t>
            </a:r>
          </a:p>
          <a:p>
            <a:pPr lvl="1"/>
            <a:r>
              <a:rPr lang="en-US" dirty="0" smtClean="0"/>
              <a:t>Data reduction and analysis software</a:t>
            </a:r>
          </a:p>
          <a:p>
            <a:pPr lvl="1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26386" y="4343400"/>
            <a:ext cx="2635850" cy="2235774"/>
            <a:chOff x="1310893" y="4368801"/>
            <a:chExt cx="2635850" cy="2235774"/>
          </a:xfrm>
        </p:grpSpPr>
        <p:pic>
          <p:nvPicPr>
            <p:cNvPr id="5" name="Picture 4" descr="web_sentinel110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0893" y="4368801"/>
              <a:ext cx="2635850" cy="167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33418" y="6019800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Acoustic Doppler Current Profiler (ADCP)</a:t>
              </a:r>
              <a:endParaRPr lang="en-US" sz="16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88622" y="4343400"/>
            <a:ext cx="2528991" cy="2235774"/>
            <a:chOff x="5288622" y="4368801"/>
            <a:chExt cx="2528991" cy="2235774"/>
          </a:xfrm>
        </p:grpSpPr>
        <p:pic>
          <p:nvPicPr>
            <p:cNvPr id="7" name="Picture 6" descr="RDInstruments_DVS.jpg"/>
            <p:cNvPicPr>
              <a:picLocks noChangeAspect="1"/>
            </p:cNvPicPr>
            <p:nvPr/>
          </p:nvPicPr>
          <p:blipFill>
            <a:blip r:embed="rId3" cstate="print"/>
            <a:srcRect l="2678" t="3033" r="4879" b="12028"/>
            <a:stretch>
              <a:fillRect/>
            </a:stretch>
          </p:blipFill>
          <p:spPr>
            <a:xfrm>
              <a:off x="5288622" y="4368801"/>
              <a:ext cx="2528991" cy="16859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38717" y="6019800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Doppler Volume Sampler (DVS)</a:t>
              </a:r>
              <a:endParaRPr lang="en-US" sz="16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Eliminate substations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27" y="1981200"/>
            <a:ext cx="74449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96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hydraulic pumps in series</a:t>
            </a:r>
          </a:p>
          <a:p>
            <a:pPr lvl="1"/>
            <a:r>
              <a:rPr lang="en-US" dirty="0" smtClean="0"/>
              <a:t>Added cost and lower </a:t>
            </a:r>
            <a:r>
              <a:rPr lang="en-US" dirty="0" err="1" smtClean="0"/>
              <a:t>drivetrain</a:t>
            </a:r>
            <a:r>
              <a:rPr lang="en-US" dirty="0" smtClean="0"/>
              <a:t> efficiency</a:t>
            </a:r>
          </a:p>
          <a:p>
            <a:pPr lvl="1"/>
            <a:r>
              <a:rPr lang="en-US" dirty="0" smtClean="0"/>
              <a:t>Higher torque reduction</a:t>
            </a:r>
          </a:p>
          <a:p>
            <a:pPr lvl="2"/>
            <a:r>
              <a:rPr lang="en-US" dirty="0" smtClean="0"/>
              <a:t>Higher torque turbine</a:t>
            </a:r>
          </a:p>
          <a:p>
            <a:pPr lvl="3"/>
            <a:r>
              <a:rPr lang="en-US" dirty="0" err="1" smtClean="0"/>
              <a:t>Hydrodynamically</a:t>
            </a:r>
            <a:r>
              <a:rPr lang="en-US" dirty="0" smtClean="0"/>
              <a:t>-optimum efficiency</a:t>
            </a:r>
          </a:p>
          <a:p>
            <a:pPr lvl="2"/>
            <a:r>
              <a:rPr lang="en-US" dirty="0" smtClean="0"/>
              <a:t>Goal: increased AEP, lower COE</a:t>
            </a:r>
          </a:p>
          <a:p>
            <a:r>
              <a:rPr lang="en-US" dirty="0" smtClean="0"/>
              <a:t>Extraction of rotor-blade loads at a flow speed of 1.6 m/sec</a:t>
            </a:r>
          </a:p>
          <a:p>
            <a:pPr lvl="1"/>
            <a:r>
              <a:rPr lang="en-US" dirty="0" smtClean="0"/>
              <a:t>Reliance on passive depth control (added risk)</a:t>
            </a:r>
          </a:p>
          <a:p>
            <a:pPr lvl="1"/>
            <a:r>
              <a:rPr lang="en-US" dirty="0" smtClean="0"/>
              <a:t>Reduced loads</a:t>
            </a:r>
          </a:p>
          <a:p>
            <a:pPr lvl="2"/>
            <a:r>
              <a:rPr lang="en-US" dirty="0" smtClean="0"/>
              <a:t>Goal: E-glass composite material blades</a:t>
            </a:r>
          </a:p>
          <a:p>
            <a:pPr lvl="3"/>
            <a:r>
              <a:rPr lang="en-US" dirty="0" smtClean="0"/>
              <a:t>Less expensive than carbon composite material blades, lower COE</a:t>
            </a:r>
          </a:p>
          <a:p>
            <a:r>
              <a:rPr lang="en-US" dirty="0" smtClean="0"/>
              <a:t>Pass-through-the-hub spar stub for blade attachment</a:t>
            </a:r>
          </a:p>
          <a:p>
            <a:pPr lvl="1"/>
            <a:r>
              <a:rPr lang="en-US" dirty="0" smtClean="0"/>
              <a:t>Probably weight reduction</a:t>
            </a:r>
          </a:p>
          <a:p>
            <a:pPr lvl="2"/>
            <a:r>
              <a:rPr lang="en-US" dirty="0" smtClean="0"/>
              <a:t>Goal: neutrally-buoyant turbine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Preliminary Turbine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Single turbine design characteristics:</a:t>
            </a:r>
          </a:p>
          <a:p>
            <a:pPr lvl="1" eaLnBrk="1" hangingPunct="1"/>
            <a:r>
              <a:rPr lang="en-US" dirty="0" smtClean="0"/>
              <a:t>Fixed-pitch, variable-speed, two-bladed turbine</a:t>
            </a:r>
          </a:p>
          <a:p>
            <a:pPr lvl="1" eaLnBrk="1" hangingPunct="1"/>
            <a:r>
              <a:rPr lang="en-US" dirty="0" smtClean="0"/>
              <a:t>41.5-meter tip diameter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40.0 m</a:t>
            </a:r>
          </a:p>
          <a:p>
            <a:pPr lvl="1" eaLnBrk="1" hangingPunct="1"/>
            <a:r>
              <a:rPr lang="en-US" dirty="0" smtClean="0"/>
              <a:t>Power:  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1,200 kW hub shaft power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950 kW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1,000 kW grid power     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800 kW</a:t>
            </a:r>
          </a:p>
          <a:p>
            <a:pPr lvl="3">
              <a:buFont typeface="Calibri" pitchFamily="34" charset="0"/>
              <a:buChar char="–"/>
            </a:pPr>
            <a:r>
              <a:rPr lang="en-US" dirty="0" smtClean="0"/>
              <a:t>Assumes 83% </a:t>
            </a:r>
            <a:r>
              <a:rPr lang="en-US" dirty="0" err="1" smtClean="0"/>
              <a:t>drivetrain</a:t>
            </a:r>
            <a:r>
              <a:rPr lang="en-US" dirty="0" smtClean="0"/>
              <a:t> efficiency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85%</a:t>
            </a:r>
          </a:p>
          <a:p>
            <a:pPr lvl="1"/>
            <a:r>
              <a:rPr lang="en-US" dirty="0" smtClean="0"/>
              <a:t>Design operating point: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5.3 </a:t>
            </a:r>
            <a:r>
              <a:rPr lang="en-US" i="1" dirty="0" smtClean="0"/>
              <a:t>rpm</a:t>
            </a:r>
            <a:r>
              <a:rPr lang="en-US" dirty="0" smtClean="0"/>
              <a:t> at 1.6 m/sec flow speed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8.7 </a:t>
            </a:r>
            <a:r>
              <a:rPr lang="en-US" i="1" dirty="0" smtClean="0">
                <a:solidFill>
                  <a:srgbClr val="C00000"/>
                </a:solidFill>
              </a:rPr>
              <a:t>rpm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TSR = 7.2                       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11.4</a:t>
            </a:r>
          </a:p>
          <a:p>
            <a:pPr lvl="2">
              <a:buFont typeface="Calibri" pitchFamily="34" charset="0"/>
              <a:buChar char="–"/>
            </a:pP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 = 0.44 (Betz limit is </a:t>
            </a: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 = 0.593)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0.35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AEP = 6,600 MW-hrs/yr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4,800 MW-hrs/yr</a:t>
            </a:r>
            <a:r>
              <a:rPr lang="en-US" dirty="0" smtClean="0"/>
              <a:t>                                                                                       (based on turbine power only)</a:t>
            </a:r>
          </a:p>
          <a:p>
            <a:pPr lvl="2"/>
            <a:r>
              <a:rPr lang="en-US" dirty="0" smtClean="0"/>
              <a:t>CF = 75%                       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58%</a:t>
            </a:r>
            <a:r>
              <a:rPr lang="en-US" dirty="0" smtClean="0"/>
              <a:t>                                                                                                            (based on rated power)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1371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Previous Preliminary Turbine Design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400" y="1371600"/>
            <a:ext cx="2438400" cy="4876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629400" y="1981200"/>
            <a:ext cx="24384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Preliminary Turbine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Hydrodynamic compromises to support the structural design:</a:t>
            </a:r>
          </a:p>
          <a:p>
            <a:pPr lvl="1"/>
            <a:r>
              <a:rPr lang="en-US" dirty="0" smtClean="0"/>
              <a:t>Reduction in blade aft rake: 10°  →  7°</a:t>
            </a:r>
          </a:p>
          <a:p>
            <a:pPr lvl="2"/>
            <a:r>
              <a:rPr lang="en-US" dirty="0" smtClean="0"/>
              <a:t>Aft rake improves platform stability</a:t>
            </a:r>
          </a:p>
          <a:p>
            <a:pPr lvl="1"/>
            <a:r>
              <a:rPr lang="en-US" dirty="0" smtClean="0"/>
              <a:t>Reduction in root blade chord</a:t>
            </a:r>
          </a:p>
          <a:p>
            <a:pPr lvl="1"/>
            <a:r>
              <a:rPr lang="en-US" dirty="0" smtClean="0"/>
              <a:t>Reduction in root blade pitch angle</a:t>
            </a:r>
          </a:p>
          <a:p>
            <a:pPr lvl="2"/>
            <a:r>
              <a:rPr lang="en-US" dirty="0" smtClean="0"/>
              <a:t>Less blade twist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7070" r="34846"/>
          <a:stretch>
            <a:fillRect/>
          </a:stretch>
        </p:blipFill>
        <p:spPr bwMode="auto">
          <a:xfrm>
            <a:off x="5971990" y="2743200"/>
            <a:ext cx="1696890" cy="305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0441" r="40350"/>
          <a:stretch>
            <a:fillRect/>
          </a:stretch>
        </p:blipFill>
        <p:spPr bwMode="auto">
          <a:xfrm>
            <a:off x="7829217" y="2759582"/>
            <a:ext cx="1154448" cy="303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7" y="4408579"/>
            <a:ext cx="2747779" cy="138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8453" y="4410893"/>
            <a:ext cx="2743200" cy="138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Turbine Power Curve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115</a:t>
            </a:fld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833" y="1361898"/>
            <a:ext cx="6714335" cy="488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8" t="1883" r="8524" b="6577"/>
          <a:stretch>
            <a:fillRect/>
          </a:stretch>
        </p:blipFill>
        <p:spPr bwMode="auto">
          <a:xfrm>
            <a:off x="381000" y="1862668"/>
            <a:ext cx="4495800" cy="43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9600" y="6282268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E-Glass Composite Spar</a:t>
            </a:r>
            <a:endParaRPr lang="en-US" sz="1600" b="1" dirty="0"/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 bwMode="auto">
          <a:xfrm rot="16200000" flipV="1">
            <a:off x="1297516" y="5636684"/>
            <a:ext cx="948268" cy="342900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5105400"/>
            <a:ext cx="93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Center Foam Mold</a:t>
            </a: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 bwMode="auto">
          <a:xfrm flipV="1">
            <a:off x="935383" y="5147101"/>
            <a:ext cx="664818" cy="373798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6" name="Straight Arrow Connector 15"/>
          <p:cNvCxnSpPr>
            <a:stCxn id="17" idx="2"/>
          </p:cNvCxnSpPr>
          <p:nvPr/>
        </p:nvCxnSpPr>
        <p:spPr bwMode="auto">
          <a:xfrm>
            <a:off x="1371600" y="2752243"/>
            <a:ext cx="461682" cy="519262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6200" y="2167468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Suction Surface (SS)    E-Glass Composite Skin</a:t>
            </a:r>
            <a:endParaRPr lang="en-US" sz="1600" b="1" dirty="0"/>
          </a:p>
        </p:txBody>
      </p:sp>
      <p:sp>
        <p:nvSpPr>
          <p:cNvPr id="24" name="Rectangle 23"/>
          <p:cNvSpPr/>
          <p:nvPr/>
        </p:nvSpPr>
        <p:spPr>
          <a:xfrm>
            <a:off x="145558" y="60960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6507" y="1032926"/>
            <a:ext cx="2057400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139,000 Elements</a:t>
            </a:r>
          </a:p>
          <a:p>
            <a:pPr algn="ctr"/>
            <a:r>
              <a:rPr lang="en-US" sz="1600" b="1" dirty="0" smtClean="0"/>
              <a:t>450,000 DOF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FEA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pic>
        <p:nvPicPr>
          <p:cNvPr id="46" name="Picture 45" descr="central spar &amp; atatchments1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7" t="4444" r="5337" b="21111"/>
          <a:stretch>
            <a:fillRect/>
          </a:stretch>
        </p:blipFill>
        <p:spPr>
          <a:xfrm>
            <a:off x="5638800" y="2274700"/>
            <a:ext cx="3505200" cy="228008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876800" y="1981200"/>
            <a:ext cx="1824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Attachments Fixed Along Upright</a:t>
            </a:r>
            <a:endParaRPr lang="en-US" sz="1600" b="1" dirty="0"/>
          </a:p>
        </p:txBody>
      </p:sp>
      <p:cxnSp>
        <p:nvCxnSpPr>
          <p:cNvPr id="52" name="Straight Arrow Connector 51"/>
          <p:cNvCxnSpPr>
            <a:stCxn id="51" idx="2"/>
          </p:cNvCxnSpPr>
          <p:nvPr/>
        </p:nvCxnSpPr>
        <p:spPr bwMode="auto">
          <a:xfrm>
            <a:off x="5788959" y="2812197"/>
            <a:ext cx="542364" cy="526465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4" name="Straight Arrow Connector 53"/>
          <p:cNvCxnSpPr>
            <a:stCxn id="55" idx="0"/>
          </p:cNvCxnSpPr>
          <p:nvPr/>
        </p:nvCxnSpPr>
        <p:spPr bwMode="auto">
          <a:xfrm flipH="1" flipV="1">
            <a:off x="7144123" y="3584193"/>
            <a:ext cx="829235" cy="776138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7061199" y="4360331"/>
            <a:ext cx="1824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Tied Contact at Attachment/Spar Interface</a:t>
            </a:r>
            <a:endParaRPr lang="en-US" sz="16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191000" y="1032926"/>
            <a:ext cx="464820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Loads Extracted at a Flow Speed of 1.6 m/sec</a:t>
            </a:r>
          </a:p>
          <a:p>
            <a:pPr algn="ctr"/>
            <a:r>
              <a:rPr lang="en-US" sz="1600" b="1" dirty="0" smtClean="0"/>
              <a:t>Thrust = 675 </a:t>
            </a:r>
            <a:r>
              <a:rPr lang="en-US" sz="1600" b="1" dirty="0" err="1" smtClean="0"/>
              <a:t>kN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Force in Torque Direction = 101 </a:t>
            </a:r>
            <a:r>
              <a:rPr lang="en-US" sz="1600" b="1" dirty="0" err="1" smtClean="0"/>
              <a:t>kN</a:t>
            </a:r>
            <a:endParaRPr lang="en-US" sz="1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5300132" y="5179760"/>
            <a:ext cx="3810000" cy="14157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Blade Assembly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 Hub Built around Center Foam Mold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 LE and TE Foam Applied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 PS and SS Skins Applied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 Blades Attached to Central Spar</a:t>
            </a:r>
            <a:r>
              <a:rPr lang="en-US" sz="1400" b="1" dirty="0"/>
              <a:t> </a:t>
            </a:r>
            <a:r>
              <a:rPr lang="en-US" sz="1400" b="1" dirty="0" smtClean="0"/>
              <a:t>Section</a:t>
            </a:r>
          </a:p>
          <a:p>
            <a:pPr>
              <a:buFont typeface="Wingdings" pitchFamily="2" charset="2"/>
              <a:buChar char="Ø"/>
            </a:pPr>
            <a:r>
              <a:rPr lang="en-US" sz="1400" b="1" dirty="0" smtClean="0"/>
              <a:t> Assembly Installed in Hub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flipH="1" flipV="1">
            <a:off x="2671482" y="5700862"/>
            <a:ext cx="147918" cy="166538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2667000" y="5638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Pressure  Surface (PS)    E-Glass Composite Skin</a:t>
            </a:r>
            <a:endParaRPr lang="en-US" sz="1600" b="1" dirty="0"/>
          </a:p>
        </p:txBody>
      </p:sp>
      <p:cxnSp>
        <p:nvCxnSpPr>
          <p:cNvPr id="68" name="Straight Arrow Connector 67"/>
          <p:cNvCxnSpPr>
            <a:stCxn id="69" idx="0"/>
          </p:cNvCxnSpPr>
          <p:nvPr/>
        </p:nvCxnSpPr>
        <p:spPr bwMode="auto">
          <a:xfrm flipH="1" flipV="1">
            <a:off x="4267200" y="4038600"/>
            <a:ext cx="914400" cy="685800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3886200" y="47244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Leading-Edge (LE) Foam</a:t>
            </a:r>
            <a:endParaRPr lang="en-US" sz="1600" b="1" dirty="0"/>
          </a:p>
        </p:txBody>
      </p:sp>
      <p:cxnSp>
        <p:nvCxnSpPr>
          <p:cNvPr id="72" name="Straight Arrow Connector 71"/>
          <p:cNvCxnSpPr>
            <a:stCxn id="73" idx="2"/>
          </p:cNvCxnSpPr>
          <p:nvPr/>
        </p:nvCxnSpPr>
        <p:spPr bwMode="auto">
          <a:xfrm>
            <a:off x="1295400" y="3919954"/>
            <a:ext cx="76200" cy="558912"/>
          </a:xfrm>
          <a:prstGeom prst="straightConnector1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0" y="35814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Trailing-Edge (TE) Foam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Joint FEA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r>
              <a:rPr lang="en-US" dirty="0" smtClean="0"/>
              <a:t>Primary loading is in </a:t>
            </a:r>
            <a:r>
              <a:rPr lang="en-US" dirty="0" err="1" smtClean="0"/>
              <a:t>spanwise</a:t>
            </a:r>
            <a:r>
              <a:rPr lang="en-US" dirty="0" smtClean="0"/>
              <a:t> direction due to bending moment in spar</a:t>
            </a:r>
          </a:p>
          <a:p>
            <a:r>
              <a:rPr lang="en-US" dirty="0" smtClean="0"/>
              <a:t>Spar analysis</a:t>
            </a:r>
          </a:p>
          <a:p>
            <a:pPr lvl="1"/>
            <a:r>
              <a:rPr lang="en-US" dirty="0" smtClean="0"/>
              <a:t>Checked bearing, net-tension, wedge-type splitting, shear-out, and tension with shear-out</a:t>
            </a:r>
          </a:p>
          <a:p>
            <a:r>
              <a:rPr lang="en-US" dirty="0" smtClean="0"/>
              <a:t>Steel-clamp analysis</a:t>
            </a:r>
          </a:p>
          <a:p>
            <a:pPr lvl="1"/>
            <a:r>
              <a:rPr lang="en-US" dirty="0" smtClean="0"/>
              <a:t>Plotted stress along outside path on highest loaded clamp</a:t>
            </a:r>
          </a:p>
          <a:p>
            <a:r>
              <a:rPr lang="en-US" dirty="0" smtClean="0"/>
              <a:t>Screw analysis</a:t>
            </a:r>
          </a:p>
          <a:p>
            <a:pPr lvl="1"/>
            <a:r>
              <a:rPr lang="en-US" dirty="0" smtClean="0"/>
              <a:t>Assumed Grade 2</a:t>
            </a:r>
          </a:p>
          <a:p>
            <a:pPr lvl="1"/>
            <a:r>
              <a:rPr lang="en-US" dirty="0" smtClean="0"/>
              <a:t>Calculated margin of safety due to tension and shear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8783" y="982130"/>
            <a:ext cx="12258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6788153" y="4012544"/>
            <a:ext cx="185662" cy="328927"/>
          </a:xfrm>
          <a:custGeom>
            <a:avLst/>
            <a:gdLst>
              <a:gd name="connsiteX0" fmla="*/ 0 w 301624"/>
              <a:gd name="connsiteY0" fmla="*/ 500063 h 500063"/>
              <a:gd name="connsiteX1" fmla="*/ 242887 w 301624"/>
              <a:gd name="connsiteY1" fmla="*/ 371475 h 500063"/>
              <a:gd name="connsiteX2" fmla="*/ 292893 w 301624"/>
              <a:gd name="connsiteY2" fmla="*/ 300038 h 500063"/>
              <a:gd name="connsiteX3" fmla="*/ 295275 w 301624"/>
              <a:gd name="connsiteY3" fmla="*/ 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624" h="500063">
                <a:moveTo>
                  <a:pt x="0" y="500063"/>
                </a:moveTo>
                <a:cubicBezTo>
                  <a:pt x="97036" y="452438"/>
                  <a:pt x="194072" y="404813"/>
                  <a:pt x="242887" y="371475"/>
                </a:cubicBezTo>
                <a:cubicBezTo>
                  <a:pt x="291703" y="338138"/>
                  <a:pt x="284162" y="361950"/>
                  <a:pt x="292893" y="300038"/>
                </a:cubicBezTo>
                <a:cubicBezTo>
                  <a:pt x="301624" y="238126"/>
                  <a:pt x="286147" y="78184"/>
                  <a:pt x="295275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723" y="3886200"/>
            <a:ext cx="2746374" cy="199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6405035" y="2362200"/>
            <a:ext cx="2571750" cy="1523999"/>
            <a:chOff x="6477000" y="3429000"/>
            <a:chExt cx="2571750" cy="152399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7000" y="3811746"/>
              <a:ext cx="2571750" cy="114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905625" y="3429000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Path for Plot</a:t>
              </a:r>
              <a:endParaRPr lang="en-US" sz="1400" b="1" dirty="0"/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 bwMode="auto">
            <a:xfrm flipH="1">
              <a:off x="6985499" y="3736777"/>
              <a:ext cx="544656" cy="261023"/>
            </a:xfrm>
            <a:prstGeom prst="straightConnector1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3"/>
          <p:cNvGrpSpPr>
            <a:grpSpLocks noChangeAspect="1"/>
          </p:cNvGrpSpPr>
          <p:nvPr/>
        </p:nvGrpSpPr>
        <p:grpSpPr>
          <a:xfrm>
            <a:off x="7013584" y="1803015"/>
            <a:ext cx="2054216" cy="1321185"/>
            <a:chOff x="6096000" y="1219200"/>
            <a:chExt cx="2843470" cy="18288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651"/>
            <a:stretch>
              <a:fillRect/>
            </a:stretch>
          </p:blipFill>
          <p:spPr bwMode="auto">
            <a:xfrm>
              <a:off x="6096000" y="1219200"/>
              <a:ext cx="284347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arrow"/>
            </a:ln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6781800" y="2514600"/>
              <a:ext cx="304800" cy="76200"/>
            </a:xfrm>
            <a:prstGeom prst="straightConnector1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905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7391400" y="2667000"/>
              <a:ext cx="223421" cy="42169"/>
            </a:xfrm>
            <a:prstGeom prst="straightConnector1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19050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Preliminary Turbine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 smtClean="0"/>
              <a:t>Structurally-robust blades and joint</a:t>
            </a:r>
          </a:p>
          <a:p>
            <a:pPr lvl="1"/>
            <a:r>
              <a:rPr lang="en-US" dirty="0" smtClean="0"/>
              <a:t>Lower reactions at joints</a:t>
            </a:r>
          </a:p>
          <a:p>
            <a:pPr lvl="1"/>
            <a:r>
              <a:rPr lang="en-US" dirty="0" smtClean="0"/>
              <a:t>Acceptable factors of safety</a:t>
            </a:r>
          </a:p>
          <a:p>
            <a:r>
              <a:rPr lang="en-US" dirty="0" smtClean="0"/>
              <a:t>55% cost reduction</a:t>
            </a:r>
          </a:p>
          <a:p>
            <a:r>
              <a:rPr lang="en-US" dirty="0" smtClean="0"/>
              <a:t>Nearly neutrally buoyant (heavy)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52551" y="3699935"/>
          <a:ext cx="6438899" cy="2788920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2209800"/>
                <a:gridCol w="1066800"/>
                <a:gridCol w="1066800"/>
                <a:gridCol w="990600"/>
                <a:gridCol w="1104899"/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Component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Dry Weight (kg)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Wet Weight (kg)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Comments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Spar (E-Glass/Epoxy)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23,640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11,790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$735,000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Blades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Syntactic Foam (Blades)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7,240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-11,590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$83,000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385 kg/m</a:t>
                      </a:r>
                      <a:r>
                        <a:rPr lang="en-US" sz="12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ctr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Skin </a:t>
                      </a: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(E-Glass/Epoxy)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9,200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4,590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$330,000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Clamps/Hardware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2,600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2,260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$17,000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Cast Clamps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Split Hub (2 Pieces)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27,600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24,000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$183,000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Casting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726">
                <a:tc>
                  <a:txBody>
                    <a:bodyPr/>
                    <a:lstStyle/>
                    <a:p>
                      <a:pPr marL="0" marR="0" indent="0" algn="ctr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Syntactic Foam (Hub)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5,900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-9,600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$68,000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385 kg/m</a:t>
                      </a:r>
                      <a:r>
                        <a:rPr lang="en-US" sz="12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(without Foamed Hub)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67,680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31,050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$1,348,000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254726">
                <a:tc>
                  <a:txBody>
                    <a:bodyPr/>
                    <a:lstStyle/>
                    <a:p>
                      <a:pPr marL="0" marR="0" indent="0" algn="ctr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 (with Foamed Hub)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73,580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21,450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$1,416,000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274527" y="1295400"/>
            <a:ext cx="2421673" cy="2272558"/>
            <a:chOff x="4782272" y="1295400"/>
            <a:chExt cx="2421673" cy="2272558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2140" r="10167"/>
            <a:stretch>
              <a:fillRect/>
            </a:stretch>
          </p:blipFill>
          <p:spPr bwMode="auto">
            <a:xfrm>
              <a:off x="4782272" y="1524000"/>
              <a:ext cx="1370968" cy="1981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097716" y="3260181"/>
              <a:ext cx="9823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Split Hub</a:t>
              </a:r>
              <a:endParaRPr lang="en-US" sz="1400" b="1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5843330" y="3048000"/>
              <a:ext cx="254386" cy="366070"/>
            </a:xfrm>
            <a:prstGeom prst="straightConnector1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6148130" y="1295400"/>
              <a:ext cx="1055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Clamps (Notional)</a:t>
              </a:r>
              <a:endParaRPr lang="en-US" sz="1400" b="1" dirty="0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5729320" y="1524000"/>
              <a:ext cx="442880" cy="262596"/>
            </a:xfrm>
            <a:prstGeom prst="straightConnector1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220514" y="1909394"/>
              <a:ext cx="613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Spar</a:t>
              </a:r>
              <a:endParaRPr lang="en-US" sz="1400" b="1" dirty="0"/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 bwMode="auto">
            <a:xfrm flipH="1">
              <a:off x="5667922" y="2063283"/>
              <a:ext cx="552592" cy="275907"/>
            </a:xfrm>
            <a:prstGeom prst="straightConnector1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7831666" y="3962400"/>
            <a:ext cx="1270855" cy="2453612"/>
            <a:chOff x="7831666" y="3962400"/>
            <a:chExt cx="1270855" cy="245361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31666" y="3962400"/>
              <a:ext cx="1270855" cy="191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8009893" y="5892792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Foamed Hub</a:t>
              </a:r>
              <a:endParaRPr lang="en-US" sz="14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Overview: Spend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7207"/>
            <a:ext cx="4419600" cy="217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11654"/>
            <a:ext cx="8534400" cy="217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COE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119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682590"/>
              </p:ext>
            </p:extLst>
          </p:nvPr>
        </p:nvGraphicFramePr>
        <p:xfrm>
          <a:off x="609601" y="1143000"/>
          <a:ext cx="7848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583266" y="4792133"/>
            <a:ext cx="649393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91733" y="451272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C00000"/>
                </a:solidFill>
              </a:rPr>
              <a:t>Aquantis</a:t>
            </a:r>
            <a:r>
              <a:rPr lang="en-US" sz="1600" b="1" dirty="0" smtClean="0">
                <a:solidFill>
                  <a:srgbClr val="C00000"/>
                </a:solidFill>
              </a:rPr>
              <a:t> Goal (8 ¢/kW-hr)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1335" y="3580136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C00000"/>
                </a:solidFill>
              </a:rPr>
              <a:t>Aquantis</a:t>
            </a:r>
            <a:r>
              <a:rPr lang="en-US" sz="1600" b="1" dirty="0" smtClean="0">
                <a:solidFill>
                  <a:srgbClr val="C00000"/>
                </a:solidFill>
              </a:rPr>
              <a:t> Updated Preliminary Design           (10.4 ¢/kW-hr)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7196677" y="4131734"/>
            <a:ext cx="152400" cy="1524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57335" y="3903134"/>
            <a:ext cx="1600200" cy="6858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24400" y="25146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C00000"/>
                </a:solidFill>
              </a:rPr>
              <a:t>Aquantis</a:t>
            </a:r>
            <a:r>
              <a:rPr lang="en-US" sz="1600" b="1" dirty="0" smtClean="0">
                <a:solidFill>
                  <a:srgbClr val="C00000"/>
                </a:solidFill>
              </a:rPr>
              <a:t> Preliminary Design (17.7 ¢/kW-hr)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>
            <a:stCxn id="10" idx="2"/>
          </p:cNvCxnSpPr>
          <p:nvPr/>
        </p:nvCxnSpPr>
        <p:spPr>
          <a:xfrm>
            <a:off x="6286500" y="3099375"/>
            <a:ext cx="944033" cy="1049293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7349077" y="4563536"/>
            <a:ext cx="152400" cy="15240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reduction and analysis software for the new Gulf-Stream resource measurements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219" y="2411736"/>
            <a:ext cx="6151563" cy="407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Gulf-Stream resource measurements at NSWC SFOMC 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393" y="2095501"/>
            <a:ext cx="7135214" cy="44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Gulf-Stream resource measurements at NSWC SFOMC 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778" t="4629" r="1522" b="5882"/>
          <a:stretch>
            <a:fillRect/>
          </a:stretch>
        </p:blipFill>
        <p:spPr bwMode="auto">
          <a:xfrm>
            <a:off x="1202121" y="2158998"/>
            <a:ext cx="673975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Resource measurements with a Mobile System – Liquid Robotics Wave Glider or Teledyne/Webb Research Slocum glider</a:t>
            </a:r>
          </a:p>
          <a:p>
            <a:pPr lvl="1"/>
            <a:r>
              <a:rPr lang="en-US" dirty="0" smtClean="0"/>
              <a:t>Determination of the correlation between the reference measurement site and the target deployment site</a:t>
            </a:r>
          </a:p>
          <a:p>
            <a:pPr lvl="1"/>
            <a:r>
              <a:rPr lang="en-US" dirty="0" smtClean="0"/>
              <a:t>Downward-facing ADCP</a:t>
            </a:r>
          </a:p>
          <a:p>
            <a:pPr lvl="1"/>
            <a:r>
              <a:rPr lang="en-US" dirty="0" smtClean="0"/>
              <a:t>Velocity profile of the top 100 m of the water column</a:t>
            </a:r>
          </a:p>
          <a:p>
            <a:pPr lvl="1"/>
            <a:r>
              <a:rPr lang="en-US" dirty="0" smtClean="0"/>
              <a:t>Tethered configuration allows for continuous location monitoring with GPS</a:t>
            </a:r>
          </a:p>
          <a:p>
            <a:pPr lvl="1"/>
            <a:r>
              <a:rPr lang="en-US" dirty="0" smtClean="0"/>
              <a:t>Difficulty to prescribe an exact path due to the high-speed Florida Current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 r="2157"/>
          <a:stretch>
            <a:fillRect/>
          </a:stretch>
        </p:blipFill>
        <p:spPr bwMode="auto">
          <a:xfrm>
            <a:off x="5715000" y="1600200"/>
            <a:ext cx="3276600" cy="204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 preferRelativeResize="0"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 r="1594" b="2542"/>
          <a:stretch/>
        </p:blipFill>
        <p:spPr bwMode="auto">
          <a:xfrm>
            <a:off x="5715000" y="3944423"/>
            <a:ext cx="3276600" cy="2151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Potential sensors and measurements using a glider</a:t>
            </a:r>
          </a:p>
          <a:p>
            <a:pPr lvl="1"/>
            <a:r>
              <a:rPr lang="en-US" dirty="0" smtClean="0"/>
              <a:t>ADCP for characterizing the Florida-Current core</a:t>
            </a:r>
          </a:p>
          <a:p>
            <a:pPr lvl="1"/>
            <a:r>
              <a:rPr lang="en-US" dirty="0" smtClean="0"/>
              <a:t>Bathymetric data</a:t>
            </a:r>
          </a:p>
          <a:p>
            <a:pPr lvl="1"/>
            <a:r>
              <a:rPr lang="en-US" dirty="0" smtClean="0"/>
              <a:t>Sub-bottom profiling</a:t>
            </a:r>
          </a:p>
          <a:p>
            <a:pPr lvl="1"/>
            <a:r>
              <a:rPr lang="en-US" dirty="0" smtClean="0"/>
              <a:t>Underwater photography</a:t>
            </a:r>
          </a:p>
          <a:p>
            <a:pPr lvl="1"/>
            <a:r>
              <a:rPr lang="en-US" dirty="0" smtClean="0"/>
              <a:t>Fish finder</a:t>
            </a:r>
          </a:p>
          <a:p>
            <a:pPr lvl="1"/>
            <a:r>
              <a:rPr lang="en-US" dirty="0" smtClean="0"/>
              <a:t>Comprehensive analysis of all parameters</a:t>
            </a:r>
          </a:p>
        </p:txBody>
      </p:sp>
      <p:pic>
        <p:nvPicPr>
          <p:cNvPr id="8" name="Picture 1" descr="image00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3"/>
          <a:stretch/>
        </p:blipFill>
        <p:spPr bwMode="auto">
          <a:xfrm>
            <a:off x="5723211" y="1295400"/>
            <a:ext cx="3341853" cy="210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2" r="1277" b="1164"/>
          <a:stretch/>
        </p:blipFill>
        <p:spPr bwMode="auto">
          <a:xfrm>
            <a:off x="5749487" y="4171950"/>
            <a:ext cx="328930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6084548" y="3380700"/>
            <a:ext cx="2619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 smtClean="0">
                <a:cs typeface="Arial" pitchFamily="34" charset="0"/>
              </a:rPr>
              <a:t>Duerr</a:t>
            </a:r>
            <a:r>
              <a:rPr lang="en-US" sz="1200" b="1" dirty="0" smtClean="0">
                <a:cs typeface="Arial" pitchFamily="34" charset="0"/>
              </a:rPr>
              <a:t> and </a:t>
            </a:r>
            <a:r>
              <a:rPr lang="en-US" sz="1200" b="1" dirty="0" err="1" smtClean="0">
                <a:cs typeface="Arial" pitchFamily="34" charset="0"/>
              </a:rPr>
              <a:t>Manhar</a:t>
            </a:r>
            <a:r>
              <a:rPr lang="en-US" sz="1200" b="1" dirty="0" smtClean="0">
                <a:cs typeface="Arial" pitchFamily="34" charset="0"/>
              </a:rPr>
              <a:t> </a:t>
            </a:r>
            <a:r>
              <a:rPr lang="en-US" sz="1200" b="1" dirty="0" err="1" smtClean="0">
                <a:cs typeface="Arial" pitchFamily="34" charset="0"/>
              </a:rPr>
              <a:t>Dhanak</a:t>
            </a:r>
            <a:r>
              <a:rPr lang="en-US" sz="1200" b="1" dirty="0" smtClean="0">
                <a:cs typeface="Arial" pitchFamily="34" charset="0"/>
              </a:rPr>
              <a:t> [2010]</a:t>
            </a:r>
            <a:endParaRPr lang="en-US" sz="12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Critical-blade-element testing</a:t>
            </a:r>
          </a:p>
          <a:p>
            <a:pPr lvl="1"/>
            <a:r>
              <a:rPr lang="en-US" dirty="0" smtClean="0"/>
              <a:t>All successful Navy marine-composite programs require material and critical-element testing prior to final design</a:t>
            </a:r>
          </a:p>
          <a:p>
            <a:pPr lvl="2"/>
            <a:r>
              <a:rPr lang="en-US" dirty="0" smtClean="0"/>
              <a:t>Important risk mitigation</a:t>
            </a:r>
          </a:p>
          <a:p>
            <a:pPr lvl="1"/>
            <a:r>
              <a:rPr lang="en-US" dirty="0" smtClean="0"/>
              <a:t>Development of a material database for e-glass/epoxy and, possibly, e-glass/carbon laminates for the design of critical elements</a:t>
            </a:r>
          </a:p>
          <a:p>
            <a:pPr lvl="2"/>
            <a:r>
              <a:rPr lang="en-US" dirty="0" smtClean="0"/>
              <a:t>ARL Penn State much of this database already</a:t>
            </a:r>
          </a:p>
          <a:p>
            <a:pPr lvl="1"/>
            <a:r>
              <a:rPr lang="en-US" dirty="0" smtClean="0"/>
              <a:t>Three design verification tests and analyses must be performed and include</a:t>
            </a:r>
          </a:p>
          <a:p>
            <a:pPr lvl="2"/>
            <a:r>
              <a:rPr lang="en-US" dirty="0" smtClean="0"/>
              <a:t>Design of test articles</a:t>
            </a:r>
          </a:p>
          <a:p>
            <a:pPr lvl="2"/>
            <a:r>
              <a:rPr lang="en-US" dirty="0" smtClean="0"/>
              <a:t>Response prediction</a:t>
            </a:r>
          </a:p>
          <a:p>
            <a:pPr lvl="2"/>
            <a:r>
              <a:rPr lang="en-US" dirty="0" smtClean="0"/>
              <a:t>Fabrication of two test articles</a:t>
            </a:r>
          </a:p>
          <a:p>
            <a:pPr lvl="2"/>
            <a:r>
              <a:rPr lang="en-US" dirty="0" smtClean="0"/>
              <a:t>Static and fatigue testing</a:t>
            </a:r>
          </a:p>
          <a:p>
            <a:pPr lvl="2"/>
            <a:r>
              <a:rPr lang="en-US" dirty="0" smtClean="0"/>
              <a:t>Correlation of data and predictions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0" y="4504270"/>
            <a:ext cx="4343400" cy="18542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marL="1427163" lvl="2" indent="-228600" eaLnBrk="0" hangingPunct="0">
              <a:spcBef>
                <a:spcPts val="600"/>
              </a:spcBef>
              <a:buSzPct val="100000"/>
              <a:buFont typeface="Arial" pitchFamily="34" charset="0"/>
              <a:buChar char="–"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Gill Sans" pitchFamily="-106" charset="0"/>
              </a:rPr>
              <a:t>Critical elements:</a:t>
            </a:r>
          </a:p>
          <a:p>
            <a:pPr marL="1998662" lvl="3" indent="-342900" eaLnBrk="0" hangingPunct="0">
              <a:spcBef>
                <a:spcPts val="600"/>
              </a:spcBef>
              <a:buSzPct val="100000"/>
              <a:buFont typeface="+mj-lt"/>
              <a:buAutoNum type="arabicParenR"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Gill Sans" pitchFamily="-106" charset="0"/>
              </a:rPr>
              <a:t>Spar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Gill Sans" pitchFamily="-106" charset="0"/>
              </a:rPr>
              <a:t> (with and without joints)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Arial"/>
              <a:sym typeface="Gill Sans" pitchFamily="-106" charset="0"/>
            </a:endParaRPr>
          </a:p>
          <a:p>
            <a:pPr marL="1998662" lvl="3" indent="-342900" eaLnBrk="0" hangingPunct="0">
              <a:spcBef>
                <a:spcPts val="600"/>
              </a:spcBef>
              <a:buSzPct val="100000"/>
              <a:buFont typeface="+mj-lt"/>
              <a:buAutoNum type="arabicParenR"/>
              <a:defRPr/>
            </a:pPr>
            <a:r>
              <a:rPr lang="en-US" sz="1400" b="1" kern="0" dirty="0" smtClean="0">
                <a:solidFill>
                  <a:srgbClr val="336699"/>
                </a:solidFill>
                <a:latin typeface="Arial"/>
                <a:cs typeface="Arial"/>
              </a:rPr>
              <a:t>Pass-through-spar-to-hub attachment</a:t>
            </a:r>
          </a:p>
          <a:p>
            <a:pPr marL="1998662" lvl="3" indent="-342900" eaLnBrk="0" hangingPunct="0">
              <a:spcBef>
                <a:spcPts val="600"/>
              </a:spcBef>
              <a:buSzPct val="100000"/>
              <a:buFont typeface="+mj-lt"/>
              <a:buAutoNum type="arabicParenR"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Gill Sans" pitchFamily="-106" charset="0"/>
              </a:rPr>
              <a:t>Skin-to-spar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Gill Sans" pitchFamily="-106" charset="0"/>
              </a:rPr>
              <a:t> attachment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Arial"/>
              <a:sym typeface="Gill Sans" pitchFamily="-106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5334000" y="4563533"/>
            <a:ext cx="381000" cy="1524000"/>
          </a:xfrm>
          <a:prstGeom prst="rightBrace">
            <a:avLst>
              <a:gd name="adj1" fmla="val 74763"/>
              <a:gd name="adj2" fmla="val 50000"/>
            </a:avLst>
          </a:prstGeom>
          <a:noFill/>
          <a:ln w="254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5867400" cy="4525963"/>
          </a:xfrm>
        </p:spPr>
        <p:txBody>
          <a:bodyPr/>
          <a:lstStyle/>
          <a:p>
            <a:r>
              <a:rPr lang="en-US" dirty="0" smtClean="0"/>
              <a:t>Evaluate electrical-grid options</a:t>
            </a:r>
          </a:p>
          <a:p>
            <a:pPr lvl="1"/>
            <a:r>
              <a:rPr lang="en-US" dirty="0" smtClean="0"/>
              <a:t>HVAC</a:t>
            </a:r>
          </a:p>
          <a:p>
            <a:pPr lvl="2"/>
            <a:r>
              <a:rPr lang="en-US" dirty="0" smtClean="0"/>
              <a:t>Increase generator voltage from 4.1 kV to 23</a:t>
            </a:r>
            <a:r>
              <a:rPr lang="en-US" dirty="0" smtClean="0">
                <a:latin typeface="Arial"/>
                <a:cs typeface="Arial"/>
              </a:rPr>
              <a:t> – 3</a:t>
            </a:r>
            <a:r>
              <a:rPr lang="en-US" dirty="0" smtClean="0"/>
              <a:t>4 kV</a:t>
            </a:r>
          </a:p>
          <a:p>
            <a:pPr lvl="2"/>
            <a:r>
              <a:rPr lang="en-US" dirty="0" smtClean="0"/>
              <a:t>Increase onboard MV transformer to &gt;66 kV</a:t>
            </a:r>
          </a:p>
          <a:p>
            <a:pPr lvl="2"/>
            <a:r>
              <a:rPr lang="en-US" dirty="0" smtClean="0"/>
              <a:t>Perform trade study on line losses vs. reliability/COE</a:t>
            </a:r>
          </a:p>
          <a:p>
            <a:pPr lvl="1"/>
            <a:r>
              <a:rPr lang="en-US" dirty="0" smtClean="0"/>
              <a:t> HVDC</a:t>
            </a:r>
          </a:p>
          <a:p>
            <a:pPr lvl="2"/>
            <a:r>
              <a:rPr lang="en-US" dirty="0" smtClean="0"/>
              <a:t>Update power electronics: 1 MW converter </a:t>
            </a:r>
          </a:p>
          <a:p>
            <a:pPr lvl="2"/>
            <a:r>
              <a:rPr lang="en-US" dirty="0" smtClean="0"/>
              <a:t>Eliminate subsea transformer</a:t>
            </a:r>
          </a:p>
          <a:p>
            <a:pPr lvl="2"/>
            <a:r>
              <a:rPr lang="en-US" dirty="0" smtClean="0"/>
              <a:t>Use a shore-base                                                         inverter: modular                                                                  1.0-MW design with a                                                              50-year design life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981200"/>
            <a:ext cx="2286000" cy="149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3"/>
          <a:stretch/>
        </p:blipFill>
        <p:spPr bwMode="auto">
          <a:xfrm>
            <a:off x="4366260" y="4953000"/>
            <a:ext cx="4800600" cy="160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Detailed design and analysis of </a:t>
            </a:r>
            <a:r>
              <a:rPr lang="en-US" dirty="0" err="1" smtClean="0"/>
              <a:t>Aquantis</a:t>
            </a:r>
            <a:endParaRPr lang="en-US" dirty="0" smtClean="0"/>
          </a:p>
          <a:p>
            <a:pPr lvl="1"/>
            <a:r>
              <a:rPr lang="en-US" dirty="0" smtClean="0"/>
              <a:t>Concurrent-engineering approach</a:t>
            </a:r>
          </a:p>
          <a:p>
            <a:pPr lvl="1"/>
            <a:r>
              <a:rPr lang="en-US" dirty="0" err="1" smtClean="0"/>
              <a:t>Hydrodynamc</a:t>
            </a:r>
            <a:r>
              <a:rPr lang="en-US" dirty="0" smtClean="0"/>
              <a:t> and structural turbine design</a:t>
            </a:r>
          </a:p>
          <a:p>
            <a:pPr lvl="2"/>
            <a:r>
              <a:rPr lang="en-US" dirty="0" smtClean="0"/>
              <a:t>CFD and FEA simulations</a:t>
            </a:r>
          </a:p>
          <a:p>
            <a:pPr lvl="1"/>
            <a:r>
              <a:rPr lang="en-US" dirty="0" err="1" smtClean="0"/>
              <a:t>Drivetrain</a:t>
            </a:r>
            <a:r>
              <a:rPr lang="en-US" dirty="0" smtClean="0"/>
              <a:t> and nacelle design</a:t>
            </a:r>
          </a:p>
          <a:p>
            <a:pPr lvl="2"/>
            <a:r>
              <a:rPr lang="en-US" dirty="0" smtClean="0"/>
              <a:t>Decisions on bearing-and-seal package, brake, generator, …</a:t>
            </a:r>
          </a:p>
          <a:p>
            <a:pPr lvl="2"/>
            <a:r>
              <a:rPr lang="en-US" dirty="0" smtClean="0"/>
              <a:t>FEA simulations</a:t>
            </a:r>
          </a:p>
          <a:p>
            <a:pPr lvl="1"/>
            <a:r>
              <a:rPr lang="en-US" dirty="0" smtClean="0"/>
              <a:t>Platform configuration design</a:t>
            </a:r>
          </a:p>
          <a:p>
            <a:pPr lvl="2"/>
            <a:r>
              <a:rPr lang="en-US" dirty="0" smtClean="0"/>
              <a:t>DCAB simulations</a:t>
            </a:r>
          </a:p>
          <a:p>
            <a:pPr lvl="1"/>
            <a:r>
              <a:rPr lang="en-US" dirty="0" smtClean="0"/>
              <a:t>Mooring and anchoring design</a:t>
            </a:r>
          </a:p>
          <a:p>
            <a:pPr lvl="2"/>
            <a:r>
              <a:rPr lang="en-US" dirty="0" err="1" smtClean="0"/>
              <a:t>OrcaFlex</a:t>
            </a:r>
            <a:r>
              <a:rPr lang="en-US" dirty="0" smtClean="0"/>
              <a:t> simulations</a:t>
            </a:r>
          </a:p>
          <a:p>
            <a:pPr lvl="1"/>
            <a:r>
              <a:rPr lang="en-US" dirty="0" smtClean="0"/>
              <a:t>Grid connection design</a:t>
            </a:r>
          </a:p>
          <a:p>
            <a:pPr lvl="1"/>
            <a:r>
              <a:rPr lang="en-US" dirty="0" smtClean="0"/>
              <a:t>COE modeling</a:t>
            </a:r>
          </a:p>
          <a:p>
            <a:pPr lvl="2"/>
            <a:r>
              <a:rPr lang="en-US" dirty="0" smtClean="0"/>
              <a:t>Operation-and-maintenance modeling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Failure mode and effects analysis (FMEA)</a:t>
            </a:r>
          </a:p>
          <a:p>
            <a:pPr lvl="1"/>
            <a:r>
              <a:rPr lang="en-US" dirty="0" smtClean="0"/>
              <a:t>Identification of critical failure modes and effects</a:t>
            </a:r>
          </a:p>
          <a:p>
            <a:pPr lvl="1"/>
            <a:r>
              <a:rPr lang="en-US" dirty="0" smtClean="0"/>
              <a:t>Dehlsen Associates has initiated a FMEA, but it must evolve as the design evolves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3124200"/>
            <a:ext cx="5505450" cy="325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9502694">
            <a:off x="2006183" y="441173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Sample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50" name="Straight Connector 90"/>
          <p:cNvCxnSpPr>
            <a:cxnSpLocks noChangeShapeType="1"/>
          </p:cNvCxnSpPr>
          <p:nvPr/>
        </p:nvCxnSpPr>
        <p:spPr bwMode="auto">
          <a:xfrm flipH="1" flipV="1">
            <a:off x="4597400" y="1466850"/>
            <a:ext cx="36513" cy="357028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MS PGothic" pitchFamily="34" charset="-128"/>
              </a:rPr>
              <a:t>Schedule/Budget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4757738" y="1341438"/>
            <a:ext cx="946150" cy="195262"/>
            <a:chOff x="3777408" y="2558124"/>
            <a:chExt cx="947074" cy="195953"/>
          </a:xfrm>
        </p:grpSpPr>
        <p:cxnSp>
          <p:nvCxnSpPr>
            <p:cNvPr id="27774" name="Straight Connector 5"/>
            <p:cNvCxnSpPr>
              <a:cxnSpLocks noChangeShapeType="1"/>
            </p:cNvCxnSpPr>
            <p:nvPr/>
          </p:nvCxnSpPr>
          <p:spPr bwMode="auto">
            <a:xfrm>
              <a:off x="3777408" y="2558132"/>
              <a:ext cx="0" cy="19594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75" name="Straight Connector 6"/>
            <p:cNvCxnSpPr>
              <a:cxnSpLocks noChangeShapeType="1"/>
            </p:cNvCxnSpPr>
            <p:nvPr/>
          </p:nvCxnSpPr>
          <p:spPr bwMode="auto">
            <a:xfrm>
              <a:off x="4267274" y="2558128"/>
              <a:ext cx="0" cy="19594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76" name="Straight Connector 7"/>
            <p:cNvCxnSpPr>
              <a:cxnSpLocks noChangeShapeType="1"/>
            </p:cNvCxnSpPr>
            <p:nvPr/>
          </p:nvCxnSpPr>
          <p:spPr bwMode="auto">
            <a:xfrm>
              <a:off x="4724482" y="2558124"/>
              <a:ext cx="0" cy="19594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53" name="Straight Connector 8"/>
          <p:cNvCxnSpPr>
            <a:cxnSpLocks noChangeShapeType="1"/>
          </p:cNvCxnSpPr>
          <p:nvPr/>
        </p:nvCxnSpPr>
        <p:spPr bwMode="auto">
          <a:xfrm>
            <a:off x="6149975" y="1341438"/>
            <a:ext cx="0" cy="195262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987675" y="1406525"/>
            <a:ext cx="35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7888" y="1406525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6513" y="1406525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5138" y="1406525"/>
            <a:ext cx="35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grpSp>
        <p:nvGrpSpPr>
          <p:cNvPr id="27658" name="Group 13"/>
          <p:cNvGrpSpPr>
            <a:grpSpLocks/>
          </p:cNvGrpSpPr>
          <p:nvPr/>
        </p:nvGrpSpPr>
        <p:grpSpPr bwMode="auto">
          <a:xfrm>
            <a:off x="3308350" y="1330325"/>
            <a:ext cx="947738" cy="195263"/>
            <a:chOff x="3777408" y="2558124"/>
            <a:chExt cx="947074" cy="195953"/>
          </a:xfrm>
        </p:grpSpPr>
        <p:cxnSp>
          <p:nvCxnSpPr>
            <p:cNvPr id="27771" name="Straight Connector 14"/>
            <p:cNvCxnSpPr>
              <a:cxnSpLocks noChangeShapeType="1"/>
            </p:cNvCxnSpPr>
            <p:nvPr/>
          </p:nvCxnSpPr>
          <p:spPr bwMode="auto">
            <a:xfrm>
              <a:off x="3777408" y="2558132"/>
              <a:ext cx="0" cy="19594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72" name="Straight Connector 15"/>
            <p:cNvCxnSpPr>
              <a:cxnSpLocks noChangeShapeType="1"/>
            </p:cNvCxnSpPr>
            <p:nvPr/>
          </p:nvCxnSpPr>
          <p:spPr bwMode="auto">
            <a:xfrm>
              <a:off x="4267274" y="2558128"/>
              <a:ext cx="0" cy="19594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73" name="Straight Connector 16"/>
            <p:cNvCxnSpPr>
              <a:cxnSpLocks noChangeShapeType="1"/>
            </p:cNvCxnSpPr>
            <p:nvPr/>
          </p:nvCxnSpPr>
          <p:spPr bwMode="auto">
            <a:xfrm>
              <a:off x="4724482" y="2558124"/>
              <a:ext cx="0" cy="19594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59" name="Straight Connector 17"/>
          <p:cNvCxnSpPr>
            <a:cxnSpLocks noChangeShapeType="1"/>
          </p:cNvCxnSpPr>
          <p:nvPr/>
        </p:nvCxnSpPr>
        <p:spPr bwMode="auto">
          <a:xfrm>
            <a:off x="500063" y="1703388"/>
            <a:ext cx="69786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18"/>
          <p:cNvCxnSpPr>
            <a:cxnSpLocks noChangeShapeType="1"/>
          </p:cNvCxnSpPr>
          <p:nvPr/>
        </p:nvCxnSpPr>
        <p:spPr bwMode="auto">
          <a:xfrm>
            <a:off x="495300" y="1296988"/>
            <a:ext cx="0" cy="19685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Connector 19"/>
          <p:cNvCxnSpPr>
            <a:cxnSpLocks noChangeShapeType="1"/>
          </p:cNvCxnSpPr>
          <p:nvPr/>
        </p:nvCxnSpPr>
        <p:spPr bwMode="auto">
          <a:xfrm>
            <a:off x="990600" y="1308100"/>
            <a:ext cx="0" cy="19685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2" name="Straight Connector 20"/>
          <p:cNvCxnSpPr>
            <a:cxnSpLocks noChangeShapeType="1"/>
          </p:cNvCxnSpPr>
          <p:nvPr/>
        </p:nvCxnSpPr>
        <p:spPr bwMode="auto">
          <a:xfrm>
            <a:off x="1458913" y="1330325"/>
            <a:ext cx="0" cy="1952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3" name="Straight Connector 21"/>
          <p:cNvCxnSpPr>
            <a:cxnSpLocks noChangeShapeType="1"/>
          </p:cNvCxnSpPr>
          <p:nvPr/>
        </p:nvCxnSpPr>
        <p:spPr bwMode="auto">
          <a:xfrm>
            <a:off x="1947863" y="1330325"/>
            <a:ext cx="0" cy="1952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4" name="Straight Connector 22"/>
          <p:cNvCxnSpPr>
            <a:cxnSpLocks noChangeShapeType="1"/>
          </p:cNvCxnSpPr>
          <p:nvPr/>
        </p:nvCxnSpPr>
        <p:spPr bwMode="auto">
          <a:xfrm>
            <a:off x="2405063" y="1330325"/>
            <a:ext cx="0" cy="1952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23"/>
          <p:cNvCxnSpPr>
            <a:cxnSpLocks noChangeShapeType="1"/>
          </p:cNvCxnSpPr>
          <p:nvPr/>
        </p:nvCxnSpPr>
        <p:spPr bwMode="auto">
          <a:xfrm>
            <a:off x="2971800" y="1384300"/>
            <a:ext cx="0" cy="19685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585788" y="1384300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5213" y="1395413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3050" y="1395413"/>
            <a:ext cx="35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92125" y="1166813"/>
            <a:ext cx="498475" cy="239712"/>
          </a:xfrm>
          <a:prstGeom prst="rect">
            <a:avLst/>
          </a:prstGeom>
          <a:solidFill>
            <a:srgbClr val="BEE39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100" kern="0" dirty="0">
                <a:solidFill>
                  <a:srgbClr val="000000"/>
                </a:solidFill>
                <a:latin typeface="Arial" charset="0"/>
                <a:cs typeface="+mn-cs"/>
              </a:rPr>
              <a:t>2010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990600" y="1166813"/>
            <a:ext cx="1981200" cy="239712"/>
          </a:xfrm>
          <a:prstGeom prst="rect">
            <a:avLst/>
          </a:prstGeom>
          <a:solidFill>
            <a:srgbClr val="0000D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100" kern="0" dirty="0">
                <a:solidFill>
                  <a:srgbClr val="000000"/>
                </a:solidFill>
                <a:latin typeface="Arial" charset="0"/>
                <a:cs typeface="+mn-cs"/>
              </a:rPr>
              <a:t>2011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00250" y="1395413"/>
            <a:ext cx="35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57450" y="1395413"/>
            <a:ext cx="35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971800" y="1166813"/>
            <a:ext cx="1785938" cy="239712"/>
          </a:xfrm>
          <a:prstGeom prst="rect">
            <a:avLst/>
          </a:prstGeom>
          <a:solidFill>
            <a:srgbClr val="BEE39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100" kern="0" dirty="0">
                <a:solidFill>
                  <a:srgbClr val="000000"/>
                </a:solidFill>
                <a:latin typeface="Arial" charset="0"/>
                <a:cs typeface="+mn-cs"/>
              </a:rPr>
              <a:t>2012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757738" y="1166813"/>
            <a:ext cx="1882775" cy="239712"/>
          </a:xfrm>
          <a:prstGeom prst="rect">
            <a:avLst/>
          </a:prstGeom>
          <a:solidFill>
            <a:srgbClr val="0000D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100" kern="0" dirty="0">
                <a:solidFill>
                  <a:srgbClr val="000000"/>
                </a:solidFill>
                <a:latin typeface="Arial" charset="0"/>
                <a:cs typeface="+mn-cs"/>
              </a:rPr>
              <a:t>2013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640513" y="1166813"/>
            <a:ext cx="941387" cy="239712"/>
          </a:xfrm>
          <a:prstGeom prst="rect">
            <a:avLst/>
          </a:prstGeom>
          <a:solidFill>
            <a:srgbClr val="BEE39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100" kern="0" dirty="0">
                <a:solidFill>
                  <a:srgbClr val="000000"/>
                </a:solidFill>
                <a:latin typeface="Arial" charset="0"/>
                <a:cs typeface="+mn-cs"/>
              </a:rPr>
              <a:t>2014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7586663" y="1166813"/>
            <a:ext cx="942975" cy="239712"/>
          </a:xfrm>
          <a:prstGeom prst="rect">
            <a:avLst/>
          </a:prstGeom>
          <a:solidFill>
            <a:srgbClr val="0000D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1100" kern="0" dirty="0">
                <a:solidFill>
                  <a:srgbClr val="000000"/>
                </a:solidFill>
                <a:latin typeface="Arial" charset="0"/>
                <a:cs typeface="+mn-cs"/>
              </a:rPr>
              <a:t>2015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0763" y="1444625"/>
            <a:ext cx="3556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10188" y="1444625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67388" y="1444625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24588" y="1444625"/>
            <a:ext cx="354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Q4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ysClr val="windowText" lastClr="000000"/>
              </a:solidFill>
              <a:latin typeface="Arial" charset="0"/>
              <a:cs typeface="+mn-cs"/>
            </a:endParaRPr>
          </a:p>
        </p:txBody>
      </p:sp>
      <p:cxnSp>
        <p:nvCxnSpPr>
          <p:cNvPr id="27681" name="Straight Connector 39"/>
          <p:cNvCxnSpPr>
            <a:cxnSpLocks noChangeShapeType="1"/>
          </p:cNvCxnSpPr>
          <p:nvPr/>
        </p:nvCxnSpPr>
        <p:spPr bwMode="auto">
          <a:xfrm>
            <a:off x="6640513" y="1341438"/>
            <a:ext cx="0" cy="195262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82" name="Straight Connector 40"/>
          <p:cNvCxnSpPr>
            <a:cxnSpLocks noChangeShapeType="1"/>
          </p:cNvCxnSpPr>
          <p:nvPr/>
        </p:nvCxnSpPr>
        <p:spPr bwMode="auto">
          <a:xfrm>
            <a:off x="7586663" y="1406525"/>
            <a:ext cx="0" cy="1952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Pentagon 41"/>
          <p:cNvSpPr/>
          <p:nvPr/>
        </p:nvSpPr>
        <p:spPr bwMode="auto">
          <a:xfrm>
            <a:off x="489678" y="1921229"/>
            <a:ext cx="1502261" cy="468081"/>
          </a:xfrm>
          <a:prstGeom prst="homePlate">
            <a:avLst/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1000" kern="0" dirty="0">
                <a:solidFill>
                  <a:srgbClr val="000000"/>
                </a:solidFill>
                <a:latin typeface="Arial" charset="0"/>
                <a:cs typeface="+mn-cs"/>
              </a:rPr>
              <a:t>Conceptual</a:t>
            </a:r>
          </a:p>
          <a:p>
            <a:pPr algn="ctr" eaLnBrk="0" hangingPunct="0">
              <a:defRPr/>
            </a:pPr>
            <a:r>
              <a:rPr lang="en-US" sz="1000" kern="0" dirty="0">
                <a:solidFill>
                  <a:srgbClr val="000000"/>
                </a:solidFill>
                <a:latin typeface="Arial" charset="0"/>
                <a:cs typeface="+mn-cs"/>
              </a:rPr>
              <a:t> Design (5/5/11)</a:t>
            </a:r>
          </a:p>
        </p:txBody>
      </p:sp>
      <p:cxnSp>
        <p:nvCxnSpPr>
          <p:cNvPr id="27686" name="Straight Connector 42"/>
          <p:cNvCxnSpPr>
            <a:cxnSpLocks noChangeShapeType="1"/>
          </p:cNvCxnSpPr>
          <p:nvPr/>
        </p:nvCxnSpPr>
        <p:spPr bwMode="auto">
          <a:xfrm>
            <a:off x="8529638" y="1406525"/>
            <a:ext cx="0" cy="1952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Pentagon 43"/>
          <p:cNvSpPr/>
          <p:nvPr/>
        </p:nvSpPr>
        <p:spPr bwMode="auto">
          <a:xfrm>
            <a:off x="2013714" y="3138218"/>
            <a:ext cx="5464594" cy="283027"/>
          </a:xfrm>
          <a:prstGeom prst="homePlate">
            <a:avLst/>
          </a:prstGeom>
          <a:solidFill>
            <a:srgbClr val="FFFFFF">
              <a:lumMod val="9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1000" kern="0" dirty="0">
                <a:solidFill>
                  <a:srgbClr val="000000"/>
                </a:solidFill>
                <a:latin typeface="Arial" charset="0"/>
                <a:cs typeface="+mn-cs"/>
              </a:rPr>
              <a:t>Detailed Design</a:t>
            </a:r>
          </a:p>
        </p:txBody>
      </p:sp>
      <p:sp>
        <p:nvSpPr>
          <p:cNvPr id="45" name="Isosceles Triangle 44"/>
          <p:cNvSpPr/>
          <p:nvPr/>
        </p:nvSpPr>
        <p:spPr bwMode="auto">
          <a:xfrm>
            <a:off x="2004976" y="4225625"/>
            <a:ext cx="387129" cy="287578"/>
          </a:xfrm>
          <a:prstGeom prst="triangle">
            <a:avLst/>
          </a:prstGeom>
          <a:solidFill>
            <a:srgbClr val="D2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41488" y="4491038"/>
            <a:ext cx="942975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Finalize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Configuration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(09/15/11)</a:t>
            </a:r>
          </a:p>
        </p:txBody>
      </p:sp>
      <p:cxnSp>
        <p:nvCxnSpPr>
          <p:cNvPr id="27694" name="Straight Connector 46"/>
          <p:cNvCxnSpPr>
            <a:cxnSpLocks noChangeShapeType="1"/>
            <a:endCxn id="30" idx="0"/>
          </p:cNvCxnSpPr>
          <p:nvPr/>
        </p:nvCxnSpPr>
        <p:spPr bwMode="auto">
          <a:xfrm flipH="1" flipV="1">
            <a:off x="2178050" y="1395413"/>
            <a:ext cx="20638" cy="2830512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Isosceles Triangle 47"/>
          <p:cNvSpPr/>
          <p:nvPr/>
        </p:nvSpPr>
        <p:spPr bwMode="auto">
          <a:xfrm>
            <a:off x="3323306" y="4225625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cxnSp>
        <p:nvCxnSpPr>
          <p:cNvPr id="27698" name="Straight Connector 48"/>
          <p:cNvCxnSpPr>
            <a:cxnSpLocks noChangeShapeType="1"/>
          </p:cNvCxnSpPr>
          <p:nvPr/>
        </p:nvCxnSpPr>
        <p:spPr bwMode="auto">
          <a:xfrm flipV="1">
            <a:off x="3516312" y="1438275"/>
            <a:ext cx="1588" cy="2787650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3001962" y="4491038"/>
            <a:ext cx="1189038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Tow Tank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Test of 1:20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(03/15/12)</a:t>
            </a:r>
          </a:p>
        </p:txBody>
      </p:sp>
      <p:sp>
        <p:nvSpPr>
          <p:cNvPr id="51" name="Pentagon 50"/>
          <p:cNvSpPr/>
          <p:nvPr/>
        </p:nvSpPr>
        <p:spPr bwMode="auto">
          <a:xfrm>
            <a:off x="2651617" y="3543268"/>
            <a:ext cx="864695" cy="468081"/>
          </a:xfrm>
          <a:prstGeom prst="homePlat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1000" kern="0" dirty="0">
                <a:solidFill>
                  <a:srgbClr val="000000"/>
                </a:solidFill>
                <a:latin typeface="Arial" charset="0"/>
                <a:cs typeface="+mn-cs"/>
              </a:rPr>
              <a:t>Build 1:20 model</a:t>
            </a:r>
          </a:p>
        </p:txBody>
      </p:sp>
      <p:sp>
        <p:nvSpPr>
          <p:cNvPr id="52" name="Isosceles Triangle 51"/>
          <p:cNvSpPr/>
          <p:nvPr/>
        </p:nvSpPr>
        <p:spPr bwMode="auto">
          <a:xfrm>
            <a:off x="4959414" y="4225625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cxnSp>
        <p:nvCxnSpPr>
          <p:cNvPr id="27706" name="Straight Connector 52"/>
          <p:cNvCxnSpPr>
            <a:cxnSpLocks noChangeShapeType="1"/>
          </p:cNvCxnSpPr>
          <p:nvPr/>
        </p:nvCxnSpPr>
        <p:spPr bwMode="auto">
          <a:xfrm flipH="1" flipV="1">
            <a:off x="5141913" y="1406525"/>
            <a:ext cx="11112" cy="2819400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4572000" y="4491038"/>
            <a:ext cx="1189038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At sea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Test of 1/20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(2/21/13)</a:t>
            </a:r>
          </a:p>
        </p:txBody>
      </p:sp>
      <p:sp>
        <p:nvSpPr>
          <p:cNvPr id="55" name="Pentagon 54"/>
          <p:cNvSpPr/>
          <p:nvPr/>
        </p:nvSpPr>
        <p:spPr bwMode="auto">
          <a:xfrm>
            <a:off x="5368688" y="3563640"/>
            <a:ext cx="1630657" cy="468081"/>
          </a:xfrm>
          <a:prstGeom prst="homePlat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1000" kern="0" dirty="0">
                <a:solidFill>
                  <a:srgbClr val="000000"/>
                </a:solidFill>
                <a:latin typeface="Arial" charset="0"/>
                <a:cs typeface="+mn-cs"/>
              </a:rPr>
              <a:t>Build Full Scale Turbine</a:t>
            </a:r>
          </a:p>
        </p:txBody>
      </p:sp>
      <p:cxnSp>
        <p:nvCxnSpPr>
          <p:cNvPr id="27711" name="Straight Connector 55"/>
          <p:cNvCxnSpPr>
            <a:cxnSpLocks noChangeShapeType="1"/>
          </p:cNvCxnSpPr>
          <p:nvPr/>
        </p:nvCxnSpPr>
        <p:spPr bwMode="auto">
          <a:xfrm flipH="1" flipV="1">
            <a:off x="6997700" y="1395413"/>
            <a:ext cx="11113" cy="2830512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Isosceles Triangle 56"/>
          <p:cNvSpPr/>
          <p:nvPr/>
        </p:nvSpPr>
        <p:spPr bwMode="auto">
          <a:xfrm>
            <a:off x="6814683" y="4225625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561138" y="4491038"/>
            <a:ext cx="922337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At sea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full scale test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(3/15/14)</a:t>
            </a:r>
          </a:p>
        </p:txBody>
      </p:sp>
      <p:sp>
        <p:nvSpPr>
          <p:cNvPr id="59" name="Isosceles Triangle 58"/>
          <p:cNvSpPr/>
          <p:nvPr/>
        </p:nvSpPr>
        <p:spPr bwMode="auto">
          <a:xfrm>
            <a:off x="2297002" y="1826346"/>
            <a:ext cx="387129" cy="287578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86000" y="1911350"/>
            <a:ext cx="4270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TR4</a:t>
            </a:r>
          </a:p>
        </p:txBody>
      </p:sp>
      <p:sp>
        <p:nvSpPr>
          <p:cNvPr id="61" name="Isosceles Triangle 60"/>
          <p:cNvSpPr/>
          <p:nvPr/>
        </p:nvSpPr>
        <p:spPr bwMode="auto">
          <a:xfrm>
            <a:off x="2559161" y="2294663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44763" y="2368550"/>
            <a:ext cx="4270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TR4</a:t>
            </a:r>
          </a:p>
        </p:txBody>
      </p:sp>
      <p:sp>
        <p:nvSpPr>
          <p:cNvPr id="63" name="Isosceles Triangle 62"/>
          <p:cNvSpPr/>
          <p:nvPr/>
        </p:nvSpPr>
        <p:spPr bwMode="auto">
          <a:xfrm>
            <a:off x="3324423" y="1826346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08350" y="1911350"/>
            <a:ext cx="4270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TR5</a:t>
            </a:r>
          </a:p>
        </p:txBody>
      </p:sp>
      <p:sp>
        <p:nvSpPr>
          <p:cNvPr id="65" name="Isosceles Triangle 64"/>
          <p:cNvSpPr/>
          <p:nvPr/>
        </p:nvSpPr>
        <p:spPr bwMode="auto">
          <a:xfrm>
            <a:off x="4183343" y="1826346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67188" y="1911350"/>
            <a:ext cx="4270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TR5</a:t>
            </a:r>
          </a:p>
        </p:txBody>
      </p:sp>
      <p:sp>
        <p:nvSpPr>
          <p:cNvPr id="67" name="Isosceles Triangle 66"/>
          <p:cNvSpPr/>
          <p:nvPr/>
        </p:nvSpPr>
        <p:spPr bwMode="auto">
          <a:xfrm>
            <a:off x="4405826" y="2294663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389438" y="2368550"/>
            <a:ext cx="4270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TR5</a:t>
            </a:r>
          </a:p>
        </p:txBody>
      </p:sp>
      <p:sp>
        <p:nvSpPr>
          <p:cNvPr id="69" name="Isosceles Triangle 68"/>
          <p:cNvSpPr/>
          <p:nvPr/>
        </p:nvSpPr>
        <p:spPr bwMode="auto">
          <a:xfrm>
            <a:off x="7132893" y="1826346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16763" y="1911350"/>
            <a:ext cx="4270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TR8</a:t>
            </a:r>
          </a:p>
        </p:txBody>
      </p:sp>
      <p:sp>
        <p:nvSpPr>
          <p:cNvPr id="71" name="Isosceles Triangle 70"/>
          <p:cNvSpPr/>
          <p:nvPr/>
        </p:nvSpPr>
        <p:spPr bwMode="auto">
          <a:xfrm>
            <a:off x="7894909" y="1826346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78763" y="1911350"/>
            <a:ext cx="427037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TR9</a:t>
            </a:r>
          </a:p>
        </p:txBody>
      </p:sp>
      <p:sp>
        <p:nvSpPr>
          <p:cNvPr id="73" name="Isosceles Triangle 72"/>
          <p:cNvSpPr/>
          <p:nvPr/>
        </p:nvSpPr>
        <p:spPr bwMode="auto">
          <a:xfrm>
            <a:off x="4940509" y="1826346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924425" y="1911350"/>
            <a:ext cx="4270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TR6</a:t>
            </a:r>
          </a:p>
        </p:txBody>
      </p:sp>
      <p:sp>
        <p:nvSpPr>
          <p:cNvPr id="75" name="Isosceles Triangle 74"/>
          <p:cNvSpPr/>
          <p:nvPr/>
        </p:nvSpPr>
        <p:spPr bwMode="auto">
          <a:xfrm>
            <a:off x="6610361" y="1826346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94475" y="1911350"/>
            <a:ext cx="427038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TR7</a:t>
            </a:r>
          </a:p>
        </p:txBody>
      </p:sp>
      <p:cxnSp>
        <p:nvCxnSpPr>
          <p:cNvPr id="27752" name="Straight Connector 76"/>
          <p:cNvCxnSpPr>
            <a:cxnSpLocks noChangeShapeType="1"/>
          </p:cNvCxnSpPr>
          <p:nvPr/>
        </p:nvCxnSpPr>
        <p:spPr bwMode="auto">
          <a:xfrm>
            <a:off x="2498725" y="2927350"/>
            <a:ext cx="0" cy="21113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3" name="Straight Connector 77"/>
          <p:cNvCxnSpPr>
            <a:cxnSpLocks noChangeShapeType="1"/>
          </p:cNvCxnSpPr>
          <p:nvPr/>
        </p:nvCxnSpPr>
        <p:spPr bwMode="auto">
          <a:xfrm>
            <a:off x="3194050" y="2927350"/>
            <a:ext cx="0" cy="21113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4" name="Straight Connector 78"/>
          <p:cNvCxnSpPr>
            <a:cxnSpLocks noChangeShapeType="1"/>
          </p:cNvCxnSpPr>
          <p:nvPr/>
        </p:nvCxnSpPr>
        <p:spPr bwMode="auto">
          <a:xfrm>
            <a:off x="3727450" y="2927350"/>
            <a:ext cx="0" cy="21113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5" name="Straight Connector 79"/>
          <p:cNvCxnSpPr>
            <a:cxnSpLocks noChangeShapeType="1"/>
          </p:cNvCxnSpPr>
          <p:nvPr/>
        </p:nvCxnSpPr>
        <p:spPr bwMode="auto">
          <a:xfrm>
            <a:off x="4381500" y="2938463"/>
            <a:ext cx="0" cy="211137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6" name="Straight Connector 80"/>
          <p:cNvCxnSpPr>
            <a:cxnSpLocks noChangeShapeType="1"/>
          </p:cNvCxnSpPr>
          <p:nvPr/>
        </p:nvCxnSpPr>
        <p:spPr bwMode="auto">
          <a:xfrm>
            <a:off x="4979988" y="2927350"/>
            <a:ext cx="0" cy="21113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7" name="Straight Connector 81"/>
          <p:cNvCxnSpPr>
            <a:cxnSpLocks noChangeShapeType="1"/>
          </p:cNvCxnSpPr>
          <p:nvPr/>
        </p:nvCxnSpPr>
        <p:spPr bwMode="auto">
          <a:xfrm>
            <a:off x="5643563" y="2916238"/>
            <a:ext cx="0" cy="211137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8" name="Straight Connector 82"/>
          <p:cNvCxnSpPr>
            <a:cxnSpLocks noChangeShapeType="1"/>
          </p:cNvCxnSpPr>
          <p:nvPr/>
        </p:nvCxnSpPr>
        <p:spPr bwMode="auto">
          <a:xfrm>
            <a:off x="6219825" y="2927350"/>
            <a:ext cx="0" cy="21113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59" name="Straight Connector 83"/>
          <p:cNvCxnSpPr>
            <a:cxnSpLocks noChangeShapeType="1"/>
          </p:cNvCxnSpPr>
          <p:nvPr/>
        </p:nvCxnSpPr>
        <p:spPr bwMode="auto">
          <a:xfrm>
            <a:off x="6743700" y="2927350"/>
            <a:ext cx="0" cy="211138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760" name="Straight Connector 84"/>
          <p:cNvCxnSpPr>
            <a:cxnSpLocks noChangeShapeType="1"/>
          </p:cNvCxnSpPr>
          <p:nvPr/>
        </p:nvCxnSpPr>
        <p:spPr bwMode="auto">
          <a:xfrm>
            <a:off x="7483475" y="2927350"/>
            <a:ext cx="0" cy="428625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TextBox 85"/>
          <p:cNvSpPr txBox="1"/>
          <p:nvPr/>
        </p:nvSpPr>
        <p:spPr>
          <a:xfrm>
            <a:off x="2392363" y="2727325"/>
            <a:ext cx="765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PDR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(10/18/11)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212013" y="2946400"/>
            <a:ext cx="533400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(x/x/x)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668713" y="2741613"/>
            <a:ext cx="765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CDR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(10/15/12)</a:t>
            </a:r>
          </a:p>
        </p:txBody>
      </p:sp>
      <p:sp>
        <p:nvSpPr>
          <p:cNvPr id="89" name="Isosceles Triangle 88"/>
          <p:cNvSpPr/>
          <p:nvPr/>
        </p:nvSpPr>
        <p:spPr bwMode="auto">
          <a:xfrm>
            <a:off x="4415613" y="4997319"/>
            <a:ext cx="387129" cy="287578"/>
          </a:xfrm>
          <a:prstGeom prst="triangle">
            <a:avLst/>
          </a:prstGeom>
          <a:solidFill>
            <a:srgbClr val="E7E7F8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0" hangingPunct="0">
              <a:defRPr/>
            </a:pPr>
            <a:endParaRPr lang="en-US" sz="1100" kern="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789363" y="5414963"/>
            <a:ext cx="16906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Full Scale Drive Train Test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 charset="0"/>
                <a:cs typeface="+mn-cs"/>
              </a:rPr>
              <a:t>(11/15/12)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933454" y="6172200"/>
            <a:ext cx="5574424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srgbClr val="000000"/>
                </a:solidFill>
                <a:latin typeface="Calibri" pitchFamily="34" charset="0"/>
              </a:rPr>
              <a:t>$2.3Million Spent of $8.15 Million </a:t>
            </a:r>
            <a:r>
              <a:rPr lang="en-US" sz="2000" b="1" i="1" kern="0" dirty="0" err="1">
                <a:solidFill>
                  <a:srgbClr val="000000"/>
                </a:solidFill>
                <a:latin typeface="Calibri" pitchFamily="34" charset="0"/>
              </a:rPr>
              <a:t>Aquantis</a:t>
            </a:r>
            <a:r>
              <a:rPr lang="en-US" sz="2000" b="1" i="1" kern="0" dirty="0">
                <a:solidFill>
                  <a:srgbClr val="000000"/>
                </a:solidFill>
                <a:latin typeface="Calibri" pitchFamily="34" charset="0"/>
              </a:rPr>
              <a:t> Budget</a:t>
            </a:r>
          </a:p>
        </p:txBody>
      </p:sp>
    </p:spTree>
    <p:extLst>
      <p:ext uri="{BB962C8B-B14F-4D97-AF65-F5344CB8AC3E}">
        <p14:creationId xmlns:p14="http://schemas.microsoft.com/office/powerpoint/2010/main" val="21952072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Towing-tank testing at NSWC </a:t>
            </a:r>
            <a:r>
              <a:rPr lang="en-US" dirty="0" err="1" smtClean="0"/>
              <a:t>Carderock</a:t>
            </a:r>
            <a:endParaRPr lang="en-US" dirty="0" smtClean="0"/>
          </a:p>
          <a:p>
            <a:pPr lvl="1"/>
            <a:r>
              <a:rPr lang="en-US" dirty="0" smtClean="0"/>
              <a:t>Dynamic stability of </a:t>
            </a:r>
            <a:r>
              <a:rPr lang="en-US" dirty="0" err="1" smtClean="0"/>
              <a:t>Aquantis</a:t>
            </a:r>
            <a:r>
              <a:rPr lang="en-US" dirty="0" smtClean="0"/>
              <a:t> platform</a:t>
            </a:r>
          </a:p>
          <a:p>
            <a:pPr lvl="2"/>
            <a:r>
              <a:rPr lang="en-US" dirty="0" smtClean="0"/>
              <a:t>Comparison with DCAB simulation results</a:t>
            </a:r>
          </a:p>
          <a:p>
            <a:pPr lvl="1"/>
            <a:r>
              <a:rPr lang="en-US" dirty="0" smtClean="0"/>
              <a:t>Froude-number scaling</a:t>
            </a:r>
          </a:p>
          <a:p>
            <a:pPr lvl="2"/>
            <a:r>
              <a:rPr lang="en-US" dirty="0" smtClean="0"/>
              <a:t>Importance of weight and buoyancy</a:t>
            </a:r>
          </a:p>
          <a:p>
            <a:pPr lvl="1"/>
            <a:r>
              <a:rPr lang="en-US" dirty="0" smtClean="0"/>
              <a:t>Reynolds-number effects for ~1/25</a:t>
            </a:r>
            <a:r>
              <a:rPr lang="en-US" baseline="30000" dirty="0" smtClean="0"/>
              <a:t>th</a:t>
            </a:r>
            <a:r>
              <a:rPr lang="en-US" dirty="0" smtClean="0"/>
              <a:t>-scale model </a:t>
            </a:r>
          </a:p>
          <a:p>
            <a:pPr lvl="1"/>
            <a:r>
              <a:rPr lang="en-US" dirty="0" smtClean="0"/>
              <a:t>Nacelle/rotor assembly mounted to a force measuring sensor</a:t>
            </a:r>
          </a:p>
          <a:p>
            <a:pPr lvl="1"/>
            <a:r>
              <a:rPr lang="en-US" dirty="0" smtClean="0"/>
              <a:t>Rotor blade </a:t>
            </a:r>
            <a:r>
              <a:rPr lang="en-US" i="1" dirty="0" smtClean="0"/>
              <a:t>rpm</a:t>
            </a:r>
            <a:r>
              <a:rPr lang="en-US" dirty="0" smtClean="0"/>
              <a:t> will match the scaled full-scale rotor drag force</a:t>
            </a:r>
          </a:p>
          <a:p>
            <a:pPr lvl="1"/>
            <a:r>
              <a:rPr lang="en-US" dirty="0" smtClean="0"/>
              <a:t>Test:</a:t>
            </a:r>
          </a:p>
          <a:p>
            <a:pPr lvl="2"/>
            <a:r>
              <a:rPr lang="en-US" dirty="0" smtClean="0"/>
              <a:t>Single nacelle/rotor assembly                                                                          drag calibration</a:t>
            </a:r>
          </a:p>
          <a:p>
            <a:pPr lvl="2"/>
            <a:r>
              <a:rPr lang="en-US" dirty="0" smtClean="0"/>
              <a:t>Captured model testing using                                                                      build-up method</a:t>
            </a:r>
          </a:p>
          <a:p>
            <a:pPr lvl="2"/>
            <a:r>
              <a:rPr lang="en-US" dirty="0" smtClean="0"/>
              <a:t>Free-towing of the platform using                                                                         a simulated mooring system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0336" y="4417719"/>
            <a:ext cx="3400425" cy="212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dirty="0" smtClean="0"/>
              <a:t>Full-scale </a:t>
            </a:r>
            <a:r>
              <a:rPr lang="en-US" dirty="0" err="1" smtClean="0"/>
              <a:t>drivetrain</a:t>
            </a:r>
            <a:r>
              <a:rPr lang="en-US" dirty="0" smtClean="0"/>
              <a:t> testing</a:t>
            </a:r>
          </a:p>
          <a:p>
            <a:pPr lvl="1"/>
            <a:r>
              <a:rPr lang="en-US" dirty="0" smtClean="0"/>
              <a:t>NREL</a:t>
            </a:r>
            <a:endParaRPr lang="en-US" dirty="0"/>
          </a:p>
        </p:txBody>
      </p:sp>
      <p:pic>
        <p:nvPicPr>
          <p:cNvPr id="48130" name="Picture 2" descr="Dynamometer test configuration for a wind turbine drivetrain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3925" y="2219325"/>
            <a:ext cx="4181475" cy="4181475"/>
          </a:xfrm>
          <a:prstGeom prst="rect">
            <a:avLst/>
          </a:prstGeom>
          <a:noFill/>
        </p:spPr>
      </p:pic>
      <p:pic>
        <p:nvPicPr>
          <p:cNvPr id="6" name="P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b="6354"/>
          <a:stretch>
            <a:fillRect/>
          </a:stretch>
        </p:blipFill>
        <p:spPr bwMode="auto">
          <a:xfrm rot="10800000" flipV="1">
            <a:off x="5562600" y="2590800"/>
            <a:ext cx="1828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7"/>
          <a:stretch/>
        </p:blipFill>
        <p:spPr bwMode="auto">
          <a:xfrm>
            <a:off x="152400" y="2294613"/>
            <a:ext cx="4086386" cy="395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Seabed floor assessment</a:t>
            </a:r>
          </a:p>
          <a:p>
            <a:pPr lvl="1"/>
            <a:r>
              <a:rPr lang="en-US" dirty="0" smtClean="0"/>
              <a:t>Geophysical / geotechnical data required of the predicted soil engineering properties to be used for the anchor design</a:t>
            </a:r>
          </a:p>
          <a:p>
            <a:pPr lvl="2"/>
            <a:r>
              <a:rPr lang="en-US" dirty="0" smtClean="0"/>
              <a:t>Topography and seabed features</a:t>
            </a:r>
          </a:p>
          <a:p>
            <a:pPr lvl="2"/>
            <a:r>
              <a:rPr lang="en-US" dirty="0" smtClean="0"/>
              <a:t>Soil classification and material thickness</a:t>
            </a:r>
          </a:p>
          <a:p>
            <a:pPr lvl="2"/>
            <a:r>
              <a:rPr lang="en-US" dirty="0" smtClean="0"/>
              <a:t>Buoyant unit weight and relative density</a:t>
            </a:r>
          </a:p>
          <a:p>
            <a:pPr lvl="2"/>
            <a:r>
              <a:rPr lang="en-US" dirty="0" smtClean="0"/>
              <a:t>Grain size and shear strength</a:t>
            </a:r>
          </a:p>
          <a:p>
            <a:pPr lvl="2"/>
            <a:r>
              <a:rPr lang="en-US" dirty="0" smtClean="0"/>
              <a:t>Soil cohesion</a:t>
            </a:r>
          </a:p>
          <a:p>
            <a:pPr lvl="1"/>
            <a:r>
              <a:rPr lang="en-US" dirty="0" smtClean="0"/>
              <a:t>Approach:</a:t>
            </a:r>
          </a:p>
          <a:p>
            <a:pPr lvl="2"/>
            <a:r>
              <a:rPr lang="en-US" dirty="0" smtClean="0"/>
              <a:t>Conduct bathymetry, </a:t>
            </a:r>
            <a:r>
              <a:rPr lang="en-US" dirty="0" err="1" smtClean="0"/>
              <a:t>sidescan</a:t>
            </a:r>
            <a:r>
              <a:rPr lang="en-US" dirty="0" smtClean="0"/>
              <a:t>, and </a:t>
            </a:r>
            <a:r>
              <a:rPr lang="en-US" dirty="0" err="1" smtClean="0"/>
              <a:t>subbottom</a:t>
            </a:r>
            <a:r>
              <a:rPr lang="en-US" dirty="0" smtClean="0"/>
              <a:t>  survey of the seafloor</a:t>
            </a:r>
          </a:p>
          <a:p>
            <a:pPr lvl="2"/>
            <a:r>
              <a:rPr lang="en-US" dirty="0" smtClean="0"/>
              <a:t>Obtain enough soil borings to a depth adequate to allow the determination of seafloor engineering properties at each anchor location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Bio-fouling</a:t>
            </a:r>
          </a:p>
          <a:p>
            <a:pPr lvl="1"/>
            <a:r>
              <a:rPr lang="en-US" dirty="0" smtClean="0"/>
              <a:t>Accumulation of microorganisms, plants, algae, or animals on wetted structures</a:t>
            </a:r>
          </a:p>
          <a:p>
            <a:pPr lvl="1"/>
            <a:r>
              <a:rPr lang="en-US" dirty="0" smtClean="0"/>
              <a:t>Negative impact on blade and platform performance and access</a:t>
            </a:r>
          </a:p>
          <a:p>
            <a:pPr lvl="1"/>
            <a:r>
              <a:rPr lang="en-US" dirty="0" smtClean="0"/>
              <a:t>Factors affecting bio-fouling</a:t>
            </a:r>
          </a:p>
          <a:p>
            <a:pPr lvl="2"/>
            <a:r>
              <a:rPr lang="en-US" dirty="0" smtClean="0"/>
              <a:t>Temperature, salinity, location,                                                                    water pollution, speed, and                                                                         interactions between organisms</a:t>
            </a:r>
          </a:p>
          <a:p>
            <a:pPr lvl="1"/>
            <a:r>
              <a:rPr lang="en-US" dirty="0" smtClean="0"/>
              <a:t>Anti-fouling methods</a:t>
            </a:r>
          </a:p>
          <a:p>
            <a:pPr lvl="2"/>
            <a:r>
              <a:rPr lang="en-US" dirty="0" err="1" smtClean="0">
                <a:cs typeface="Times New Roman" pitchFamily="18" charset="0"/>
              </a:rPr>
              <a:t>Tributyl</a:t>
            </a:r>
            <a:r>
              <a:rPr lang="en-US" dirty="0" smtClean="0">
                <a:cs typeface="Times New Roman" pitchFamily="18" charset="0"/>
              </a:rPr>
              <a:t>-tin (TBT)-based paints</a:t>
            </a:r>
          </a:p>
          <a:p>
            <a:pPr lvl="3"/>
            <a:r>
              <a:rPr lang="en-US" dirty="0" smtClean="0">
                <a:cs typeface="Times New Roman" pitchFamily="18" charset="0"/>
              </a:rPr>
              <a:t>Toxic: banned</a:t>
            </a:r>
          </a:p>
          <a:p>
            <a:pPr lvl="2"/>
            <a:r>
              <a:rPr lang="en-US" dirty="0" smtClean="0">
                <a:cs typeface="Times New Roman" pitchFamily="18" charset="0"/>
              </a:rPr>
              <a:t>Copper or co-biocide coatings</a:t>
            </a:r>
          </a:p>
          <a:p>
            <a:pPr lvl="3"/>
            <a:r>
              <a:rPr lang="en-US" dirty="0" smtClean="0"/>
              <a:t>Toxic</a:t>
            </a:r>
          </a:p>
          <a:p>
            <a:pPr lvl="2"/>
            <a:r>
              <a:rPr lang="en-US" dirty="0" smtClean="0">
                <a:cs typeface="Times New Roman" pitchFamily="18" charset="0"/>
              </a:rPr>
              <a:t>Non-toxic alternatives  →  unclear picture as to the preferred method</a:t>
            </a:r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1100" y="6172200"/>
            <a:ext cx="6781800" cy="36933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  <a:cs typeface="Arial" pitchFamily="34" charset="0"/>
              </a:rPr>
              <a:t>Recommendation: Test Bio-Fouling and Coatings Near the Florida Site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334000" y="3222023"/>
            <a:ext cx="3576876" cy="2188177"/>
            <a:chOff x="5334000" y="3222023"/>
            <a:chExt cx="3576876" cy="2188177"/>
          </a:xfrm>
        </p:grpSpPr>
        <p:pic>
          <p:nvPicPr>
            <p:cNvPr id="6" name="Picture 47" descr="week0.jpg"/>
            <p:cNvPicPr>
              <a:picLocks noChangeAspect="1"/>
            </p:cNvPicPr>
            <p:nvPr/>
          </p:nvPicPr>
          <p:blipFill>
            <a:blip r:embed="rId2" cstate="print"/>
            <a:srcRect l="25565" t="3358" r="24368" b="3661"/>
            <a:stretch>
              <a:fillRect/>
            </a:stretch>
          </p:blipFill>
          <p:spPr bwMode="auto">
            <a:xfrm>
              <a:off x="5368806" y="3518356"/>
              <a:ext cx="844788" cy="16573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48" descr="week1.jpg"/>
            <p:cNvPicPr>
              <a:picLocks noChangeAspect="1"/>
            </p:cNvPicPr>
            <p:nvPr/>
          </p:nvPicPr>
          <p:blipFill>
            <a:blip r:embed="rId3" cstate="print"/>
            <a:srcRect t="12074" r="9988" b="6793"/>
            <a:stretch>
              <a:fillRect/>
            </a:stretch>
          </p:blipFill>
          <p:spPr bwMode="auto">
            <a:xfrm>
              <a:off x="6334026" y="3518356"/>
              <a:ext cx="1225748" cy="16573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49" descr="week2.jpg"/>
            <p:cNvPicPr>
              <a:picLocks noChangeAspect="1"/>
            </p:cNvPicPr>
            <p:nvPr/>
          </p:nvPicPr>
          <p:blipFill>
            <a:blip r:embed="rId4" cstate="print"/>
            <a:srcRect l="7965" t="13113" r="8717" b="12170"/>
            <a:stretch>
              <a:fillRect/>
            </a:stretch>
          </p:blipFill>
          <p:spPr bwMode="auto">
            <a:xfrm>
              <a:off x="7679373" y="3518356"/>
              <a:ext cx="1231503" cy="16573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334000" y="322202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Week 0</a:t>
              </a:r>
              <a:endParaRPr lang="en-US" sz="1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9700" y="322202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Week 1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37924" y="3222023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Week 2</a:t>
              </a:r>
              <a:endParaRPr lang="en-US" sz="1600" b="1" dirty="0"/>
            </a:p>
          </p:txBody>
        </p:sp>
        <p:sp>
          <p:nvSpPr>
            <p:cNvPr id="12" name="TextBox 56"/>
            <p:cNvSpPr txBox="1">
              <a:spLocks noChangeArrowheads="1"/>
            </p:cNvSpPr>
            <p:nvPr/>
          </p:nvSpPr>
          <p:spPr bwMode="auto">
            <a:xfrm>
              <a:off x="5427134" y="5194756"/>
              <a:ext cx="3429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Plates </a:t>
              </a:r>
              <a:r>
                <a:rPr lang="en-US" sz="800" b="1" dirty="0">
                  <a:latin typeface="Arial" pitchFamily="34" charset="0"/>
                  <a:cs typeface="Arial" pitchFamily="34" charset="0"/>
                </a:rPr>
                <a:t>tested by Timothy M. Davidson at Portland State </a:t>
              </a:r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University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Transition from laminar to turbulent flow</a:t>
            </a:r>
          </a:p>
          <a:p>
            <a:pPr lvl="1"/>
            <a:r>
              <a:rPr lang="en-US" dirty="0" smtClean="0"/>
              <a:t>Blade sections developed by Somers (2004) for large-diameter wind turbine to include large regions of laminar flow</a:t>
            </a:r>
          </a:p>
          <a:p>
            <a:pPr lvl="1"/>
            <a:r>
              <a:rPr lang="en-US" dirty="0" smtClean="0"/>
              <a:t>Blade characteristics determined using CFD with full turbulent flow</a:t>
            </a:r>
          </a:p>
          <a:p>
            <a:pPr lvl="2"/>
            <a:r>
              <a:rPr lang="en-US" dirty="0" smtClean="0"/>
              <a:t>Transition modeling for modern CFD codes is still immature</a:t>
            </a:r>
          </a:p>
          <a:p>
            <a:pPr lvl="1"/>
            <a:r>
              <a:rPr lang="en-US" dirty="0" smtClean="0"/>
              <a:t>Trade studies show that partial-laminar-flow (if achieved) can improve turbine efficiency up to 25% above the present predictions</a:t>
            </a:r>
          </a:p>
          <a:p>
            <a:pPr lvl="1"/>
            <a:r>
              <a:rPr lang="en-US" dirty="0" smtClean="0"/>
              <a:t>Determining factors: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err="1" smtClean="0"/>
              <a:t>Freestream</a:t>
            </a:r>
            <a:r>
              <a:rPr lang="en-US" dirty="0" smtClean="0"/>
              <a:t> turbulence / particulates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Reynolds number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Surface roughness &amp; waviness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Leading-edge contamination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Bio-fouling (Large-scale roughness)</a:t>
            </a:r>
            <a:endParaRPr lang="en-US" dirty="0"/>
          </a:p>
        </p:txBody>
      </p:sp>
      <p:pic>
        <p:nvPicPr>
          <p:cNvPr id="5" name="Picture 8" descr="http://www.standardcirrus.org/Thumbs/tn_oil-flow-viz-112-1294-schemati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834" y="4284134"/>
            <a:ext cx="223258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 data management (PDM)</a:t>
            </a:r>
          </a:p>
          <a:p>
            <a:pPr lvl="1"/>
            <a:r>
              <a:rPr lang="en-US" dirty="0" smtClean="0"/>
              <a:t>Many organizations working on different  aspects of a complex design</a:t>
            </a:r>
          </a:p>
          <a:p>
            <a:pPr lvl="2"/>
            <a:r>
              <a:rPr lang="en-US" dirty="0" smtClean="0"/>
              <a:t>Exchange of many different types of documents</a:t>
            </a:r>
          </a:p>
          <a:p>
            <a:pPr lvl="3"/>
            <a:r>
              <a:rPr lang="en-US" dirty="0" smtClean="0"/>
              <a:t>CAD files are key</a:t>
            </a:r>
          </a:p>
          <a:p>
            <a:pPr lvl="1"/>
            <a:r>
              <a:rPr lang="en-US" dirty="0" smtClean="0"/>
              <a:t>PDM uses software tools to track and control data related to a particular product</a:t>
            </a:r>
          </a:p>
          <a:p>
            <a:pPr lvl="1"/>
            <a:r>
              <a:rPr lang="en-US" dirty="0" smtClean="0"/>
              <a:t>ARL Penn State will establish the PDM system for </a:t>
            </a:r>
            <a:r>
              <a:rPr lang="en-US" dirty="0" err="1" smtClean="0"/>
              <a:t>Aquantis</a:t>
            </a:r>
            <a:endParaRPr lang="en-US" dirty="0" smtClean="0"/>
          </a:p>
          <a:p>
            <a:pPr lvl="2"/>
            <a:r>
              <a:rPr lang="en-US" dirty="0" smtClean="0"/>
              <a:t>Siemens </a:t>
            </a:r>
            <a:r>
              <a:rPr lang="en-US" dirty="0" err="1" smtClean="0"/>
              <a:t>Teamcenter</a:t>
            </a:r>
            <a:endParaRPr lang="en-US" dirty="0" smtClean="0"/>
          </a:p>
          <a:p>
            <a:pPr lvl="2"/>
            <a:r>
              <a:rPr lang="en-US" dirty="0" smtClean="0"/>
              <a:t>Lifecycle management of the </a:t>
            </a:r>
            <a:r>
              <a:rPr lang="en-US" dirty="0" err="1" smtClean="0"/>
              <a:t>SolidWorks</a:t>
            </a:r>
            <a:r>
              <a:rPr lang="en-US" dirty="0" smtClean="0"/>
              <a:t> CAD files and documents</a:t>
            </a:r>
          </a:p>
          <a:p>
            <a:pPr lvl="2"/>
            <a:r>
              <a:rPr lang="en-US" dirty="0" smtClean="0"/>
              <a:t>Unique, project-specific drawing numbers</a:t>
            </a:r>
          </a:p>
          <a:p>
            <a:pPr lvl="3"/>
            <a:r>
              <a:rPr lang="en-US" dirty="0" err="1" smtClean="0"/>
              <a:t>Ecomerit</a:t>
            </a:r>
            <a:r>
              <a:rPr lang="en-US" dirty="0" smtClean="0"/>
              <a:t> Technologies and ARL Penn State will have file access </a:t>
            </a:r>
          </a:p>
          <a:p>
            <a:pPr lvl="3"/>
            <a:r>
              <a:rPr lang="en-US" dirty="0" smtClean="0"/>
              <a:t>Other organizations can access files on an as-needed basis</a:t>
            </a:r>
          </a:p>
          <a:p>
            <a:pPr lvl="1"/>
            <a:r>
              <a:rPr lang="en-US" dirty="0" err="1" smtClean="0"/>
              <a:t>Dehslen</a:t>
            </a:r>
            <a:r>
              <a:rPr lang="en-US" dirty="0" smtClean="0"/>
              <a:t> Associates, LLC will take ownership of the </a:t>
            </a:r>
            <a:r>
              <a:rPr lang="en-US" dirty="0" err="1" smtClean="0"/>
              <a:t>Aquantis</a:t>
            </a:r>
            <a:r>
              <a:rPr lang="en-US" dirty="0" smtClean="0"/>
              <a:t> PDM in the future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Issues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65125"/>
          </a:xfrm>
        </p:spPr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Aquantis</a:t>
            </a:r>
            <a:r>
              <a:rPr lang="en-US" dirty="0" smtClean="0"/>
              <a:t> farm of hydrokinetic turbines</a:t>
            </a:r>
          </a:p>
          <a:p>
            <a:pPr lvl="1"/>
            <a:r>
              <a:rPr lang="en-US" dirty="0" smtClean="0"/>
              <a:t>Turbine wakes can persist far downstream</a:t>
            </a:r>
          </a:p>
          <a:p>
            <a:pPr lvl="1"/>
            <a:r>
              <a:rPr lang="en-US" dirty="0" smtClean="0"/>
              <a:t>Proper spacing needs to be considered to avoid wake interactions</a:t>
            </a:r>
          </a:p>
          <a:p>
            <a:pPr lvl="2"/>
            <a:r>
              <a:rPr lang="en-US" dirty="0" smtClean="0"/>
              <a:t>Can lead to significant Annual Energy losses</a:t>
            </a:r>
          </a:p>
          <a:p>
            <a:pPr lvl="1"/>
            <a:r>
              <a:rPr lang="en-US" dirty="0" smtClean="0"/>
              <a:t>Platform space needs to be determined</a:t>
            </a:r>
          </a:p>
          <a:p>
            <a:pPr lvl="2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86100" y="3734303"/>
            <a:ext cx="2971800" cy="2818897"/>
            <a:chOff x="4514850" y="3734303"/>
            <a:chExt cx="2971800" cy="2818897"/>
          </a:xfrm>
        </p:grpSpPr>
        <p:pic>
          <p:nvPicPr>
            <p:cNvPr id="5" name="Picture 3" descr="horns_rev-570x427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4850" y="3734303"/>
              <a:ext cx="2971800" cy="222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857750" y="5968425"/>
              <a:ext cx="228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atin typeface="Arial" pitchFamily="34" charset="0"/>
                  <a:cs typeface="Arial" pitchFamily="34" charset="0"/>
                </a:rPr>
                <a:t>Horns Rev </a:t>
              </a: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Offshore </a:t>
              </a:r>
              <a:r>
                <a:rPr lang="en-US" sz="1600" b="1" dirty="0" err="1"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sz="1600" b="1" dirty="0" err="1" smtClean="0">
                  <a:latin typeface="Arial" pitchFamily="34" charset="0"/>
                  <a:cs typeface="Arial" pitchFamily="34" charset="0"/>
                </a:rPr>
                <a:t>indfarm</a:t>
              </a: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in Denmark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Technical  Presentation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Business case</a:t>
            </a:r>
          </a:p>
          <a:p>
            <a:pPr lvl="1"/>
            <a:r>
              <a:rPr lang="en-US" dirty="0" smtClean="0"/>
              <a:t>Existing resource data</a:t>
            </a:r>
          </a:p>
          <a:p>
            <a:pPr lvl="1"/>
            <a:r>
              <a:rPr lang="en-US" dirty="0" smtClean="0"/>
              <a:t>Requirements</a:t>
            </a:r>
          </a:p>
          <a:p>
            <a:r>
              <a:rPr lang="en-US" dirty="0" smtClean="0"/>
              <a:t>Conceptual design</a:t>
            </a:r>
          </a:p>
          <a:p>
            <a:pPr lvl="1"/>
            <a:r>
              <a:rPr lang="en-US" dirty="0" smtClean="0"/>
              <a:t>Turbine</a:t>
            </a:r>
          </a:p>
          <a:p>
            <a:pPr lvl="1"/>
            <a:r>
              <a:rPr lang="en-US" dirty="0" err="1" smtClean="0"/>
              <a:t>Drivetrain</a:t>
            </a:r>
            <a:endParaRPr lang="en-US" dirty="0" smtClean="0"/>
          </a:p>
          <a:p>
            <a:pPr lvl="1"/>
            <a:r>
              <a:rPr lang="en-US" dirty="0" smtClean="0"/>
              <a:t>Platform</a:t>
            </a:r>
          </a:p>
          <a:p>
            <a:pPr lvl="1"/>
            <a:r>
              <a:rPr lang="en-US" dirty="0" smtClean="0"/>
              <a:t>Mooring and Anchoring</a:t>
            </a:r>
          </a:p>
          <a:p>
            <a:pPr lvl="1"/>
            <a:r>
              <a:rPr lang="en-US" dirty="0" smtClean="0"/>
              <a:t>Key decisions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029200" y="16002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3366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Preliminary design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Turbine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Drivetrain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Platform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Mooring and Anchoring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Grid Connection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Cost of Energy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Key decisions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3366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Updated preliminary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design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Turbine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of Energy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indent="-228600">
              <a:spcBef>
                <a:spcPts val="600"/>
              </a:spcBef>
              <a:buClr>
                <a:srgbClr val="336699"/>
              </a:buCl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Next steps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Aquantis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743200"/>
            <a:ext cx="5029200" cy="3886200"/>
          </a:xfrm>
        </p:spPr>
        <p:txBody>
          <a:bodyPr/>
          <a:lstStyle/>
          <a:p>
            <a:r>
              <a:rPr lang="en-US" dirty="0" smtClean="0"/>
              <a:t>Scoping Study of the Gulf Stream performed by NOVA University’s Coral Research Institute</a:t>
            </a:r>
          </a:p>
          <a:p>
            <a:pPr lvl="1"/>
            <a:r>
              <a:rPr lang="en-US" dirty="0" smtClean="0"/>
              <a:t>Potential of ~25 GW</a:t>
            </a:r>
          </a:p>
          <a:p>
            <a:pPr lvl="1"/>
            <a:r>
              <a:rPr lang="en-US" dirty="0" smtClean="0"/>
              <a:t>5 GW immediately addressable</a:t>
            </a:r>
          </a:p>
          <a:p>
            <a:r>
              <a:rPr lang="en-US" dirty="0" smtClean="0"/>
              <a:t>Current circulation and climate change study by the University of Delaware</a:t>
            </a:r>
          </a:p>
          <a:p>
            <a:pPr lvl="1"/>
            <a:r>
              <a:rPr lang="en-US" dirty="0" smtClean="0"/>
              <a:t>Confirmed size of energy resource</a:t>
            </a:r>
          </a:p>
          <a:p>
            <a:pPr lvl="1"/>
            <a:r>
              <a:rPr lang="en-US" dirty="0" smtClean="0"/>
              <a:t>“no significant impact on circulation”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1450" y="1050916"/>
            <a:ext cx="3772550" cy="290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545" y="3933476"/>
            <a:ext cx="3450999" cy="258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8700" y="1371600"/>
            <a:ext cx="3886200" cy="1015663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Develop Technology to Harness the Energy Resource Available in the Gulf Stream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Case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Florida’s electrical power generation</a:t>
            </a:r>
          </a:p>
          <a:p>
            <a:pPr lvl="1"/>
            <a:r>
              <a:rPr lang="en-US" dirty="0" smtClean="0"/>
              <a:t>Primarily natural gas</a:t>
            </a:r>
          </a:p>
          <a:p>
            <a:pPr lvl="2"/>
            <a:r>
              <a:rPr lang="en-US" dirty="0" smtClean="0"/>
              <a:t>Some coal, oil, and nuclear power</a:t>
            </a:r>
          </a:p>
          <a:p>
            <a:pPr lvl="1"/>
            <a:r>
              <a:rPr lang="en-US" dirty="0" smtClean="0"/>
              <a:t>Approximately 2% renewable power sources</a:t>
            </a:r>
          </a:p>
          <a:p>
            <a:pPr lvl="2"/>
            <a:r>
              <a:rPr lang="en-US" dirty="0" smtClean="0"/>
              <a:t>Mostly biomass and solid waste</a:t>
            </a:r>
          </a:p>
          <a:p>
            <a:pPr lvl="2"/>
            <a:r>
              <a:rPr lang="en-US" dirty="0" smtClean="0"/>
              <a:t>Little hydro, solar, and virtually no wind installations</a:t>
            </a:r>
          </a:p>
          <a:p>
            <a:pPr lvl="1"/>
            <a:r>
              <a:rPr lang="en-US" dirty="0" smtClean="0"/>
              <a:t>Demand expected to continue grow at an accelerated pace and so will electricity prices</a:t>
            </a:r>
          </a:p>
          <a:p>
            <a:pPr lvl="1"/>
            <a:r>
              <a:rPr lang="en-US" dirty="0" smtClean="0"/>
              <a:t>Need to hedge the risk of gas prices by diversifying its power generation portfolio</a:t>
            </a:r>
          </a:p>
          <a:p>
            <a:pPr lvl="1"/>
            <a:r>
              <a:rPr lang="en-US" dirty="0" smtClean="0"/>
              <a:t>The Gulf Stream is unique to Florida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5638800"/>
            <a:ext cx="5181600" cy="707886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Aquantis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Power</a:t>
            </a:r>
            <a:r>
              <a:rPr lang="en-US" sz="2000" b="1" i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plant Can Help Better Position Florida for Growth in the Future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Case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30309" y="1312085"/>
            <a:ext cx="8683383" cy="5088715"/>
            <a:chOff x="421574" y="1519349"/>
            <a:chExt cx="8683383" cy="5088715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2362830063"/>
                </p:ext>
              </p:extLst>
            </p:nvPr>
          </p:nvGraphicFramePr>
          <p:xfrm>
            <a:off x="4197064" y="1519349"/>
            <a:ext cx="4907893" cy="28575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/>
            <p:cNvCxnSpPr/>
            <p:nvPr/>
          </p:nvCxnSpPr>
          <p:spPr bwMode="auto">
            <a:xfrm>
              <a:off x="4413504" y="1652778"/>
              <a:ext cx="42672" cy="49552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5115431" y="3999859"/>
              <a:ext cx="33212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Florida Electricity Pricing Trends1978-2008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4434840" y="3886200"/>
              <a:ext cx="4636008" cy="142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1158460" y="4072941"/>
              <a:ext cx="2561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latin typeface="Arial" pitchFamily="34" charset="0"/>
                  <a:cs typeface="Arial" pitchFamily="34" charset="0"/>
                </a:rPr>
                <a:t>Florida 2019 Capacity Projection</a:t>
              </a:r>
              <a:endParaRPr lang="en-US" sz="1200" b="1" u="sng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2747" y="4320608"/>
              <a:ext cx="3616529" cy="1864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5301705" y="5244384"/>
              <a:ext cx="3054895" cy="2928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888640" y="6021672"/>
              <a:ext cx="299560" cy="8279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1674278"/>
                </p:ext>
              </p:extLst>
            </p:nvPr>
          </p:nvGraphicFramePr>
          <p:xfrm>
            <a:off x="902310" y="1704305"/>
            <a:ext cx="3006578" cy="2386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8" name="Chart" r:id="rId5" imgW="3629049" imgH="2886026" progId="MSGraph.Chart.8">
                    <p:embed followColorScheme="full"/>
                  </p:oleObj>
                </mc:Choice>
                <mc:Fallback>
                  <p:oleObj name="Chart" r:id="rId5" imgW="3629049" imgH="2886026" progId="MSGraph.Chart.8">
                    <p:embed followColorScheme="full"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2310" y="1704305"/>
                          <a:ext cx="3006578" cy="2386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421574" y="1881296"/>
              <a:ext cx="925253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Biomass          0.70 %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Solid Waste     0.70%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Waste Heat      0.50%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Hydro               0.10%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Solar                0.10%</a:t>
              </a:r>
              <a:endParaRPr lang="en-US" sz="57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>
              <a:off x="1335607" y="2032012"/>
              <a:ext cx="976855" cy="1147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9"/>
            <p:cNvSpPr txBox="1"/>
            <p:nvPr/>
          </p:nvSpPr>
          <p:spPr>
            <a:xfrm>
              <a:off x="1718889" y="2189089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Other </a:t>
              </a:r>
            </a:p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10.7%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9"/>
            <p:cNvSpPr txBox="1"/>
            <p:nvPr/>
          </p:nvSpPr>
          <p:spPr>
            <a:xfrm>
              <a:off x="2430488" y="2390776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Oil 10.7%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2528411" y="2894999"/>
              <a:ext cx="7296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Coal 19.5%</a:t>
              </a:r>
              <a:endParaRPr lang="en-US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1580626" y="3369133"/>
              <a:ext cx="1085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Natural Gas 44.1%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9"/>
            <p:cNvSpPr txBox="1"/>
            <p:nvPr/>
          </p:nvSpPr>
          <p:spPr>
            <a:xfrm>
              <a:off x="1454388" y="2418540"/>
              <a:ext cx="5918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Nuclear </a:t>
              </a:r>
            </a:p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6.60%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07241" y="1563361"/>
              <a:ext cx="28360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smtClean="0">
                  <a:latin typeface="Arial" pitchFamily="34" charset="0"/>
                  <a:cs typeface="Arial" pitchFamily="34" charset="0"/>
                </a:rPr>
                <a:t>Florida Installed Capacity as of 2009</a:t>
              </a:r>
              <a:endParaRPr lang="en-US" sz="1200" b="1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9"/>
            <p:cNvSpPr txBox="1"/>
            <p:nvPr/>
          </p:nvSpPr>
          <p:spPr>
            <a:xfrm>
              <a:off x="3349757" y="2758228"/>
              <a:ext cx="957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Total:   59.7 GW</a:t>
              </a:r>
            </a:p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Renew.: 1.2 GW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6037841"/>
                </p:ext>
              </p:extLst>
            </p:nvPr>
          </p:nvGraphicFramePr>
          <p:xfrm>
            <a:off x="927705" y="4158481"/>
            <a:ext cx="3006578" cy="2386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9" name="Chart" r:id="rId7" imgW="3629049" imgH="2886026" progId="MSGraph.Chart.8">
                    <p:embed followColorScheme="full"/>
                  </p:oleObj>
                </mc:Choice>
                <mc:Fallback>
                  <p:oleObj name="Chart" r:id="rId7" imgW="3629049" imgH="2886026" progId="MSGraph.Chart.8">
                    <p:embed followColorScheme="full"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7705" y="4158481"/>
                          <a:ext cx="3006578" cy="2386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446969" y="4335472"/>
              <a:ext cx="946093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Biomass           0.90 %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Solid Waste     0.10%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Waste Heat      0.80%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Hydro               0.10%</a:t>
              </a:r>
            </a:p>
            <a:p>
              <a:r>
                <a:rPr lang="en-US" sz="570" b="1" dirty="0" smtClean="0">
                  <a:latin typeface="Arial" pitchFamily="34" charset="0"/>
                  <a:cs typeface="Arial" pitchFamily="34" charset="0"/>
                </a:rPr>
                <a:t>Solar                0.10%</a:t>
              </a:r>
              <a:endParaRPr lang="en-US" sz="57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1361002" y="4486188"/>
              <a:ext cx="976855" cy="1147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9"/>
            <p:cNvSpPr txBox="1"/>
            <p:nvPr/>
          </p:nvSpPr>
          <p:spPr>
            <a:xfrm>
              <a:off x="1871289" y="4609397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Other </a:t>
              </a:r>
            </a:p>
            <a:p>
              <a:r>
                <a:rPr lang="en-US" sz="800" b="1" dirty="0">
                  <a:latin typeface="Arial" pitchFamily="34" charset="0"/>
                  <a:cs typeface="Arial" pitchFamily="34" charset="0"/>
                </a:rPr>
                <a:t>7</a:t>
              </a:r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.7%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9"/>
            <p:cNvSpPr txBox="1"/>
            <p:nvPr/>
          </p:nvSpPr>
          <p:spPr>
            <a:xfrm>
              <a:off x="2365281" y="4732507"/>
              <a:ext cx="64472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Oil 12.2%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9"/>
            <p:cNvSpPr txBox="1"/>
            <p:nvPr/>
          </p:nvSpPr>
          <p:spPr>
            <a:xfrm>
              <a:off x="2609385" y="5211270"/>
              <a:ext cx="72968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Coal 18.2%</a:t>
              </a:r>
              <a:endParaRPr lang="en-US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9"/>
            <p:cNvSpPr txBox="1"/>
            <p:nvPr/>
          </p:nvSpPr>
          <p:spPr>
            <a:xfrm>
              <a:off x="1816629" y="5688429"/>
              <a:ext cx="1085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Natural Gas 50.1%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9"/>
            <p:cNvSpPr txBox="1"/>
            <p:nvPr/>
          </p:nvSpPr>
          <p:spPr>
            <a:xfrm>
              <a:off x="1479783" y="4840229"/>
              <a:ext cx="5918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Nuclear </a:t>
              </a:r>
            </a:p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8.8%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9"/>
            <p:cNvSpPr txBox="1"/>
            <p:nvPr/>
          </p:nvSpPr>
          <p:spPr>
            <a:xfrm>
              <a:off x="3375152" y="5212404"/>
              <a:ext cx="957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Total:   63.7 GW</a:t>
              </a:r>
            </a:p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Renew.: 1.9 GW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Gulf-Stream Resource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dirty="0" smtClean="0"/>
              <a:t>Florida Current resource measurements acquired by Florida Atlantic University (FAU)</a:t>
            </a:r>
          </a:p>
          <a:p>
            <a:pPr lvl="1"/>
            <a:r>
              <a:rPr lang="en-US" dirty="0" smtClean="0"/>
              <a:t>Masters Thesis – </a:t>
            </a:r>
            <a:r>
              <a:rPr lang="en-US" dirty="0" err="1" smtClean="0"/>
              <a:t>Raye</a:t>
            </a:r>
            <a:r>
              <a:rPr lang="en-US" dirty="0" smtClean="0"/>
              <a:t> [2002]</a:t>
            </a:r>
          </a:p>
          <a:p>
            <a:pPr lvl="2"/>
            <a:r>
              <a:rPr lang="en-US" dirty="0" smtClean="0"/>
              <a:t>19 months of data</a:t>
            </a:r>
          </a:p>
          <a:p>
            <a:pPr lvl="1">
              <a:defRPr/>
            </a:pPr>
            <a:r>
              <a:rPr lang="en-US" dirty="0" smtClean="0"/>
              <a:t>Measured mean flow</a:t>
            </a:r>
          </a:p>
          <a:p>
            <a:pPr lvl="2">
              <a:defRPr/>
            </a:pPr>
            <a:r>
              <a:rPr lang="en-US" dirty="0" smtClean="0"/>
              <a:t>Single site</a:t>
            </a:r>
          </a:p>
          <a:p>
            <a:pPr lvl="2">
              <a:defRPr/>
            </a:pPr>
            <a:r>
              <a:rPr lang="en-US" dirty="0" smtClean="0"/>
              <a:t>Acoustic Doppler Current Profiler (ADCP)</a:t>
            </a:r>
          </a:p>
          <a:p>
            <a:pPr lvl="2">
              <a:defRPr/>
            </a:pPr>
            <a:r>
              <a:rPr lang="en-US" dirty="0" smtClean="0"/>
              <a:t>Three components of velocity</a:t>
            </a:r>
          </a:p>
          <a:p>
            <a:pPr lvl="2">
              <a:defRPr/>
            </a:pPr>
            <a:r>
              <a:rPr lang="en-US" dirty="0" smtClean="0"/>
              <a:t>Entire water column</a:t>
            </a:r>
          </a:p>
          <a:p>
            <a:pPr lvl="2">
              <a:defRPr/>
            </a:pPr>
            <a:r>
              <a:rPr lang="en-US" dirty="0" smtClean="0"/>
              <a:t>Low-frequency data</a:t>
            </a:r>
          </a:p>
          <a:p>
            <a:pPr lvl="1">
              <a:defRPr/>
            </a:pPr>
            <a:r>
              <a:rPr lang="en-US" dirty="0" smtClean="0"/>
              <a:t>Recent additional ADCP data</a:t>
            </a:r>
          </a:p>
          <a:p>
            <a:pPr>
              <a:defRPr/>
            </a:pPr>
            <a:r>
              <a:rPr lang="en-US" dirty="0" smtClean="0"/>
              <a:t>Further analysis by V-Bar</a:t>
            </a:r>
            <a:endParaRPr lang="en-US" dirty="0"/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5538147" y="3962400"/>
            <a:ext cx="3529653" cy="2507466"/>
            <a:chOff x="5443121" y="3560763"/>
            <a:chExt cx="3589422" cy="2687637"/>
          </a:xfrm>
        </p:grpSpPr>
        <p:pic>
          <p:nvPicPr>
            <p:cNvPr id="7" name="Picture 3" descr="Ocean Current Char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62600" y="3560763"/>
              <a:ext cx="3121025" cy="268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619750" y="3581400"/>
              <a:ext cx="381000" cy="2362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5715000" y="3562350"/>
              <a:ext cx="364202" cy="2354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2.00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1.80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1.60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1.40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1.20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1.00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0.80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0.60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0.40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0.20</a:t>
              </a:r>
            </a:p>
            <a:p>
              <a:endParaRPr lang="en-US" sz="700" dirty="0">
                <a:solidFill>
                  <a:srgbClr val="444D61"/>
                </a:solidFill>
                <a:latin typeface="Arial" pitchFamily="-106" charset="0"/>
              </a:endParaRPr>
            </a:p>
            <a:p>
              <a:r>
                <a:rPr lang="en-US" sz="700" dirty="0">
                  <a:solidFill>
                    <a:srgbClr val="444D61"/>
                  </a:solidFill>
                  <a:latin typeface="Arial" pitchFamily="-106" charset="0"/>
                </a:rPr>
                <a:t>0.00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43121" y="4391025"/>
              <a:ext cx="338554" cy="853760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>
                  <a:solidFill>
                    <a:srgbClr val="444D61"/>
                  </a:solidFill>
                  <a:latin typeface="Arial"/>
                  <a:ea typeface="+mn-ea"/>
                  <a:cs typeface="+mn-cs"/>
                </a:rPr>
                <a:t>Velocity (m/s)</a:t>
              </a: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019800" y="5791200"/>
              <a:ext cx="27432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5962650" y="5791200"/>
              <a:ext cx="3069893" cy="230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444D61"/>
                  </a:solidFill>
                  <a:latin typeface="Arial" pitchFamily="-106" charset="0"/>
                </a:rPr>
                <a:t>Jan  Feb  Mar  Apr  May  June  </a:t>
              </a:r>
              <a:r>
                <a:rPr lang="en-US" sz="800" dirty="0" smtClean="0">
                  <a:solidFill>
                    <a:srgbClr val="444D61"/>
                  </a:solidFill>
                  <a:latin typeface="Arial" pitchFamily="-106" charset="0"/>
                </a:rPr>
                <a:t>July   </a:t>
              </a:r>
              <a:r>
                <a:rPr lang="en-US" sz="800" dirty="0">
                  <a:solidFill>
                    <a:srgbClr val="444D61"/>
                  </a:solidFill>
                  <a:latin typeface="Arial" pitchFamily="-106" charset="0"/>
                </a:rPr>
                <a:t>Aug  Sep  Oct  Nov  Dec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230" y="1447800"/>
            <a:ext cx="3011487" cy="229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Gulf-Stream Resource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dirty="0" smtClean="0"/>
              <a:t>Less vertical shear than in wind</a:t>
            </a:r>
          </a:p>
          <a:p>
            <a:r>
              <a:rPr lang="en-US" dirty="0" smtClean="0"/>
              <a:t>More consistent flow than either in wind or tidal currents</a:t>
            </a:r>
          </a:p>
          <a:p>
            <a:r>
              <a:rPr lang="en-US" dirty="0" smtClean="0"/>
              <a:t>Larger density fluid (~800 x) than used in wind turbines</a:t>
            </a:r>
          </a:p>
          <a:p>
            <a:pPr lvl="1"/>
            <a:r>
              <a:rPr lang="en-US" dirty="0" smtClean="0"/>
              <a:t>More power</a:t>
            </a:r>
          </a:p>
          <a:p>
            <a:pPr lvl="1"/>
            <a:r>
              <a:rPr lang="en-US" dirty="0" smtClean="0"/>
              <a:t>Higher loads (structural issues)</a:t>
            </a:r>
          </a:p>
          <a:p>
            <a:r>
              <a:rPr lang="en-US" dirty="0" smtClean="0"/>
              <a:t>Key powering parameters:</a:t>
            </a:r>
          </a:p>
          <a:p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976910" y="1019175"/>
            <a:ext cx="3090890" cy="4411389"/>
            <a:chOff x="5867400" y="2370411"/>
            <a:chExt cx="3090890" cy="441138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7400" y="4837159"/>
              <a:ext cx="3090890" cy="163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409678" y="6474023"/>
              <a:ext cx="198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Depth = 66.2 meters 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26294" y="2370411"/>
              <a:ext cx="2980228" cy="235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400800" y="5105400"/>
              <a:ext cx="762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V-Bar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29400" y="2590800"/>
              <a:ext cx="609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FAU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6307514" y="5660390"/>
          <a:ext cx="2429683" cy="66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8" name="Equation" r:id="rId5" imgW="1854000" imgH="507960" progId="Equation.DSMT4">
                  <p:embed/>
                </p:oleObj>
              </mc:Choice>
              <mc:Fallback>
                <p:oleObj name="Equation" r:id="rId5" imgW="1854000" imgH="5079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514" y="5660390"/>
                        <a:ext cx="2429683" cy="6642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69855" y="6324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Weibull</a:t>
            </a:r>
            <a:r>
              <a:rPr lang="en-US" sz="1400" b="1" dirty="0" smtClean="0"/>
              <a:t> Distribution</a:t>
            </a:r>
            <a:endParaRPr lang="en-US" sz="1400" b="1" dirty="0"/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930404" y="4806040"/>
          <a:ext cx="2313230" cy="945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9" name="Equation" r:id="rId7" imgW="1765080" imgH="723600" progId="Equation.DSMT4">
                  <p:embed/>
                </p:oleObj>
              </mc:Choice>
              <mc:Fallback>
                <p:oleObj name="Equation" r:id="rId7" imgW="1765080" imgH="723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4" y="4806040"/>
                        <a:ext cx="2313230" cy="9459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4635307" y="4996533"/>
          <a:ext cx="1232093" cy="56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0"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307" y="4996533"/>
                        <a:ext cx="1232093" cy="5650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66675" y="4987925"/>
          <a:ext cx="13985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1" name="Equation" r:id="rId11" imgW="1066680" imgH="444240" progId="Equation.DSMT4">
                  <p:embed/>
                </p:oleObj>
              </mc:Choice>
              <mc:Fallback>
                <p:oleObj name="Equation" r:id="rId11" imgW="1066680" imgH="4442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4987925"/>
                        <a:ext cx="1398588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325019" y="569806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Annual Energy Production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7722" y="569806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Coefficient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41753" y="569806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Capacity Factor</a:t>
            </a:r>
            <a:endParaRPr lang="en-US" sz="1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of Technology and Innovation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5" name="Picture 25" descr="united-technologies-logo-utc.jpg"/>
          <p:cNvPicPr>
            <a:picLocks noChangeAspect="1"/>
          </p:cNvPicPr>
          <p:nvPr/>
        </p:nvPicPr>
        <p:blipFill rotWithShape="1">
          <a:blip r:embed="rId2" cstate="print"/>
          <a:srcRect b="16113"/>
          <a:stretch/>
        </p:blipFill>
        <p:spPr bwMode="auto">
          <a:xfrm>
            <a:off x="6457815" y="5791200"/>
            <a:ext cx="1619385" cy="83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2336800" y="1047750"/>
            <a:ext cx="6362700" cy="4938713"/>
            <a:chOff x="1472" y="683"/>
            <a:chExt cx="4008" cy="3111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837" y="3552"/>
              <a:ext cx="515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40m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550kW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248" y="3552"/>
              <a:ext cx="536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50m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750kW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736" y="3552"/>
              <a:ext cx="603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70m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1.5MW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899" y="3534"/>
              <a:ext cx="1141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96m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000" b="1" dirty="0" smtClean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2.5MW</a:t>
              </a:r>
              <a:br>
                <a:rPr lang="en-US" sz="1000" b="1" dirty="0" smtClean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</a:br>
              <a:endParaRPr lang="en-US" sz="1000" b="1" dirty="0">
                <a:solidFill>
                  <a:srgbClr val="272255"/>
                </a:solidFill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pic>
          <p:nvPicPr>
            <p:cNvPr id="11" name="Picture 10" descr="Jim and 1"/>
            <p:cNvPicPr preferRelativeResize="0">
              <a:picLocks noChangeArrowheads="1"/>
            </p:cNvPicPr>
            <p:nvPr/>
          </p:nvPicPr>
          <p:blipFill>
            <a:blip r:embed="rId3" cstate="print"/>
            <a:srcRect l="4111" t="3612" r="13954" b="1549"/>
            <a:stretch>
              <a:fillRect/>
            </a:stretch>
          </p:blipFill>
          <p:spPr bwMode="auto">
            <a:xfrm>
              <a:off x="1920" y="1319"/>
              <a:ext cx="1488" cy="11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744" y="683"/>
              <a:ext cx="144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Clipper 2001 - 2010</a:t>
              </a:r>
              <a:endParaRPr lang="en-US" sz="1600" b="1" dirty="0">
                <a:solidFill>
                  <a:srgbClr val="272255"/>
                </a:solidFill>
                <a:latin typeface="Arial" pitchFamily="34" charset="0"/>
                <a:ea typeface="ヒラギノ角ゴ Pro W3"/>
                <a:cs typeface="Arial" pitchFamily="34" charset="0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1472" y="3504"/>
              <a:ext cx="5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Rotor Capacity</a:t>
              </a:r>
            </a:p>
          </p:txBody>
        </p:sp>
        <p:pic>
          <p:nvPicPr>
            <p:cNvPr id="14" name="Picture 26" descr="bigbe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52" y="2759"/>
              <a:ext cx="168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1" descr="turbines_big ben_40m rotor_no circ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3122"/>
              <a:ext cx="288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2" descr="turbines_big ben_96m_no circl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32" y="2471"/>
              <a:ext cx="930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3" descr="turbines_big ben_70m_no circl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52" y="2780"/>
              <a:ext cx="560" cy="69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18" name="Picture 34" descr="turbines_big ben_50m_no circl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04" y="2999"/>
              <a:ext cx="41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1536" y="3479"/>
              <a:ext cx="3504" cy="0"/>
            </a:xfrm>
            <a:prstGeom prst="line">
              <a:avLst/>
            </a:prstGeom>
            <a:noFill/>
            <a:ln w="28575">
              <a:solidFill>
                <a:srgbClr val="2722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824" y="683"/>
              <a:ext cx="158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Zond </a:t>
              </a:r>
              <a:r>
                <a:rPr lang="en-US" sz="16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1980</a:t>
              </a:r>
              <a:r>
                <a:rPr lang="en-US" sz="1600" b="1" dirty="0" smtClean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 - </a:t>
              </a:r>
              <a:r>
                <a:rPr lang="en-US" sz="1600" b="1" dirty="0">
                  <a:solidFill>
                    <a:srgbClr val="272255"/>
                  </a:solidFill>
                  <a:latin typeface="Arial" pitchFamily="34" charset="0"/>
                  <a:ea typeface="ヒラギノ角ゴ Pro W3"/>
                  <a:cs typeface="Arial" pitchFamily="34" charset="0"/>
                </a:rPr>
                <a:t>2000 </a:t>
              </a:r>
            </a:p>
          </p:txBody>
        </p:sp>
        <p:pic>
          <p:nvPicPr>
            <p:cNvPr id="21" name="Picture 48" descr="Clipper sig-final-rgb.t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1" y="935"/>
              <a:ext cx="795" cy="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53" descr="Zond Systems.tif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20" y="935"/>
              <a:ext cx="1488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57"/>
            <p:cNvSpPr txBox="1">
              <a:spLocks noChangeArrowheads="1"/>
            </p:cNvSpPr>
            <p:nvPr/>
          </p:nvSpPr>
          <p:spPr bwMode="auto">
            <a:xfrm>
              <a:off x="5346" y="925"/>
              <a:ext cx="13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 dirty="0">
                  <a:solidFill>
                    <a:srgbClr val="003366"/>
                  </a:solidFill>
                  <a:latin typeface="Arial" pitchFamily="34" charset="0"/>
                  <a:cs typeface="Arial" pitchFamily="34" charset="0"/>
                </a:rPr>
                <a:t>®</a:t>
              </a:r>
            </a:p>
          </p:txBody>
        </p:sp>
      </p:grpSp>
      <p:pic>
        <p:nvPicPr>
          <p:cNvPr id="24" name="Picture 23" descr="Triflo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8200" y="1654827"/>
            <a:ext cx="1600200" cy="2155173"/>
          </a:xfrm>
          <a:prstGeom prst="rect">
            <a:avLst/>
          </a:prstGeom>
          <a:effectLst>
            <a:outerShdw blurRad="50800" dist="12700" dir="270000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5800" y="1048435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Triflon 1975 - 1980</a:t>
            </a:r>
            <a:endParaRPr lang="en-US" sz="1600" b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3" descr="Blue_GE_Energy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86200" y="6019800"/>
            <a:ext cx="1447799" cy="60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2362200" y="6172200"/>
            <a:ext cx="190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Acquired By:</a:t>
            </a:r>
            <a:endParaRPr lang="en-US" sz="1500" b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39624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Acquired by Sherman Williams</a:t>
            </a:r>
            <a:endParaRPr lang="en-US" sz="1400" b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 descr="steelwinds059.small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23628" y="2309283"/>
            <a:ext cx="2282172" cy="157691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</a:t>
            </a:r>
            <a:r>
              <a:rPr lang="en-US" dirty="0" err="1" smtClean="0"/>
              <a:t>Aquantis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project:</a:t>
            </a:r>
          </a:p>
          <a:p>
            <a:pPr lvl="1"/>
            <a:r>
              <a:rPr lang="en-US" dirty="0" smtClean="0"/>
              <a:t>Start: September 2010</a:t>
            </a:r>
          </a:p>
          <a:p>
            <a:pPr lvl="1"/>
            <a:r>
              <a:rPr lang="en-US" dirty="0" smtClean="0"/>
              <a:t>Conceptual Design Review: May 3-4, 2011 </a:t>
            </a:r>
          </a:p>
          <a:p>
            <a:pPr lvl="1"/>
            <a:r>
              <a:rPr lang="en-US" dirty="0" smtClean="0"/>
              <a:t>Preliminary Design Review: October 18-19, 2011</a:t>
            </a:r>
          </a:p>
          <a:p>
            <a:r>
              <a:rPr lang="en-US" dirty="0" smtClean="0"/>
              <a:t>Team:</a:t>
            </a:r>
          </a:p>
          <a:p>
            <a:pPr lvl="1"/>
            <a:r>
              <a:rPr lang="en-US" dirty="0" err="1" smtClean="0"/>
              <a:t>Ecomerit</a:t>
            </a:r>
            <a:r>
              <a:rPr lang="en-US" dirty="0" smtClean="0"/>
              <a:t> Technologies</a:t>
            </a:r>
          </a:p>
          <a:p>
            <a:pPr lvl="1"/>
            <a:r>
              <a:rPr lang="en-US" dirty="0" smtClean="0"/>
              <a:t>ARL Penn State</a:t>
            </a:r>
          </a:p>
          <a:p>
            <a:pPr lvl="1"/>
            <a:r>
              <a:rPr lang="en-US" dirty="0" smtClean="0"/>
              <a:t>NSWC</a:t>
            </a:r>
          </a:p>
          <a:p>
            <a:pPr lvl="2"/>
            <a:r>
              <a:rPr lang="en-US" dirty="0" err="1" smtClean="0"/>
              <a:t>Carderock</a:t>
            </a:r>
            <a:endParaRPr lang="en-US" dirty="0" smtClean="0"/>
          </a:p>
          <a:p>
            <a:pPr lvl="2"/>
            <a:r>
              <a:rPr lang="en-US" dirty="0" smtClean="0"/>
              <a:t>South Florida Ocean                                                                            Measurement Facility (SFOMF)</a:t>
            </a:r>
          </a:p>
        </p:txBody>
      </p:sp>
      <p:sp>
        <p:nvSpPr>
          <p:cNvPr id="5" name="Content Placeholder 13"/>
          <p:cNvSpPr txBox="1">
            <a:spLocks/>
          </p:cNvSpPr>
          <p:nvPr/>
        </p:nvSpPr>
        <p:spPr bwMode="auto">
          <a:xfrm>
            <a:off x="4953000" y="3132676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14400" lvl="1" indent="-228600">
              <a:spcBef>
                <a:spcPts val="600"/>
              </a:spcBef>
              <a:buClr>
                <a:srgbClr val="336699"/>
              </a:buClr>
              <a:defRPr/>
            </a:pPr>
            <a:endParaRPr lang="en-US" b="1" dirty="0" smtClean="0">
              <a:solidFill>
                <a:srgbClr val="336699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228600">
              <a:spcBef>
                <a:spcPts val="600"/>
              </a:spcBef>
              <a:buClr>
                <a:srgbClr val="336699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PCCI</a:t>
            </a:r>
          </a:p>
          <a:p>
            <a:pPr marL="914400" lvl="1" indent="-228600">
              <a:spcBef>
                <a:spcPts val="600"/>
              </a:spcBef>
              <a:buClr>
                <a:srgbClr val="336699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BEW Engineering</a:t>
            </a:r>
          </a:p>
          <a:p>
            <a:pPr marL="914400" lvl="1" indent="-228600">
              <a:spcBef>
                <a:spcPts val="600"/>
              </a:spcBef>
              <a:buClr>
                <a:srgbClr val="336699"/>
              </a:buClr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Straight Forward Systems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Powertrain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Engineers</a:t>
            </a:r>
          </a:p>
          <a:p>
            <a:pPr marL="914400" lvl="1" indent="-228600">
              <a:spcBef>
                <a:spcPts val="600"/>
              </a:spcBef>
              <a:buClr>
                <a:srgbClr val="336699"/>
              </a:buCl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Bosch Rexroth and </a:t>
            </a:r>
            <a:r>
              <a:rPr lang="en-US" b="1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b="1" dirty="0" err="1" smtClean="0">
                <a:solidFill>
                  <a:srgbClr val="336699"/>
                </a:solidFill>
                <a:latin typeface="Arial"/>
                <a:cs typeface="Arial"/>
              </a:rPr>
              <a:t>ä</a:t>
            </a:r>
            <a:r>
              <a:rPr lang="en-US" b="1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gglands</a:t>
            </a:r>
            <a:endParaRPr lang="en-US" b="1" dirty="0" smtClean="0">
              <a:solidFill>
                <a:srgbClr val="3366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Concurrent Engineering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4" name="Circular Arrow 13"/>
          <p:cNvSpPr/>
          <p:nvPr/>
        </p:nvSpPr>
        <p:spPr bwMode="auto">
          <a:xfrm rot="12246624">
            <a:off x="218980" y="1493459"/>
            <a:ext cx="8517785" cy="4932140"/>
          </a:xfrm>
          <a:prstGeom prst="circularArrow">
            <a:avLst>
              <a:gd name="adj1" fmla="val 11609"/>
              <a:gd name="adj2" fmla="val 1232731"/>
              <a:gd name="adj3" fmla="val 20844638"/>
              <a:gd name="adj4" fmla="val 639780"/>
              <a:gd name="adj5" fmla="val 14056"/>
            </a:avLst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8818" y="1216522"/>
            <a:ext cx="1905000" cy="923330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Resource Assessment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Mean Flow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Turbulent Structures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Extreme-Load Conditions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Sea-Bottom Conditions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5106" y="5333128"/>
            <a:ext cx="2643544" cy="1077218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Stability, Mooring, and Anchoring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Weight and Buoyancy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Hydrodynamic Forces and Moments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System Stability Modeling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Mooring Lines and Attachments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Anchoring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514" y="2918882"/>
            <a:ext cx="1905000" cy="1077218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Drivetrain</a:t>
            </a:r>
            <a:endParaRPr kumimoji="0" lang="en-US" sz="1200" b="1" i="0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Turbine Input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Drivetrain</a:t>
            </a: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Components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Power Electronics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Power Loss Estimates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Connection to the Grid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178" y="3688056"/>
            <a:ext cx="1722456" cy="1077218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Cost of Energy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Component Costs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Manufacturing Costs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Maintenance Costs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System Energy Output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Energy Prices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11546" y="5643666"/>
            <a:ext cx="1828800" cy="615553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Configuration Control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Component Geometry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CAD Modeling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30306" y="1665354"/>
            <a:ext cx="2362200" cy="1231106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Turbine Design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Hydrodynamic Blade Design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Hydrodynamic Load Assessment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Blade-Manufacturing Design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Blade-to-Nacelle Attachments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Structural Assessment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Shaft, Bearings, and Seals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02062" y="4117616"/>
            <a:ext cx="1447800" cy="1077218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System Design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Nacelle Designs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Wing Designs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Stability Surfaces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Attachments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Pressure Vessels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14434" y="4868552"/>
            <a:ext cx="1905000" cy="1077218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System Operation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Fabrication and Assembly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Installation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Operation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Maintenance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Emergency Operation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29034" r="13602" b="27582"/>
          <a:stretch/>
        </p:blipFill>
        <p:spPr bwMode="auto">
          <a:xfrm>
            <a:off x="3079906" y="3328701"/>
            <a:ext cx="2634681" cy="1114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Marine Hydrokinetic Turbines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Numerous concepts for open, horizontal-axis marine hydrokinetic turbines for tidal and river currents</a:t>
            </a:r>
          </a:p>
          <a:p>
            <a:r>
              <a:rPr lang="en-US" dirty="0" smtClean="0"/>
              <a:t>Several companies have at least put prototypes in the water</a:t>
            </a:r>
          </a:p>
          <a:p>
            <a:pPr lvl="1"/>
            <a:r>
              <a:rPr lang="en-US" dirty="0" smtClean="0"/>
              <a:t>United Kingdom (9), Germany (2), Norway (2), United States (2), and The Netherlands (1)</a:t>
            </a:r>
          </a:p>
          <a:p>
            <a:r>
              <a:rPr lang="en-US" dirty="0" smtClean="0"/>
              <a:t>Two major blade                                                                           failures:</a:t>
            </a:r>
          </a:p>
          <a:p>
            <a:pPr lvl="1"/>
            <a:r>
              <a:rPr lang="en-US" dirty="0" smtClean="0"/>
              <a:t>Higher than                                                                                                       expected currents</a:t>
            </a:r>
          </a:p>
          <a:p>
            <a:pPr lvl="1"/>
            <a:r>
              <a:rPr lang="en-US" dirty="0" smtClean="0"/>
              <a:t>Difficulty in                                                                                    manufacturing                                                                                  composite blades</a:t>
            </a:r>
          </a:p>
          <a:p>
            <a:pPr lvl="1"/>
            <a:r>
              <a:rPr lang="en-US" dirty="0" smtClean="0"/>
              <a:t>Difficulty in attaching                                                                                            composite blades                                                                                             to a metal hub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9" r="2899"/>
          <a:stretch>
            <a:fillRect/>
          </a:stretch>
        </p:blipFill>
        <p:spPr bwMode="auto">
          <a:xfrm>
            <a:off x="3863077" y="3886200"/>
            <a:ext cx="528092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Cost-of-Energy (COE)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904" y="1241427"/>
            <a:ext cx="8913813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err="1" smtClean="0"/>
              <a:t>Ecomerit</a:t>
            </a:r>
            <a:r>
              <a:rPr lang="en-US" dirty="0" smtClean="0"/>
              <a:t> Technologies has developed and is evolving both the top-level system requirements and the subsystem requirements</a:t>
            </a:r>
          </a:p>
          <a:p>
            <a:pPr lvl="1"/>
            <a:endParaRPr lang="en-US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994" y="2397387"/>
            <a:ext cx="6704013" cy="41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Conditions and Loads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402" y="1524000"/>
            <a:ext cx="6384598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576903"/>
              </p:ext>
            </p:extLst>
          </p:nvPr>
        </p:nvGraphicFramePr>
        <p:xfrm>
          <a:off x="838200" y="2057400"/>
          <a:ext cx="1219200" cy="2076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r>
                        <a:rPr lang="en-US" sz="1000" u="none" strike="noStrike" dirty="0" smtClean="0">
                          <a:effectLst/>
                        </a:rPr>
                        <a:t>Current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</a:rPr>
                        <a:t>Mean Speed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Depth (m)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(mps)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56.4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66.2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75.9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85.7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95.4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105.2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114.9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1.23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*Taken from V-Bar study on 2000-2002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Data Set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Derived Factors of Safety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576703"/>
              </p:ext>
            </p:extLst>
          </p:nvPr>
        </p:nvGraphicFramePr>
        <p:xfrm>
          <a:off x="762000" y="1219200"/>
          <a:ext cx="73152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3166872"/>
                <a:gridCol w="2852928"/>
              </a:tblGrid>
              <a:tr h="34437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Subsystem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Current Factor of Safety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Reasoning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1192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Moorings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Intact: 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FoS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=3 @1.8 m/s *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Broken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line:  2.25 @ 1.8 m/s 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Broken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Line determined from ratio of API intact (1.67) to </a:t>
                      </a:r>
                      <a:r>
                        <a:rPr lang="en-US" sz="16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FoS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of 3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1192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Blades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FoS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=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3 @ 2 m/s *</a:t>
                      </a:r>
                    </a:p>
                    <a:p>
                      <a:pPr algn="ctr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Conservative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approach due to h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istory of blade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failures; 2m/s based on blade tip speed</a:t>
                      </a:r>
                      <a:endParaRPr lang="en-US" sz="16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1192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Wing/Truss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FoS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3 @ 1.8 m/s *</a:t>
                      </a:r>
                    </a:p>
                    <a:p>
                      <a:pPr algn="ctr"/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Conservative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approach resulting from d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ynamic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loading not being fully understood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9858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Nacelles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FoS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=1.5 @ crush depth 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Dynamic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loading will have to be considered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6172200"/>
            <a:ext cx="792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* Factors of safety are explained further in subsystem presentations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Turbine Conceptual Design Study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Investigation of hydrofoils for blade sections</a:t>
            </a:r>
          </a:p>
          <a:p>
            <a:r>
              <a:rPr lang="en-US" dirty="0" smtClean="0"/>
              <a:t>Parametric design study varying…</a:t>
            </a:r>
          </a:p>
          <a:p>
            <a:pPr lvl="1"/>
            <a:r>
              <a:rPr lang="en-US" dirty="0" smtClean="0"/>
              <a:t>Rated power</a:t>
            </a:r>
          </a:p>
          <a:p>
            <a:pPr lvl="2"/>
            <a:r>
              <a:rPr lang="en-US" dirty="0" smtClean="0"/>
              <a:t>500 kW  →  1,300 kW</a:t>
            </a:r>
          </a:p>
          <a:p>
            <a:pPr lvl="1"/>
            <a:r>
              <a:rPr lang="en-US" dirty="0" smtClean="0"/>
              <a:t>Tip diameter</a:t>
            </a:r>
          </a:p>
          <a:p>
            <a:pPr lvl="2"/>
            <a:r>
              <a:rPr lang="en-US" dirty="0" smtClean="0"/>
              <a:t>25 meters  →  40 meters</a:t>
            </a:r>
          </a:p>
          <a:p>
            <a:pPr lvl="1"/>
            <a:r>
              <a:rPr lang="en-US" dirty="0" smtClean="0"/>
              <a:t>Blade number</a:t>
            </a:r>
          </a:p>
          <a:p>
            <a:pPr lvl="2"/>
            <a:r>
              <a:rPr lang="en-US" dirty="0" smtClean="0"/>
              <a:t>2, 3, &amp; 4</a:t>
            </a:r>
          </a:p>
          <a:p>
            <a:pPr lvl="1"/>
            <a:r>
              <a:rPr lang="en-US" dirty="0" smtClean="0"/>
              <a:t>Root chord  →  structural integrity</a:t>
            </a:r>
          </a:p>
          <a:p>
            <a:pPr lvl="1"/>
            <a:r>
              <a:rPr lang="en-US" dirty="0" smtClean="0"/>
              <a:t>Variable-speed &amp; fixed-speed designs</a:t>
            </a:r>
          </a:p>
          <a:p>
            <a:r>
              <a:rPr lang="en-US" dirty="0" smtClean="0"/>
              <a:t>Primary tools:</a:t>
            </a:r>
          </a:p>
          <a:p>
            <a:pPr lvl="1"/>
            <a:r>
              <a:rPr lang="en-US" dirty="0" smtClean="0"/>
              <a:t>NREL Codes: </a:t>
            </a:r>
            <a:r>
              <a:rPr lang="en-US" dirty="0" err="1" smtClean="0"/>
              <a:t>HARP_Opt</a:t>
            </a:r>
            <a:r>
              <a:rPr lang="en-US" dirty="0" smtClean="0"/>
              <a:t>, </a:t>
            </a:r>
            <a:r>
              <a:rPr lang="en-US" dirty="0" err="1" smtClean="0"/>
              <a:t>WT_Perf</a:t>
            </a:r>
            <a:endParaRPr lang="en-US" dirty="0" smtClean="0"/>
          </a:p>
          <a:p>
            <a:pPr lvl="1"/>
            <a:r>
              <a:rPr lang="en-US" dirty="0" smtClean="0"/>
              <a:t>XFOIL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61670" y="1676400"/>
            <a:ext cx="2501236" cy="4191000"/>
            <a:chOff x="6477000" y="2057400"/>
            <a:chExt cx="2501236" cy="419100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70088" b="7885"/>
            <a:stretch>
              <a:fillRect/>
            </a:stretch>
          </p:blipFill>
          <p:spPr bwMode="auto">
            <a:xfrm>
              <a:off x="6545700" y="4953000"/>
              <a:ext cx="2432536" cy="61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3200" b="77972"/>
            <a:stretch>
              <a:fillRect/>
            </a:stretch>
          </p:blipFill>
          <p:spPr bwMode="auto">
            <a:xfrm>
              <a:off x="6481184" y="3615154"/>
              <a:ext cx="2354700" cy="61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38047" r="3200" b="43930"/>
            <a:stretch>
              <a:fillRect/>
            </a:stretch>
          </p:blipFill>
          <p:spPr bwMode="auto">
            <a:xfrm>
              <a:off x="6477000" y="2362200"/>
              <a:ext cx="2354700" cy="50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7917300" y="2851798"/>
              <a:ext cx="9144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S817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7917300" y="4148554"/>
              <a:ext cx="9144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S816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7917300" y="5410200"/>
              <a:ext cx="9144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S818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7002900" y="2057400"/>
              <a:ext cx="11430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Blade Tip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6910788" y="4648200"/>
              <a:ext cx="12954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Blade Root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6764252" y="3352800"/>
              <a:ext cx="1770148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Blade Mid-span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6858000" y="5909846"/>
              <a:ext cx="1676400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Somers [2004]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Renewable Energy Laboratory (NREL) Codes</a:t>
            </a:r>
          </a:p>
          <a:p>
            <a:pPr lvl="1"/>
            <a:r>
              <a:rPr lang="en-US" dirty="0" err="1" smtClean="0"/>
              <a:t>WT_Perf</a:t>
            </a:r>
            <a:endParaRPr lang="en-US" dirty="0" smtClean="0"/>
          </a:p>
          <a:p>
            <a:pPr lvl="2"/>
            <a:r>
              <a:rPr lang="en-US" dirty="0" smtClean="0"/>
              <a:t>Blade-element-momentum (BEM) performance code for predicting the rotor performance</a:t>
            </a:r>
          </a:p>
          <a:p>
            <a:pPr lvl="1"/>
            <a:r>
              <a:rPr lang="en-US" dirty="0" err="1" smtClean="0"/>
              <a:t>HARP_Opt</a:t>
            </a:r>
            <a:endParaRPr lang="en-US" dirty="0" smtClean="0"/>
          </a:p>
          <a:p>
            <a:pPr lvl="2"/>
            <a:r>
              <a:rPr lang="en-US" u="sng" dirty="0" smtClean="0"/>
              <a:t>H</a:t>
            </a:r>
            <a:r>
              <a:rPr lang="en-US" dirty="0" smtClean="0"/>
              <a:t>orizontal-</a:t>
            </a:r>
            <a:r>
              <a:rPr lang="en-US" u="sng" dirty="0" smtClean="0"/>
              <a:t>A</a:t>
            </a:r>
            <a:r>
              <a:rPr lang="en-US" dirty="0" smtClean="0"/>
              <a:t>xis </a:t>
            </a:r>
            <a:r>
              <a:rPr lang="en-US" u="sng" dirty="0" smtClean="0"/>
              <a:t>R</a:t>
            </a:r>
            <a:r>
              <a:rPr lang="en-US" dirty="0" smtClean="0"/>
              <a:t>otor </a:t>
            </a:r>
            <a:r>
              <a:rPr lang="en-US" u="sng" dirty="0" smtClean="0"/>
              <a:t>P</a:t>
            </a:r>
            <a:r>
              <a:rPr lang="en-US" dirty="0" smtClean="0"/>
              <a:t>erformance </a:t>
            </a:r>
            <a:r>
              <a:rPr lang="en-US" u="sng" dirty="0" smtClean="0"/>
              <a:t>Opt</a:t>
            </a:r>
            <a:r>
              <a:rPr lang="en-US" dirty="0" smtClean="0"/>
              <a:t>imization (</a:t>
            </a:r>
            <a:r>
              <a:rPr lang="en-US" dirty="0" err="1" smtClean="0"/>
              <a:t>HARP_Opt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Numerous design evaluated using </a:t>
            </a:r>
            <a:r>
              <a:rPr lang="en-US" dirty="0" err="1" smtClean="0"/>
              <a:t>WT_Per</a:t>
            </a:r>
            <a:endParaRPr lang="en-US" dirty="0" smtClean="0"/>
          </a:p>
          <a:p>
            <a:pPr lvl="2"/>
            <a:r>
              <a:rPr lang="en-US" dirty="0" smtClean="0"/>
              <a:t>Genetic algorithm optimizes designs for turbine performance</a:t>
            </a:r>
          </a:p>
          <a:p>
            <a:r>
              <a:rPr lang="en-US" dirty="0" smtClean="0"/>
              <a:t>Sizing and blade-stacking codes written by ARL Penn State</a:t>
            </a:r>
          </a:p>
          <a:p>
            <a:r>
              <a:rPr lang="en-US" dirty="0" smtClean="0"/>
              <a:t>XFOIL</a:t>
            </a:r>
          </a:p>
          <a:p>
            <a:pPr lvl="1"/>
            <a:r>
              <a:rPr lang="en-US" dirty="0" smtClean="0"/>
              <a:t>Viscous foil analysis code developed at MIT</a:t>
            </a:r>
          </a:p>
          <a:p>
            <a:r>
              <a:rPr lang="en-US" dirty="0" smtClean="0"/>
              <a:t>Computer-aided design (CAD) software</a:t>
            </a:r>
          </a:p>
          <a:p>
            <a:r>
              <a:rPr lang="en-US" dirty="0" smtClean="0"/>
              <a:t>CFD (ARL Penn State in-house code)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43" y="3871912"/>
            <a:ext cx="427808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Conceptual Turbine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3-bladed, ~1,300-kW turbine: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71" y="3871912"/>
            <a:ext cx="427808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505200" y="2917090"/>
            <a:ext cx="14403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Mechanical Braking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and Blade Stall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 bwMode="auto">
          <a:xfrm>
            <a:off x="4945500" y="3332589"/>
            <a:ext cx="2064900" cy="1315611"/>
          </a:xfrm>
          <a:prstGeom prst="straightConnector1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stCxn id="7" idx="1"/>
          </p:cNvCxnSpPr>
          <p:nvPr/>
        </p:nvCxnSpPr>
        <p:spPr bwMode="auto">
          <a:xfrm rot="10800000" flipV="1">
            <a:off x="2667000" y="3332589"/>
            <a:ext cx="838200" cy="918754"/>
          </a:xfrm>
          <a:prstGeom prst="straightConnector1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3" descr="X:\DOE\Ecomerit_Technologies\Justin Walsh\Images\turbine2.jpg"/>
          <p:cNvPicPr>
            <a:picLocks noChangeAspect="1" noChangeArrowheads="1"/>
          </p:cNvPicPr>
          <p:nvPr/>
        </p:nvPicPr>
        <p:blipFill>
          <a:blip r:embed="rId5" cstate="print"/>
          <a:srcRect l="30556" t="25104" r="23611" b="26619"/>
          <a:stretch>
            <a:fillRect/>
          </a:stretch>
        </p:blipFill>
        <p:spPr bwMode="auto">
          <a:xfrm>
            <a:off x="812799" y="2159445"/>
            <a:ext cx="2209800" cy="167409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81078" y="352295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Variable-Speed Concept</a:t>
            </a:r>
            <a:endParaRPr lang="en-US" sz="1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91400" y="4216845"/>
            <a:ext cx="9144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4.1 </a:t>
            </a:r>
            <a:r>
              <a:rPr lang="en-US" sz="1400" b="1" i="1" dirty="0" smtClean="0">
                <a:latin typeface="Arial" pitchFamily="34" charset="0"/>
                <a:cs typeface="Arial" pitchFamily="34" charset="0"/>
              </a:rPr>
              <a:t>rpm</a:t>
            </a:r>
            <a:endParaRPr lang="en-US" sz="140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 rot="10800000">
            <a:off x="7010400" y="4216846"/>
            <a:ext cx="381000" cy="153889"/>
          </a:xfrm>
          <a:prstGeom prst="straightConnector1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 descr="ECM1P3MW Concept1.jpg"/>
          <p:cNvPicPr>
            <a:picLocks noChangeAspect="1"/>
          </p:cNvPicPr>
          <p:nvPr/>
        </p:nvPicPr>
        <p:blipFill>
          <a:blip r:embed="rId6" cstate="print"/>
          <a:srcRect l="14167" t="4296" r="10833" b="1144"/>
          <a:stretch>
            <a:fillRect/>
          </a:stretch>
        </p:blipFill>
        <p:spPr>
          <a:xfrm>
            <a:off x="5334000" y="1600200"/>
            <a:ext cx="2514600" cy="16764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551300" y="2598003"/>
            <a:ext cx="15165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“Fly” Through the Gulf Stream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2" descr="NAVSEA-NSW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98750"/>
            <a:ext cx="1865313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29239"/>
          <a:stretch>
            <a:fillRect/>
          </a:stretch>
        </p:blipFill>
        <p:spPr bwMode="auto">
          <a:xfrm>
            <a:off x="3424238" y="2698750"/>
            <a:ext cx="197643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cci_color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2500"/>
            <a:ext cx="19478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Managing-Risk-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0" t="-2344" r="217" b="2344"/>
          <a:stretch>
            <a:fillRect/>
          </a:stretch>
        </p:blipFill>
        <p:spPr bwMode="auto">
          <a:xfrm>
            <a:off x="8605838" y="4740275"/>
            <a:ext cx="45243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4762500"/>
            <a:ext cx="8445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4740275"/>
            <a:ext cx="16732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Bosch Rexroth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2682875"/>
            <a:ext cx="21812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ictur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8"/>
          <a:stretch>
            <a:fillRect/>
          </a:stretch>
        </p:blipFill>
        <p:spPr bwMode="auto">
          <a:xfrm>
            <a:off x="7388225" y="4740275"/>
            <a:ext cx="11811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352800" y="3544888"/>
            <a:ext cx="31956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Dr. Zierke : PI Hydrodynamics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Dr. </a:t>
            </a:r>
            <a:r>
              <a:rPr lang="en-US" sz="1200" b="1" dirty="0" smtClean="0"/>
              <a:t>Willits</a:t>
            </a:r>
            <a:r>
              <a:rPr lang="en-US" sz="1200" b="1" dirty="0"/>
              <a:t>: Performance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Dr. Koudela:  Marine Composites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Mike Beam : Bearings and Seals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Dr. Dreyer  : CFD Steady/Unsteady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33400" y="3597275"/>
            <a:ext cx="2736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Dr. Coakley : Stability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Dr. Coffin: Composites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Rich Banko : PI W&amp;T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Al Schwartz : Rotor Codes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705600" y="3598863"/>
            <a:ext cx="182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VP Dave Hull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Peter Erhart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Nathan Godiska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Andy Fellner 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7315200" y="5405438"/>
            <a:ext cx="1600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/>
              <a:t>Dr. Erdman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21313" y="5405438"/>
            <a:ext cx="1600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   Lars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Andren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b="1" dirty="0">
                <a:latin typeface="Arial" pitchFamily="34" charset="0"/>
                <a:cs typeface="Arial" pitchFamily="34" charset="0"/>
              </a:rPr>
              <a:t>Bo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Hornsten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2152650" y="5405438"/>
            <a:ext cx="1600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/>
              <a:t>Ed Hahlbeck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260350" y="54054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   Tom Hudon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/>
              <a:t>   Gus Ruetnik</a:t>
            </a: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4046538" y="5405438"/>
            <a:ext cx="10810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/>
              <a:t>Tom Foley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936866" y="4775200"/>
            <a:ext cx="9797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i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sfsi</a:t>
            </a:r>
            <a:endParaRPr lang="en-US" sz="3600" b="1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2678113" y="1676400"/>
            <a:ext cx="3883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Jim Dehlsen : Innovation and System Architect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Brent Dehlsen: CEO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Mauricio Quintana : President </a:t>
            </a:r>
            <a:r>
              <a:rPr lang="en-US" sz="1200" b="1" dirty="0" err="1"/>
              <a:t>Aquantis</a:t>
            </a:r>
            <a:endParaRPr lang="en-US" sz="1200" b="1" dirty="0"/>
          </a:p>
          <a:p>
            <a:pPr eaLnBrk="1" hangingPunct="1">
              <a:buFont typeface="Arial" pitchFamily="34" charset="0"/>
              <a:buChar char="•"/>
            </a:pPr>
            <a:r>
              <a:rPr lang="en-US" sz="1200" b="1" dirty="0"/>
              <a:t>Alex Fleming : VP of Engineering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14512" y="6124575"/>
            <a:ext cx="5514976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 Key Personnel Rarified Skills  &gt; 20 Years 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325992"/>
              </p:ext>
            </p:extLst>
          </p:nvPr>
        </p:nvGraphicFramePr>
        <p:xfrm>
          <a:off x="2636044" y="1143000"/>
          <a:ext cx="35814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r:id="rId11" imgW="11658600" imgH="1552575" progId="">
                  <p:embed/>
                </p:oleObj>
              </mc:Choice>
              <mc:Fallback>
                <p:oleObj r:id="rId11" imgW="11658600" imgH="155257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6044" y="1143000"/>
                        <a:ext cx="3581400" cy="48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Computational Fluid Dynamics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 in using CFD for hydrokinetic turbines</a:t>
            </a:r>
          </a:p>
          <a:p>
            <a:pPr lvl="1"/>
            <a:r>
              <a:rPr lang="en-US" dirty="0" smtClean="0"/>
              <a:t>ARL Penn State in-house CFD solver</a:t>
            </a:r>
          </a:p>
          <a:p>
            <a:r>
              <a:rPr lang="en-US" dirty="0" smtClean="0"/>
              <a:t>Three-dimensional, steady, single-blade CFD simulations</a:t>
            </a:r>
          </a:p>
          <a:p>
            <a:pPr lvl="1"/>
            <a:r>
              <a:rPr lang="en-US" dirty="0" smtClean="0"/>
              <a:t>Input to finite-element analysis (FEA) for structural integrity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9026" y="3654157"/>
            <a:ext cx="2909026" cy="2899043"/>
            <a:chOff x="412387" y="3829489"/>
            <a:chExt cx="2909026" cy="289904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962" t="7475" r="1923"/>
            <a:stretch>
              <a:fillRect/>
            </a:stretch>
          </p:blipFill>
          <p:spPr bwMode="auto">
            <a:xfrm>
              <a:off x="412387" y="3829489"/>
              <a:ext cx="2909026" cy="2016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797512" y="3909857"/>
              <a:ext cx="762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Power</a:t>
              </a:r>
              <a:endParaRPr lang="en-US" sz="1200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88634" y="5897535"/>
              <a:ext cx="21336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Good Comparison with NREL Codes Prior to Stall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27078" y="3703094"/>
            <a:ext cx="2132950" cy="2357663"/>
            <a:chOff x="3582050" y="3878426"/>
            <a:chExt cx="2132950" cy="2357663"/>
          </a:xfrm>
        </p:grpSpPr>
        <p:pic>
          <p:nvPicPr>
            <p:cNvPr id="10" name="Picture 9" descr="poststall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2050" y="3878426"/>
              <a:ext cx="2132950" cy="18991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962400" y="5897535"/>
              <a:ext cx="13716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Deep Stall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69054" y="2860088"/>
            <a:ext cx="2865921" cy="3674645"/>
            <a:chOff x="6028021" y="3035420"/>
            <a:chExt cx="2865921" cy="3674645"/>
          </a:xfrm>
        </p:grpSpPr>
        <p:pic>
          <p:nvPicPr>
            <p:cNvPr id="13" name="Picture 2" descr="W:\DOE\Ecomerit_Technologies\CFD Results\Preliminary_Concept_Test\RESULTS\VINF=0.5_RPM=1.3\CP_S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32508" y="3469004"/>
              <a:ext cx="706692" cy="129608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3" descr="W:\DOE\Ecomerit_Technologies\CFD Results\Preliminary_Concept_Test\RESULTS\VINF=0.5_RPM=1.3\case01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028021" y="3951934"/>
              <a:ext cx="1972980" cy="175673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4" descr="W:\DOE\Ecomerit_Technologies\CFD Results\Preliminary_Concept_Test\RESULTS\VINF=0.5_RPM=1.3\CP_P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32508" y="4916804"/>
              <a:ext cx="706692" cy="129608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112712" y="303542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Suction Surface</a:t>
              </a:r>
              <a:endParaRPr lang="en-US" sz="1200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55742" y="6248400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Pressure Surface</a:t>
              </a:r>
              <a:endParaRPr lang="en-US" sz="1200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6289088" y="5897535"/>
              <a:ext cx="15240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Input to FEA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 Manufacturing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609600" y="1371600"/>
            <a:ext cx="7696200" cy="4880124"/>
            <a:chOff x="609600" y="1371600"/>
            <a:chExt cx="7696200" cy="4880124"/>
          </a:xfrm>
        </p:grpSpPr>
        <p:grpSp>
          <p:nvGrpSpPr>
            <p:cNvPr id="64" name="Group 56"/>
            <p:cNvGrpSpPr/>
            <p:nvPr/>
          </p:nvGrpSpPr>
          <p:grpSpPr>
            <a:xfrm>
              <a:off x="609600" y="1371600"/>
              <a:ext cx="7608888" cy="1792288"/>
              <a:chOff x="609600" y="1371600"/>
              <a:chExt cx="7608888" cy="1792288"/>
            </a:xfrm>
          </p:grpSpPr>
          <p:sp>
            <p:nvSpPr>
              <p:cNvPr id="10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09600" y="1371600"/>
                <a:ext cx="7608888" cy="1792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Freeform 5"/>
              <p:cNvSpPr>
                <a:spLocks/>
              </p:cNvSpPr>
              <p:nvPr/>
            </p:nvSpPr>
            <p:spPr bwMode="auto">
              <a:xfrm>
                <a:off x="896938" y="1590675"/>
                <a:ext cx="2097088" cy="1285875"/>
              </a:xfrm>
              <a:custGeom>
                <a:avLst/>
                <a:gdLst/>
                <a:ahLst/>
                <a:cxnLst>
                  <a:cxn ang="0">
                    <a:pos x="0" y="406"/>
                  </a:cxn>
                  <a:cxn ang="0">
                    <a:pos x="406" y="0"/>
                  </a:cxn>
                  <a:cxn ang="0">
                    <a:pos x="406" y="0"/>
                  </a:cxn>
                  <a:cxn ang="0">
                    <a:pos x="406" y="0"/>
                  </a:cxn>
                  <a:cxn ang="0">
                    <a:pos x="3563" y="0"/>
                  </a:cxn>
                  <a:cxn ang="0">
                    <a:pos x="3563" y="0"/>
                  </a:cxn>
                  <a:cxn ang="0">
                    <a:pos x="3968" y="406"/>
                  </a:cxn>
                  <a:cxn ang="0">
                    <a:pos x="3968" y="406"/>
                  </a:cxn>
                  <a:cxn ang="0">
                    <a:pos x="3968" y="406"/>
                  </a:cxn>
                  <a:cxn ang="0">
                    <a:pos x="3968" y="2027"/>
                  </a:cxn>
                  <a:cxn ang="0">
                    <a:pos x="3968" y="2027"/>
                  </a:cxn>
                  <a:cxn ang="0">
                    <a:pos x="3563" y="2432"/>
                  </a:cxn>
                  <a:cxn ang="0">
                    <a:pos x="3563" y="2432"/>
                  </a:cxn>
                  <a:cxn ang="0">
                    <a:pos x="3563" y="2432"/>
                  </a:cxn>
                  <a:cxn ang="0">
                    <a:pos x="406" y="2432"/>
                  </a:cxn>
                  <a:cxn ang="0">
                    <a:pos x="406" y="2432"/>
                  </a:cxn>
                  <a:cxn ang="0">
                    <a:pos x="0" y="2027"/>
                  </a:cxn>
                  <a:cxn ang="0">
                    <a:pos x="0" y="2027"/>
                  </a:cxn>
                  <a:cxn ang="0">
                    <a:pos x="0" y="406"/>
                  </a:cxn>
                </a:cxnLst>
                <a:rect l="0" t="0" r="r" b="b"/>
                <a:pathLst>
                  <a:path w="3968" h="2432">
                    <a:moveTo>
                      <a:pt x="0" y="406"/>
                    </a:moveTo>
                    <a:cubicBezTo>
                      <a:pt x="0" y="182"/>
                      <a:pt x="182" y="0"/>
                      <a:pt x="406" y="0"/>
                    </a:cubicBezTo>
                    <a:cubicBezTo>
                      <a:pt x="406" y="0"/>
                      <a:pt x="406" y="0"/>
                      <a:pt x="406" y="0"/>
                    </a:cubicBezTo>
                    <a:lnTo>
                      <a:pt x="406" y="0"/>
                    </a:lnTo>
                    <a:lnTo>
                      <a:pt x="3563" y="0"/>
                    </a:lnTo>
                    <a:lnTo>
                      <a:pt x="3563" y="0"/>
                    </a:lnTo>
                    <a:cubicBezTo>
                      <a:pt x="3787" y="0"/>
                      <a:pt x="3968" y="182"/>
                      <a:pt x="3968" y="406"/>
                    </a:cubicBezTo>
                    <a:cubicBezTo>
                      <a:pt x="3968" y="406"/>
                      <a:pt x="3968" y="406"/>
                      <a:pt x="3968" y="406"/>
                    </a:cubicBezTo>
                    <a:lnTo>
                      <a:pt x="3968" y="406"/>
                    </a:lnTo>
                    <a:lnTo>
                      <a:pt x="3968" y="2027"/>
                    </a:lnTo>
                    <a:lnTo>
                      <a:pt x="3968" y="2027"/>
                    </a:lnTo>
                    <a:cubicBezTo>
                      <a:pt x="3968" y="2251"/>
                      <a:pt x="3787" y="2432"/>
                      <a:pt x="3563" y="2432"/>
                    </a:cubicBezTo>
                    <a:cubicBezTo>
                      <a:pt x="3563" y="2432"/>
                      <a:pt x="3563" y="2432"/>
                      <a:pt x="3563" y="2432"/>
                    </a:cubicBezTo>
                    <a:lnTo>
                      <a:pt x="3563" y="2432"/>
                    </a:lnTo>
                    <a:lnTo>
                      <a:pt x="406" y="2432"/>
                    </a:lnTo>
                    <a:lnTo>
                      <a:pt x="406" y="2432"/>
                    </a:lnTo>
                    <a:cubicBezTo>
                      <a:pt x="182" y="2432"/>
                      <a:pt x="0" y="2251"/>
                      <a:pt x="0" y="2027"/>
                    </a:cubicBezTo>
                    <a:cubicBezTo>
                      <a:pt x="0" y="2027"/>
                      <a:pt x="0" y="2027"/>
                      <a:pt x="0" y="2027"/>
                    </a:cubicBezTo>
                    <a:lnTo>
                      <a:pt x="0" y="406"/>
                    </a:lnTo>
                    <a:close/>
                  </a:path>
                </a:pathLst>
              </a:custGeom>
              <a:solidFill>
                <a:srgbClr val="FFFF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Freeform 6"/>
              <p:cNvSpPr>
                <a:spLocks noEditPoints="1"/>
              </p:cNvSpPr>
              <p:nvPr/>
            </p:nvSpPr>
            <p:spPr bwMode="auto">
              <a:xfrm>
                <a:off x="884238" y="1577975"/>
                <a:ext cx="2122488" cy="1311275"/>
              </a:xfrm>
              <a:custGeom>
                <a:avLst/>
                <a:gdLst/>
                <a:ahLst/>
                <a:cxnLst>
                  <a:cxn ang="0">
                    <a:pos x="10" y="341"/>
                  </a:cxn>
                  <a:cxn ang="0">
                    <a:pos x="72" y="192"/>
                  </a:cxn>
                  <a:cxn ang="0">
                    <a:pos x="128" y="125"/>
                  </a:cxn>
                  <a:cxn ang="0">
                    <a:pos x="261" y="35"/>
                  </a:cxn>
                  <a:cxn ang="0">
                    <a:pos x="346" y="9"/>
                  </a:cxn>
                  <a:cxn ang="0">
                    <a:pos x="3672" y="9"/>
                  </a:cxn>
                  <a:cxn ang="0">
                    <a:pos x="3757" y="35"/>
                  </a:cxn>
                  <a:cxn ang="0">
                    <a:pos x="3890" y="125"/>
                  </a:cxn>
                  <a:cxn ang="0">
                    <a:pos x="3945" y="192"/>
                  </a:cxn>
                  <a:cxn ang="0">
                    <a:pos x="4007" y="341"/>
                  </a:cxn>
                  <a:cxn ang="0">
                    <a:pos x="4016" y="2051"/>
                  </a:cxn>
                  <a:cxn ang="0">
                    <a:pos x="3983" y="2217"/>
                  </a:cxn>
                  <a:cxn ang="0">
                    <a:pos x="3942" y="2294"/>
                  </a:cxn>
                  <a:cxn ang="0">
                    <a:pos x="3830" y="2406"/>
                  </a:cxn>
                  <a:cxn ang="0">
                    <a:pos x="3753" y="2447"/>
                  </a:cxn>
                  <a:cxn ang="0">
                    <a:pos x="3590" y="2480"/>
                  </a:cxn>
                  <a:cxn ang="0">
                    <a:pos x="341" y="2471"/>
                  </a:cxn>
                  <a:cxn ang="0">
                    <a:pos x="192" y="2409"/>
                  </a:cxn>
                  <a:cxn ang="0">
                    <a:pos x="125" y="2354"/>
                  </a:cxn>
                  <a:cxn ang="0">
                    <a:pos x="35" y="2221"/>
                  </a:cxn>
                  <a:cxn ang="0">
                    <a:pos x="9" y="2136"/>
                  </a:cxn>
                  <a:cxn ang="0">
                    <a:pos x="48" y="2049"/>
                  </a:cxn>
                  <a:cxn ang="0">
                    <a:pos x="79" y="2202"/>
                  </a:cxn>
                  <a:cxn ang="0">
                    <a:pos x="112" y="2263"/>
                  </a:cxn>
                  <a:cxn ang="0">
                    <a:pos x="219" y="2369"/>
                  </a:cxn>
                  <a:cxn ang="0">
                    <a:pos x="280" y="2402"/>
                  </a:cxn>
                  <a:cxn ang="0">
                    <a:pos x="430" y="2432"/>
                  </a:cxn>
                  <a:cxn ang="0">
                    <a:pos x="3662" y="2426"/>
                  </a:cxn>
                  <a:cxn ang="0">
                    <a:pos x="3803" y="2366"/>
                  </a:cxn>
                  <a:cxn ang="0">
                    <a:pos x="3856" y="2323"/>
                  </a:cxn>
                  <a:cxn ang="0">
                    <a:pos x="3939" y="2198"/>
                  </a:cxn>
                  <a:cxn ang="0">
                    <a:pos x="3961" y="2131"/>
                  </a:cxn>
                  <a:cxn ang="0">
                    <a:pos x="3961" y="351"/>
                  </a:cxn>
                  <a:cxn ang="0">
                    <a:pos x="3939" y="284"/>
                  </a:cxn>
                  <a:cxn ang="0">
                    <a:pos x="3856" y="159"/>
                  </a:cxn>
                  <a:cxn ang="0">
                    <a:pos x="3803" y="115"/>
                  </a:cxn>
                  <a:cxn ang="0">
                    <a:pos x="3662" y="55"/>
                  </a:cxn>
                  <a:cxn ang="0">
                    <a:pos x="433" y="48"/>
                  </a:cxn>
                  <a:cxn ang="0">
                    <a:pos x="280" y="79"/>
                  </a:cxn>
                  <a:cxn ang="0">
                    <a:pos x="219" y="112"/>
                  </a:cxn>
                  <a:cxn ang="0">
                    <a:pos x="112" y="219"/>
                  </a:cxn>
                  <a:cxn ang="0">
                    <a:pos x="79" y="280"/>
                  </a:cxn>
                  <a:cxn ang="0">
                    <a:pos x="48" y="430"/>
                  </a:cxn>
                </a:cxnLst>
                <a:rect l="0" t="0" r="r" b="b"/>
                <a:pathLst>
                  <a:path w="4016" h="2480">
                    <a:moveTo>
                      <a:pt x="0" y="430"/>
                    </a:moveTo>
                    <a:lnTo>
                      <a:pt x="9" y="346"/>
                    </a:lnTo>
                    <a:cubicBezTo>
                      <a:pt x="9" y="344"/>
                      <a:pt x="9" y="343"/>
                      <a:pt x="10" y="341"/>
                    </a:cubicBezTo>
                    <a:lnTo>
                      <a:pt x="34" y="265"/>
                    </a:lnTo>
                    <a:cubicBezTo>
                      <a:pt x="34" y="264"/>
                      <a:pt x="35" y="262"/>
                      <a:pt x="35" y="261"/>
                    </a:cubicBezTo>
                    <a:lnTo>
                      <a:pt x="72" y="192"/>
                    </a:lnTo>
                    <a:cubicBezTo>
                      <a:pt x="73" y="191"/>
                      <a:pt x="74" y="189"/>
                      <a:pt x="75" y="188"/>
                    </a:cubicBezTo>
                    <a:lnTo>
                      <a:pt x="125" y="128"/>
                    </a:lnTo>
                    <a:cubicBezTo>
                      <a:pt x="126" y="127"/>
                      <a:pt x="127" y="126"/>
                      <a:pt x="128" y="125"/>
                    </a:cubicBezTo>
                    <a:lnTo>
                      <a:pt x="188" y="75"/>
                    </a:lnTo>
                    <a:cubicBezTo>
                      <a:pt x="189" y="74"/>
                      <a:pt x="191" y="73"/>
                      <a:pt x="192" y="72"/>
                    </a:cubicBezTo>
                    <a:lnTo>
                      <a:pt x="261" y="35"/>
                    </a:lnTo>
                    <a:cubicBezTo>
                      <a:pt x="262" y="35"/>
                      <a:pt x="264" y="34"/>
                      <a:pt x="265" y="34"/>
                    </a:cubicBezTo>
                    <a:lnTo>
                      <a:pt x="341" y="10"/>
                    </a:lnTo>
                    <a:cubicBezTo>
                      <a:pt x="343" y="9"/>
                      <a:pt x="344" y="9"/>
                      <a:pt x="346" y="9"/>
                    </a:cubicBezTo>
                    <a:lnTo>
                      <a:pt x="428" y="1"/>
                    </a:lnTo>
                    <a:lnTo>
                      <a:pt x="3587" y="0"/>
                    </a:lnTo>
                    <a:lnTo>
                      <a:pt x="3672" y="9"/>
                    </a:lnTo>
                    <a:cubicBezTo>
                      <a:pt x="3673" y="9"/>
                      <a:pt x="3675" y="9"/>
                      <a:pt x="3677" y="10"/>
                    </a:cubicBezTo>
                    <a:lnTo>
                      <a:pt x="3753" y="34"/>
                    </a:lnTo>
                    <a:cubicBezTo>
                      <a:pt x="3754" y="34"/>
                      <a:pt x="3755" y="35"/>
                      <a:pt x="3757" y="35"/>
                    </a:cubicBezTo>
                    <a:lnTo>
                      <a:pt x="3826" y="72"/>
                    </a:lnTo>
                    <a:cubicBezTo>
                      <a:pt x="3827" y="73"/>
                      <a:pt x="3829" y="74"/>
                      <a:pt x="3830" y="75"/>
                    </a:cubicBezTo>
                    <a:lnTo>
                      <a:pt x="3890" y="125"/>
                    </a:lnTo>
                    <a:cubicBezTo>
                      <a:pt x="3891" y="126"/>
                      <a:pt x="3892" y="127"/>
                      <a:pt x="3893" y="128"/>
                    </a:cubicBezTo>
                    <a:lnTo>
                      <a:pt x="3942" y="188"/>
                    </a:lnTo>
                    <a:cubicBezTo>
                      <a:pt x="3943" y="189"/>
                      <a:pt x="3944" y="191"/>
                      <a:pt x="3945" y="192"/>
                    </a:cubicBezTo>
                    <a:lnTo>
                      <a:pt x="3982" y="261"/>
                    </a:lnTo>
                    <a:cubicBezTo>
                      <a:pt x="3982" y="262"/>
                      <a:pt x="3983" y="264"/>
                      <a:pt x="3983" y="265"/>
                    </a:cubicBezTo>
                    <a:lnTo>
                      <a:pt x="4007" y="341"/>
                    </a:lnTo>
                    <a:cubicBezTo>
                      <a:pt x="4008" y="343"/>
                      <a:pt x="4008" y="344"/>
                      <a:pt x="4008" y="346"/>
                    </a:cubicBezTo>
                    <a:lnTo>
                      <a:pt x="4016" y="428"/>
                    </a:lnTo>
                    <a:lnTo>
                      <a:pt x="4016" y="2051"/>
                    </a:lnTo>
                    <a:lnTo>
                      <a:pt x="4008" y="2136"/>
                    </a:lnTo>
                    <a:cubicBezTo>
                      <a:pt x="4008" y="2137"/>
                      <a:pt x="4008" y="2139"/>
                      <a:pt x="4007" y="2141"/>
                    </a:cubicBezTo>
                    <a:lnTo>
                      <a:pt x="3983" y="2217"/>
                    </a:lnTo>
                    <a:cubicBezTo>
                      <a:pt x="3983" y="2218"/>
                      <a:pt x="3982" y="2219"/>
                      <a:pt x="3982" y="2221"/>
                    </a:cubicBezTo>
                    <a:lnTo>
                      <a:pt x="3945" y="2290"/>
                    </a:lnTo>
                    <a:cubicBezTo>
                      <a:pt x="3944" y="2291"/>
                      <a:pt x="3943" y="2292"/>
                      <a:pt x="3942" y="2294"/>
                    </a:cubicBezTo>
                    <a:lnTo>
                      <a:pt x="3893" y="2354"/>
                    </a:lnTo>
                    <a:cubicBezTo>
                      <a:pt x="3892" y="2355"/>
                      <a:pt x="3891" y="2356"/>
                      <a:pt x="3890" y="2357"/>
                    </a:cubicBezTo>
                    <a:lnTo>
                      <a:pt x="3830" y="2406"/>
                    </a:lnTo>
                    <a:cubicBezTo>
                      <a:pt x="3828" y="2407"/>
                      <a:pt x="3827" y="2408"/>
                      <a:pt x="3826" y="2409"/>
                    </a:cubicBezTo>
                    <a:lnTo>
                      <a:pt x="3757" y="2446"/>
                    </a:lnTo>
                    <a:cubicBezTo>
                      <a:pt x="3755" y="2446"/>
                      <a:pt x="3754" y="2447"/>
                      <a:pt x="3753" y="2447"/>
                    </a:cubicBezTo>
                    <a:lnTo>
                      <a:pt x="3677" y="2471"/>
                    </a:lnTo>
                    <a:cubicBezTo>
                      <a:pt x="3675" y="2472"/>
                      <a:pt x="3673" y="2472"/>
                      <a:pt x="3672" y="2472"/>
                    </a:cubicBezTo>
                    <a:lnTo>
                      <a:pt x="3590" y="2480"/>
                    </a:lnTo>
                    <a:lnTo>
                      <a:pt x="430" y="2480"/>
                    </a:lnTo>
                    <a:lnTo>
                      <a:pt x="346" y="2472"/>
                    </a:lnTo>
                    <a:cubicBezTo>
                      <a:pt x="344" y="2472"/>
                      <a:pt x="343" y="2472"/>
                      <a:pt x="341" y="2471"/>
                    </a:cubicBezTo>
                    <a:lnTo>
                      <a:pt x="265" y="2447"/>
                    </a:lnTo>
                    <a:cubicBezTo>
                      <a:pt x="264" y="2447"/>
                      <a:pt x="262" y="2446"/>
                      <a:pt x="261" y="2446"/>
                    </a:cubicBezTo>
                    <a:lnTo>
                      <a:pt x="192" y="2409"/>
                    </a:lnTo>
                    <a:cubicBezTo>
                      <a:pt x="191" y="2408"/>
                      <a:pt x="189" y="2407"/>
                      <a:pt x="188" y="2406"/>
                    </a:cubicBezTo>
                    <a:lnTo>
                      <a:pt x="128" y="2357"/>
                    </a:lnTo>
                    <a:cubicBezTo>
                      <a:pt x="127" y="2356"/>
                      <a:pt x="126" y="2355"/>
                      <a:pt x="125" y="2354"/>
                    </a:cubicBezTo>
                    <a:lnTo>
                      <a:pt x="75" y="2294"/>
                    </a:lnTo>
                    <a:cubicBezTo>
                      <a:pt x="74" y="2293"/>
                      <a:pt x="73" y="2291"/>
                      <a:pt x="72" y="2290"/>
                    </a:cubicBezTo>
                    <a:lnTo>
                      <a:pt x="35" y="2221"/>
                    </a:lnTo>
                    <a:cubicBezTo>
                      <a:pt x="35" y="2219"/>
                      <a:pt x="34" y="2218"/>
                      <a:pt x="34" y="2217"/>
                    </a:cubicBezTo>
                    <a:lnTo>
                      <a:pt x="10" y="2141"/>
                    </a:lnTo>
                    <a:cubicBezTo>
                      <a:pt x="9" y="2139"/>
                      <a:pt x="9" y="2137"/>
                      <a:pt x="9" y="2136"/>
                    </a:cubicBezTo>
                    <a:lnTo>
                      <a:pt x="1" y="2054"/>
                    </a:lnTo>
                    <a:lnTo>
                      <a:pt x="0" y="430"/>
                    </a:lnTo>
                    <a:close/>
                    <a:moveTo>
                      <a:pt x="48" y="2049"/>
                    </a:moveTo>
                    <a:lnTo>
                      <a:pt x="56" y="2131"/>
                    </a:lnTo>
                    <a:lnTo>
                      <a:pt x="55" y="2126"/>
                    </a:lnTo>
                    <a:lnTo>
                      <a:pt x="79" y="2202"/>
                    </a:lnTo>
                    <a:lnTo>
                      <a:pt x="78" y="2198"/>
                    </a:lnTo>
                    <a:lnTo>
                      <a:pt x="115" y="2267"/>
                    </a:lnTo>
                    <a:lnTo>
                      <a:pt x="112" y="2263"/>
                    </a:lnTo>
                    <a:lnTo>
                      <a:pt x="162" y="2323"/>
                    </a:lnTo>
                    <a:lnTo>
                      <a:pt x="159" y="2320"/>
                    </a:lnTo>
                    <a:lnTo>
                      <a:pt x="219" y="2369"/>
                    </a:lnTo>
                    <a:lnTo>
                      <a:pt x="215" y="2366"/>
                    </a:lnTo>
                    <a:lnTo>
                      <a:pt x="284" y="2403"/>
                    </a:lnTo>
                    <a:lnTo>
                      <a:pt x="280" y="2402"/>
                    </a:lnTo>
                    <a:lnTo>
                      <a:pt x="356" y="2426"/>
                    </a:lnTo>
                    <a:lnTo>
                      <a:pt x="351" y="2425"/>
                    </a:lnTo>
                    <a:lnTo>
                      <a:pt x="430" y="2432"/>
                    </a:lnTo>
                    <a:lnTo>
                      <a:pt x="3585" y="2433"/>
                    </a:lnTo>
                    <a:lnTo>
                      <a:pt x="3667" y="2425"/>
                    </a:lnTo>
                    <a:lnTo>
                      <a:pt x="3662" y="2426"/>
                    </a:lnTo>
                    <a:lnTo>
                      <a:pt x="3738" y="2402"/>
                    </a:lnTo>
                    <a:lnTo>
                      <a:pt x="3734" y="2403"/>
                    </a:lnTo>
                    <a:lnTo>
                      <a:pt x="3803" y="2366"/>
                    </a:lnTo>
                    <a:lnTo>
                      <a:pt x="3799" y="2369"/>
                    </a:lnTo>
                    <a:lnTo>
                      <a:pt x="3859" y="2320"/>
                    </a:lnTo>
                    <a:lnTo>
                      <a:pt x="3856" y="2323"/>
                    </a:lnTo>
                    <a:lnTo>
                      <a:pt x="3905" y="2263"/>
                    </a:lnTo>
                    <a:lnTo>
                      <a:pt x="3902" y="2267"/>
                    </a:lnTo>
                    <a:lnTo>
                      <a:pt x="3939" y="2198"/>
                    </a:lnTo>
                    <a:lnTo>
                      <a:pt x="3938" y="2202"/>
                    </a:lnTo>
                    <a:lnTo>
                      <a:pt x="3962" y="2126"/>
                    </a:lnTo>
                    <a:lnTo>
                      <a:pt x="3961" y="2131"/>
                    </a:lnTo>
                    <a:lnTo>
                      <a:pt x="3968" y="2051"/>
                    </a:lnTo>
                    <a:lnTo>
                      <a:pt x="3969" y="433"/>
                    </a:lnTo>
                    <a:lnTo>
                      <a:pt x="3961" y="351"/>
                    </a:lnTo>
                    <a:lnTo>
                      <a:pt x="3962" y="356"/>
                    </a:lnTo>
                    <a:lnTo>
                      <a:pt x="3938" y="280"/>
                    </a:lnTo>
                    <a:lnTo>
                      <a:pt x="3939" y="284"/>
                    </a:lnTo>
                    <a:lnTo>
                      <a:pt x="3902" y="215"/>
                    </a:lnTo>
                    <a:lnTo>
                      <a:pt x="3905" y="219"/>
                    </a:lnTo>
                    <a:lnTo>
                      <a:pt x="3856" y="159"/>
                    </a:lnTo>
                    <a:lnTo>
                      <a:pt x="3859" y="162"/>
                    </a:lnTo>
                    <a:lnTo>
                      <a:pt x="3799" y="112"/>
                    </a:lnTo>
                    <a:lnTo>
                      <a:pt x="3803" y="115"/>
                    </a:lnTo>
                    <a:lnTo>
                      <a:pt x="3734" y="78"/>
                    </a:lnTo>
                    <a:lnTo>
                      <a:pt x="3738" y="79"/>
                    </a:lnTo>
                    <a:lnTo>
                      <a:pt x="3662" y="55"/>
                    </a:lnTo>
                    <a:lnTo>
                      <a:pt x="3667" y="56"/>
                    </a:lnTo>
                    <a:lnTo>
                      <a:pt x="3587" y="48"/>
                    </a:lnTo>
                    <a:lnTo>
                      <a:pt x="433" y="48"/>
                    </a:lnTo>
                    <a:lnTo>
                      <a:pt x="351" y="56"/>
                    </a:lnTo>
                    <a:lnTo>
                      <a:pt x="356" y="55"/>
                    </a:lnTo>
                    <a:lnTo>
                      <a:pt x="280" y="79"/>
                    </a:lnTo>
                    <a:lnTo>
                      <a:pt x="284" y="78"/>
                    </a:lnTo>
                    <a:lnTo>
                      <a:pt x="215" y="115"/>
                    </a:lnTo>
                    <a:lnTo>
                      <a:pt x="219" y="112"/>
                    </a:lnTo>
                    <a:lnTo>
                      <a:pt x="159" y="162"/>
                    </a:lnTo>
                    <a:lnTo>
                      <a:pt x="162" y="159"/>
                    </a:lnTo>
                    <a:lnTo>
                      <a:pt x="112" y="219"/>
                    </a:lnTo>
                    <a:lnTo>
                      <a:pt x="115" y="215"/>
                    </a:lnTo>
                    <a:lnTo>
                      <a:pt x="78" y="284"/>
                    </a:lnTo>
                    <a:lnTo>
                      <a:pt x="79" y="280"/>
                    </a:lnTo>
                    <a:lnTo>
                      <a:pt x="55" y="356"/>
                    </a:lnTo>
                    <a:lnTo>
                      <a:pt x="56" y="351"/>
                    </a:lnTo>
                    <a:lnTo>
                      <a:pt x="48" y="430"/>
                    </a:lnTo>
                    <a:lnTo>
                      <a:pt x="48" y="204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Rectangle 7"/>
              <p:cNvSpPr>
                <a:spLocks noChangeArrowheads="1"/>
              </p:cNvSpPr>
              <p:nvPr/>
            </p:nvSpPr>
            <p:spPr bwMode="auto">
              <a:xfrm>
                <a:off x="1168400" y="1703388"/>
                <a:ext cx="173284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sng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Blade Concept 1</a:t>
                </a: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: 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8"/>
              <p:cNvSpPr>
                <a:spLocks noChangeArrowheads="1"/>
              </p:cNvSpPr>
              <p:nvPr/>
            </p:nvSpPr>
            <p:spPr bwMode="auto">
              <a:xfrm>
                <a:off x="1514475" y="1947863"/>
                <a:ext cx="102752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Structural 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9"/>
              <p:cNvSpPr>
                <a:spLocks noChangeArrowheads="1"/>
              </p:cNvSpPr>
              <p:nvPr/>
            </p:nvSpPr>
            <p:spPr bwMode="auto">
              <a:xfrm>
                <a:off x="1184275" y="2192338"/>
                <a:ext cx="167513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Composite Blade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Freeform 10"/>
              <p:cNvSpPr>
                <a:spLocks/>
              </p:cNvSpPr>
              <p:nvPr/>
            </p:nvSpPr>
            <p:spPr bwMode="auto">
              <a:xfrm>
                <a:off x="3467100" y="1590675"/>
                <a:ext cx="2097088" cy="1354138"/>
              </a:xfrm>
              <a:custGeom>
                <a:avLst/>
                <a:gdLst/>
                <a:ahLst/>
                <a:cxnLst>
                  <a:cxn ang="0">
                    <a:pos x="0" y="427"/>
                  </a:cxn>
                  <a:cxn ang="0">
                    <a:pos x="427" y="0"/>
                  </a:cxn>
                  <a:cxn ang="0">
                    <a:pos x="427" y="0"/>
                  </a:cxn>
                  <a:cxn ang="0">
                    <a:pos x="427" y="0"/>
                  </a:cxn>
                  <a:cxn ang="0">
                    <a:pos x="3542" y="0"/>
                  </a:cxn>
                  <a:cxn ang="0">
                    <a:pos x="3542" y="0"/>
                  </a:cxn>
                  <a:cxn ang="0">
                    <a:pos x="3968" y="427"/>
                  </a:cxn>
                  <a:cxn ang="0">
                    <a:pos x="3968" y="427"/>
                  </a:cxn>
                  <a:cxn ang="0">
                    <a:pos x="3968" y="427"/>
                  </a:cxn>
                  <a:cxn ang="0">
                    <a:pos x="3968" y="2134"/>
                  </a:cxn>
                  <a:cxn ang="0">
                    <a:pos x="3968" y="2134"/>
                  </a:cxn>
                  <a:cxn ang="0">
                    <a:pos x="3542" y="2560"/>
                  </a:cxn>
                  <a:cxn ang="0">
                    <a:pos x="3542" y="2560"/>
                  </a:cxn>
                  <a:cxn ang="0">
                    <a:pos x="3542" y="2560"/>
                  </a:cxn>
                  <a:cxn ang="0">
                    <a:pos x="427" y="2560"/>
                  </a:cxn>
                  <a:cxn ang="0">
                    <a:pos x="427" y="2560"/>
                  </a:cxn>
                  <a:cxn ang="0">
                    <a:pos x="0" y="2134"/>
                  </a:cxn>
                  <a:cxn ang="0">
                    <a:pos x="0" y="2134"/>
                  </a:cxn>
                  <a:cxn ang="0">
                    <a:pos x="0" y="427"/>
                  </a:cxn>
                </a:cxnLst>
                <a:rect l="0" t="0" r="r" b="b"/>
                <a:pathLst>
                  <a:path w="3968" h="2560">
                    <a:moveTo>
                      <a:pt x="0" y="427"/>
                    </a:moveTo>
                    <a:cubicBezTo>
                      <a:pt x="0" y="191"/>
                      <a:pt x="191" y="0"/>
                      <a:pt x="427" y="0"/>
                    </a:cubicBezTo>
                    <a:cubicBezTo>
                      <a:pt x="427" y="0"/>
                      <a:pt x="427" y="0"/>
                      <a:pt x="427" y="0"/>
                    </a:cubicBezTo>
                    <a:lnTo>
                      <a:pt x="427" y="0"/>
                    </a:lnTo>
                    <a:lnTo>
                      <a:pt x="3542" y="0"/>
                    </a:lnTo>
                    <a:lnTo>
                      <a:pt x="3542" y="0"/>
                    </a:lnTo>
                    <a:cubicBezTo>
                      <a:pt x="3777" y="0"/>
                      <a:pt x="3968" y="191"/>
                      <a:pt x="3968" y="427"/>
                    </a:cubicBezTo>
                    <a:cubicBezTo>
                      <a:pt x="3968" y="427"/>
                      <a:pt x="3968" y="427"/>
                      <a:pt x="3968" y="427"/>
                    </a:cubicBezTo>
                    <a:lnTo>
                      <a:pt x="3968" y="427"/>
                    </a:lnTo>
                    <a:lnTo>
                      <a:pt x="3968" y="2134"/>
                    </a:lnTo>
                    <a:lnTo>
                      <a:pt x="3968" y="2134"/>
                    </a:lnTo>
                    <a:cubicBezTo>
                      <a:pt x="3968" y="2369"/>
                      <a:pt x="3777" y="2560"/>
                      <a:pt x="3542" y="2560"/>
                    </a:cubicBezTo>
                    <a:cubicBezTo>
                      <a:pt x="3542" y="2560"/>
                      <a:pt x="3542" y="2560"/>
                      <a:pt x="3542" y="2560"/>
                    </a:cubicBezTo>
                    <a:lnTo>
                      <a:pt x="3542" y="2560"/>
                    </a:lnTo>
                    <a:lnTo>
                      <a:pt x="427" y="2560"/>
                    </a:lnTo>
                    <a:lnTo>
                      <a:pt x="427" y="2560"/>
                    </a:lnTo>
                    <a:cubicBezTo>
                      <a:pt x="191" y="2560"/>
                      <a:pt x="0" y="2369"/>
                      <a:pt x="0" y="2134"/>
                    </a:cubicBezTo>
                    <a:cubicBezTo>
                      <a:pt x="0" y="2134"/>
                      <a:pt x="0" y="2134"/>
                      <a:pt x="0" y="2134"/>
                    </a:cubicBezTo>
                    <a:lnTo>
                      <a:pt x="0" y="427"/>
                    </a:lnTo>
                    <a:close/>
                  </a:path>
                </a:pathLst>
              </a:custGeom>
              <a:solidFill>
                <a:srgbClr val="FFCC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Freeform 11"/>
              <p:cNvSpPr>
                <a:spLocks noEditPoints="1"/>
              </p:cNvSpPr>
              <p:nvPr/>
            </p:nvSpPr>
            <p:spPr bwMode="auto">
              <a:xfrm>
                <a:off x="3454400" y="1577975"/>
                <a:ext cx="2122488" cy="1377950"/>
              </a:xfrm>
              <a:custGeom>
                <a:avLst/>
                <a:gdLst/>
                <a:ahLst/>
                <a:cxnLst>
                  <a:cxn ang="0">
                    <a:pos x="11" y="358"/>
                  </a:cxn>
                  <a:cxn ang="0">
                    <a:pos x="76" y="201"/>
                  </a:cxn>
                  <a:cxn ang="0">
                    <a:pos x="134" y="131"/>
                  </a:cxn>
                  <a:cxn ang="0">
                    <a:pos x="274" y="37"/>
                  </a:cxn>
                  <a:cxn ang="0">
                    <a:pos x="363" y="10"/>
                  </a:cxn>
                  <a:cxn ang="0">
                    <a:pos x="3655" y="10"/>
                  </a:cxn>
                  <a:cxn ang="0">
                    <a:pos x="3744" y="37"/>
                  </a:cxn>
                  <a:cxn ang="0">
                    <a:pos x="3883" y="131"/>
                  </a:cxn>
                  <a:cxn ang="0">
                    <a:pos x="3941" y="201"/>
                  </a:cxn>
                  <a:cxn ang="0">
                    <a:pos x="4006" y="358"/>
                  </a:cxn>
                  <a:cxn ang="0">
                    <a:pos x="4016" y="2158"/>
                  </a:cxn>
                  <a:cxn ang="0">
                    <a:pos x="3981" y="2332"/>
                  </a:cxn>
                  <a:cxn ang="0">
                    <a:pos x="3938" y="2412"/>
                  </a:cxn>
                  <a:cxn ang="0">
                    <a:pos x="3820" y="2530"/>
                  </a:cxn>
                  <a:cxn ang="0">
                    <a:pos x="3740" y="2573"/>
                  </a:cxn>
                  <a:cxn ang="0">
                    <a:pos x="3569" y="2608"/>
                  </a:cxn>
                  <a:cxn ang="0">
                    <a:pos x="358" y="2598"/>
                  </a:cxn>
                  <a:cxn ang="0">
                    <a:pos x="201" y="2533"/>
                  </a:cxn>
                  <a:cxn ang="0">
                    <a:pos x="131" y="2475"/>
                  </a:cxn>
                  <a:cxn ang="0">
                    <a:pos x="37" y="2336"/>
                  </a:cxn>
                  <a:cxn ang="0">
                    <a:pos x="10" y="2247"/>
                  </a:cxn>
                  <a:cxn ang="0">
                    <a:pos x="48" y="2156"/>
                  </a:cxn>
                  <a:cxn ang="0">
                    <a:pos x="81" y="2317"/>
                  </a:cxn>
                  <a:cxn ang="0">
                    <a:pos x="116" y="2381"/>
                  </a:cxn>
                  <a:cxn ang="0">
                    <a:pos x="228" y="2493"/>
                  </a:cxn>
                  <a:cxn ang="0">
                    <a:pos x="293" y="2528"/>
                  </a:cxn>
                  <a:cxn ang="0">
                    <a:pos x="451" y="2560"/>
                  </a:cxn>
                  <a:cxn ang="0">
                    <a:pos x="3645" y="2553"/>
                  </a:cxn>
                  <a:cxn ang="0">
                    <a:pos x="3793" y="2490"/>
                  </a:cxn>
                  <a:cxn ang="0">
                    <a:pos x="3849" y="2444"/>
                  </a:cxn>
                  <a:cxn ang="0">
                    <a:pos x="3937" y="2313"/>
                  </a:cxn>
                  <a:cxn ang="0">
                    <a:pos x="3960" y="2242"/>
                  </a:cxn>
                  <a:cxn ang="0">
                    <a:pos x="3960" y="368"/>
                  </a:cxn>
                  <a:cxn ang="0">
                    <a:pos x="3937" y="297"/>
                  </a:cxn>
                  <a:cxn ang="0">
                    <a:pos x="3849" y="165"/>
                  </a:cxn>
                  <a:cxn ang="0">
                    <a:pos x="3793" y="119"/>
                  </a:cxn>
                  <a:cxn ang="0">
                    <a:pos x="3645" y="56"/>
                  </a:cxn>
                  <a:cxn ang="0">
                    <a:pos x="454" y="48"/>
                  </a:cxn>
                  <a:cxn ang="0">
                    <a:pos x="293" y="81"/>
                  </a:cxn>
                  <a:cxn ang="0">
                    <a:pos x="228" y="116"/>
                  </a:cxn>
                  <a:cxn ang="0">
                    <a:pos x="116" y="228"/>
                  </a:cxn>
                  <a:cxn ang="0">
                    <a:pos x="81" y="293"/>
                  </a:cxn>
                  <a:cxn ang="0">
                    <a:pos x="48" y="451"/>
                  </a:cxn>
                </a:cxnLst>
                <a:rect l="0" t="0" r="r" b="b"/>
                <a:pathLst>
                  <a:path w="4016" h="2608">
                    <a:moveTo>
                      <a:pt x="0" y="451"/>
                    </a:moveTo>
                    <a:lnTo>
                      <a:pt x="10" y="363"/>
                    </a:lnTo>
                    <a:cubicBezTo>
                      <a:pt x="10" y="361"/>
                      <a:pt x="10" y="360"/>
                      <a:pt x="11" y="358"/>
                    </a:cubicBezTo>
                    <a:lnTo>
                      <a:pt x="36" y="278"/>
                    </a:lnTo>
                    <a:cubicBezTo>
                      <a:pt x="36" y="277"/>
                      <a:pt x="37" y="275"/>
                      <a:pt x="37" y="274"/>
                    </a:cubicBezTo>
                    <a:lnTo>
                      <a:pt x="76" y="201"/>
                    </a:lnTo>
                    <a:cubicBezTo>
                      <a:pt x="77" y="200"/>
                      <a:pt x="78" y="198"/>
                      <a:pt x="79" y="197"/>
                    </a:cubicBezTo>
                    <a:lnTo>
                      <a:pt x="131" y="134"/>
                    </a:lnTo>
                    <a:cubicBezTo>
                      <a:pt x="132" y="133"/>
                      <a:pt x="133" y="132"/>
                      <a:pt x="134" y="131"/>
                    </a:cubicBezTo>
                    <a:lnTo>
                      <a:pt x="197" y="79"/>
                    </a:lnTo>
                    <a:cubicBezTo>
                      <a:pt x="198" y="78"/>
                      <a:pt x="200" y="77"/>
                      <a:pt x="201" y="76"/>
                    </a:cubicBezTo>
                    <a:lnTo>
                      <a:pt x="274" y="37"/>
                    </a:lnTo>
                    <a:cubicBezTo>
                      <a:pt x="275" y="37"/>
                      <a:pt x="277" y="36"/>
                      <a:pt x="278" y="36"/>
                    </a:cubicBezTo>
                    <a:lnTo>
                      <a:pt x="358" y="11"/>
                    </a:lnTo>
                    <a:cubicBezTo>
                      <a:pt x="360" y="10"/>
                      <a:pt x="361" y="10"/>
                      <a:pt x="363" y="10"/>
                    </a:cubicBezTo>
                    <a:lnTo>
                      <a:pt x="449" y="1"/>
                    </a:lnTo>
                    <a:lnTo>
                      <a:pt x="3566" y="0"/>
                    </a:lnTo>
                    <a:lnTo>
                      <a:pt x="3655" y="10"/>
                    </a:lnTo>
                    <a:cubicBezTo>
                      <a:pt x="3657" y="10"/>
                      <a:pt x="3658" y="10"/>
                      <a:pt x="3660" y="11"/>
                    </a:cubicBezTo>
                    <a:lnTo>
                      <a:pt x="3740" y="36"/>
                    </a:lnTo>
                    <a:cubicBezTo>
                      <a:pt x="3741" y="36"/>
                      <a:pt x="3743" y="37"/>
                      <a:pt x="3744" y="37"/>
                    </a:cubicBezTo>
                    <a:lnTo>
                      <a:pt x="3816" y="76"/>
                    </a:lnTo>
                    <a:cubicBezTo>
                      <a:pt x="3817" y="77"/>
                      <a:pt x="3819" y="78"/>
                      <a:pt x="3820" y="79"/>
                    </a:cubicBezTo>
                    <a:lnTo>
                      <a:pt x="3883" y="131"/>
                    </a:lnTo>
                    <a:cubicBezTo>
                      <a:pt x="3884" y="132"/>
                      <a:pt x="3885" y="133"/>
                      <a:pt x="3886" y="134"/>
                    </a:cubicBezTo>
                    <a:lnTo>
                      <a:pt x="3938" y="197"/>
                    </a:lnTo>
                    <a:cubicBezTo>
                      <a:pt x="3939" y="198"/>
                      <a:pt x="3940" y="200"/>
                      <a:pt x="3941" y="201"/>
                    </a:cubicBezTo>
                    <a:lnTo>
                      <a:pt x="3980" y="274"/>
                    </a:lnTo>
                    <a:cubicBezTo>
                      <a:pt x="3980" y="275"/>
                      <a:pt x="3981" y="277"/>
                      <a:pt x="3981" y="278"/>
                    </a:cubicBezTo>
                    <a:lnTo>
                      <a:pt x="4006" y="358"/>
                    </a:lnTo>
                    <a:cubicBezTo>
                      <a:pt x="4007" y="360"/>
                      <a:pt x="4007" y="361"/>
                      <a:pt x="4007" y="363"/>
                    </a:cubicBezTo>
                    <a:lnTo>
                      <a:pt x="4016" y="449"/>
                    </a:lnTo>
                    <a:lnTo>
                      <a:pt x="4016" y="2158"/>
                    </a:lnTo>
                    <a:lnTo>
                      <a:pt x="4007" y="2247"/>
                    </a:lnTo>
                    <a:cubicBezTo>
                      <a:pt x="4007" y="2249"/>
                      <a:pt x="4007" y="2250"/>
                      <a:pt x="4006" y="2252"/>
                    </a:cubicBezTo>
                    <a:lnTo>
                      <a:pt x="3981" y="2332"/>
                    </a:lnTo>
                    <a:cubicBezTo>
                      <a:pt x="3981" y="2333"/>
                      <a:pt x="3980" y="2335"/>
                      <a:pt x="3980" y="2336"/>
                    </a:cubicBezTo>
                    <a:lnTo>
                      <a:pt x="3941" y="2408"/>
                    </a:lnTo>
                    <a:cubicBezTo>
                      <a:pt x="3940" y="2409"/>
                      <a:pt x="3939" y="2411"/>
                      <a:pt x="3938" y="2412"/>
                    </a:cubicBezTo>
                    <a:lnTo>
                      <a:pt x="3886" y="2475"/>
                    </a:lnTo>
                    <a:cubicBezTo>
                      <a:pt x="3885" y="2476"/>
                      <a:pt x="3884" y="2477"/>
                      <a:pt x="3883" y="2478"/>
                    </a:cubicBezTo>
                    <a:lnTo>
                      <a:pt x="3820" y="2530"/>
                    </a:lnTo>
                    <a:cubicBezTo>
                      <a:pt x="3819" y="2531"/>
                      <a:pt x="3817" y="2532"/>
                      <a:pt x="3816" y="2533"/>
                    </a:cubicBezTo>
                    <a:lnTo>
                      <a:pt x="3744" y="2572"/>
                    </a:lnTo>
                    <a:cubicBezTo>
                      <a:pt x="3743" y="2572"/>
                      <a:pt x="3741" y="2573"/>
                      <a:pt x="3740" y="2573"/>
                    </a:cubicBezTo>
                    <a:lnTo>
                      <a:pt x="3660" y="2598"/>
                    </a:lnTo>
                    <a:cubicBezTo>
                      <a:pt x="3658" y="2599"/>
                      <a:pt x="3657" y="2599"/>
                      <a:pt x="3655" y="2599"/>
                    </a:cubicBezTo>
                    <a:lnTo>
                      <a:pt x="3569" y="2608"/>
                    </a:lnTo>
                    <a:lnTo>
                      <a:pt x="451" y="2608"/>
                    </a:lnTo>
                    <a:lnTo>
                      <a:pt x="363" y="2599"/>
                    </a:lnTo>
                    <a:cubicBezTo>
                      <a:pt x="361" y="2599"/>
                      <a:pt x="360" y="2599"/>
                      <a:pt x="358" y="2598"/>
                    </a:cubicBezTo>
                    <a:lnTo>
                      <a:pt x="278" y="2573"/>
                    </a:lnTo>
                    <a:cubicBezTo>
                      <a:pt x="277" y="2573"/>
                      <a:pt x="275" y="2572"/>
                      <a:pt x="274" y="2572"/>
                    </a:cubicBezTo>
                    <a:lnTo>
                      <a:pt x="201" y="2533"/>
                    </a:lnTo>
                    <a:cubicBezTo>
                      <a:pt x="200" y="2532"/>
                      <a:pt x="198" y="2531"/>
                      <a:pt x="197" y="2530"/>
                    </a:cubicBezTo>
                    <a:lnTo>
                      <a:pt x="134" y="2478"/>
                    </a:lnTo>
                    <a:cubicBezTo>
                      <a:pt x="133" y="2477"/>
                      <a:pt x="132" y="2476"/>
                      <a:pt x="131" y="2475"/>
                    </a:cubicBezTo>
                    <a:lnTo>
                      <a:pt x="79" y="2412"/>
                    </a:lnTo>
                    <a:cubicBezTo>
                      <a:pt x="78" y="2411"/>
                      <a:pt x="77" y="2409"/>
                      <a:pt x="76" y="2408"/>
                    </a:cubicBezTo>
                    <a:lnTo>
                      <a:pt x="37" y="2336"/>
                    </a:lnTo>
                    <a:cubicBezTo>
                      <a:pt x="37" y="2335"/>
                      <a:pt x="36" y="2333"/>
                      <a:pt x="36" y="2332"/>
                    </a:cubicBezTo>
                    <a:lnTo>
                      <a:pt x="11" y="2252"/>
                    </a:lnTo>
                    <a:cubicBezTo>
                      <a:pt x="10" y="2250"/>
                      <a:pt x="10" y="2249"/>
                      <a:pt x="10" y="2247"/>
                    </a:cubicBezTo>
                    <a:lnTo>
                      <a:pt x="1" y="2161"/>
                    </a:lnTo>
                    <a:lnTo>
                      <a:pt x="0" y="451"/>
                    </a:lnTo>
                    <a:close/>
                    <a:moveTo>
                      <a:pt x="48" y="2156"/>
                    </a:moveTo>
                    <a:lnTo>
                      <a:pt x="57" y="2242"/>
                    </a:lnTo>
                    <a:lnTo>
                      <a:pt x="56" y="2237"/>
                    </a:lnTo>
                    <a:lnTo>
                      <a:pt x="81" y="2317"/>
                    </a:lnTo>
                    <a:lnTo>
                      <a:pt x="80" y="2313"/>
                    </a:lnTo>
                    <a:lnTo>
                      <a:pt x="119" y="2385"/>
                    </a:lnTo>
                    <a:lnTo>
                      <a:pt x="116" y="2381"/>
                    </a:lnTo>
                    <a:lnTo>
                      <a:pt x="168" y="2444"/>
                    </a:lnTo>
                    <a:lnTo>
                      <a:pt x="165" y="2441"/>
                    </a:lnTo>
                    <a:lnTo>
                      <a:pt x="228" y="2493"/>
                    </a:lnTo>
                    <a:lnTo>
                      <a:pt x="224" y="2490"/>
                    </a:lnTo>
                    <a:lnTo>
                      <a:pt x="297" y="2529"/>
                    </a:lnTo>
                    <a:lnTo>
                      <a:pt x="293" y="2528"/>
                    </a:lnTo>
                    <a:lnTo>
                      <a:pt x="373" y="2553"/>
                    </a:lnTo>
                    <a:lnTo>
                      <a:pt x="368" y="2552"/>
                    </a:lnTo>
                    <a:lnTo>
                      <a:pt x="451" y="2560"/>
                    </a:lnTo>
                    <a:lnTo>
                      <a:pt x="3564" y="2561"/>
                    </a:lnTo>
                    <a:lnTo>
                      <a:pt x="3650" y="2552"/>
                    </a:lnTo>
                    <a:lnTo>
                      <a:pt x="3645" y="2553"/>
                    </a:lnTo>
                    <a:lnTo>
                      <a:pt x="3725" y="2528"/>
                    </a:lnTo>
                    <a:lnTo>
                      <a:pt x="3721" y="2529"/>
                    </a:lnTo>
                    <a:lnTo>
                      <a:pt x="3793" y="2490"/>
                    </a:lnTo>
                    <a:lnTo>
                      <a:pt x="3789" y="2493"/>
                    </a:lnTo>
                    <a:lnTo>
                      <a:pt x="3852" y="2441"/>
                    </a:lnTo>
                    <a:lnTo>
                      <a:pt x="3849" y="2444"/>
                    </a:lnTo>
                    <a:lnTo>
                      <a:pt x="3901" y="2381"/>
                    </a:lnTo>
                    <a:lnTo>
                      <a:pt x="3898" y="2385"/>
                    </a:lnTo>
                    <a:lnTo>
                      <a:pt x="3937" y="2313"/>
                    </a:lnTo>
                    <a:lnTo>
                      <a:pt x="3936" y="2317"/>
                    </a:lnTo>
                    <a:lnTo>
                      <a:pt x="3961" y="2237"/>
                    </a:lnTo>
                    <a:lnTo>
                      <a:pt x="3960" y="2242"/>
                    </a:lnTo>
                    <a:lnTo>
                      <a:pt x="3968" y="2158"/>
                    </a:lnTo>
                    <a:lnTo>
                      <a:pt x="3969" y="454"/>
                    </a:lnTo>
                    <a:lnTo>
                      <a:pt x="3960" y="368"/>
                    </a:lnTo>
                    <a:lnTo>
                      <a:pt x="3961" y="373"/>
                    </a:lnTo>
                    <a:lnTo>
                      <a:pt x="3936" y="293"/>
                    </a:lnTo>
                    <a:lnTo>
                      <a:pt x="3937" y="297"/>
                    </a:lnTo>
                    <a:lnTo>
                      <a:pt x="3898" y="224"/>
                    </a:lnTo>
                    <a:lnTo>
                      <a:pt x="3901" y="228"/>
                    </a:lnTo>
                    <a:lnTo>
                      <a:pt x="3849" y="165"/>
                    </a:lnTo>
                    <a:lnTo>
                      <a:pt x="3852" y="168"/>
                    </a:lnTo>
                    <a:lnTo>
                      <a:pt x="3789" y="116"/>
                    </a:lnTo>
                    <a:lnTo>
                      <a:pt x="3793" y="119"/>
                    </a:lnTo>
                    <a:lnTo>
                      <a:pt x="3721" y="80"/>
                    </a:lnTo>
                    <a:lnTo>
                      <a:pt x="3725" y="81"/>
                    </a:lnTo>
                    <a:lnTo>
                      <a:pt x="3645" y="56"/>
                    </a:lnTo>
                    <a:lnTo>
                      <a:pt x="3650" y="57"/>
                    </a:lnTo>
                    <a:lnTo>
                      <a:pt x="3566" y="48"/>
                    </a:lnTo>
                    <a:lnTo>
                      <a:pt x="454" y="48"/>
                    </a:lnTo>
                    <a:lnTo>
                      <a:pt x="368" y="57"/>
                    </a:lnTo>
                    <a:lnTo>
                      <a:pt x="373" y="56"/>
                    </a:lnTo>
                    <a:lnTo>
                      <a:pt x="293" y="81"/>
                    </a:lnTo>
                    <a:lnTo>
                      <a:pt x="297" y="80"/>
                    </a:lnTo>
                    <a:lnTo>
                      <a:pt x="224" y="119"/>
                    </a:lnTo>
                    <a:lnTo>
                      <a:pt x="228" y="116"/>
                    </a:lnTo>
                    <a:lnTo>
                      <a:pt x="165" y="168"/>
                    </a:lnTo>
                    <a:lnTo>
                      <a:pt x="168" y="165"/>
                    </a:lnTo>
                    <a:lnTo>
                      <a:pt x="116" y="228"/>
                    </a:lnTo>
                    <a:lnTo>
                      <a:pt x="119" y="224"/>
                    </a:lnTo>
                    <a:lnTo>
                      <a:pt x="80" y="297"/>
                    </a:lnTo>
                    <a:lnTo>
                      <a:pt x="81" y="293"/>
                    </a:lnTo>
                    <a:lnTo>
                      <a:pt x="56" y="373"/>
                    </a:lnTo>
                    <a:lnTo>
                      <a:pt x="57" y="368"/>
                    </a:lnTo>
                    <a:lnTo>
                      <a:pt x="48" y="451"/>
                    </a:lnTo>
                    <a:lnTo>
                      <a:pt x="48" y="215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Rectangle 12"/>
              <p:cNvSpPr>
                <a:spLocks noChangeArrowheads="1"/>
              </p:cNvSpPr>
              <p:nvPr/>
            </p:nvSpPr>
            <p:spPr bwMode="auto">
              <a:xfrm>
                <a:off x="3741738" y="1706563"/>
                <a:ext cx="173284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sng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Blade Concept 2</a:t>
                </a: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: 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13"/>
              <p:cNvSpPr>
                <a:spLocks noChangeArrowheads="1"/>
              </p:cNvSpPr>
              <p:nvPr/>
            </p:nvSpPr>
            <p:spPr bwMode="auto">
              <a:xfrm>
                <a:off x="3767138" y="1952625"/>
                <a:ext cx="171040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Thick Composite 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14"/>
              <p:cNvSpPr>
                <a:spLocks noChangeArrowheads="1"/>
              </p:cNvSpPr>
              <p:nvPr/>
            </p:nvSpPr>
            <p:spPr bwMode="auto">
              <a:xfrm>
                <a:off x="3859213" y="2195513"/>
                <a:ext cx="150682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Skin with Load 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15"/>
              <p:cNvSpPr>
                <a:spLocks noChangeArrowheads="1"/>
              </p:cNvSpPr>
              <p:nvPr/>
            </p:nvSpPr>
            <p:spPr bwMode="auto">
              <a:xfrm>
                <a:off x="3808413" y="2441575"/>
                <a:ext cx="162063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Sharing Internal 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Rectangle 16"/>
              <p:cNvSpPr>
                <a:spLocks noChangeArrowheads="1"/>
              </p:cNvSpPr>
              <p:nvPr/>
            </p:nvSpPr>
            <p:spPr bwMode="auto">
              <a:xfrm>
                <a:off x="4105275" y="2687638"/>
                <a:ext cx="91210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Structure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Freeform 17"/>
              <p:cNvSpPr>
                <a:spLocks/>
              </p:cNvSpPr>
              <p:nvPr/>
            </p:nvSpPr>
            <p:spPr bwMode="auto">
              <a:xfrm>
                <a:off x="5902325" y="1590675"/>
                <a:ext cx="2095500" cy="1354138"/>
              </a:xfrm>
              <a:custGeom>
                <a:avLst/>
                <a:gdLst/>
                <a:ahLst/>
                <a:cxnLst>
                  <a:cxn ang="0">
                    <a:pos x="0" y="427"/>
                  </a:cxn>
                  <a:cxn ang="0">
                    <a:pos x="427" y="0"/>
                  </a:cxn>
                  <a:cxn ang="0">
                    <a:pos x="427" y="0"/>
                  </a:cxn>
                  <a:cxn ang="0">
                    <a:pos x="427" y="0"/>
                  </a:cxn>
                  <a:cxn ang="0">
                    <a:pos x="3542" y="0"/>
                  </a:cxn>
                  <a:cxn ang="0">
                    <a:pos x="3542" y="0"/>
                  </a:cxn>
                  <a:cxn ang="0">
                    <a:pos x="3968" y="427"/>
                  </a:cxn>
                  <a:cxn ang="0">
                    <a:pos x="3968" y="427"/>
                  </a:cxn>
                  <a:cxn ang="0">
                    <a:pos x="3968" y="427"/>
                  </a:cxn>
                  <a:cxn ang="0">
                    <a:pos x="3968" y="2134"/>
                  </a:cxn>
                  <a:cxn ang="0">
                    <a:pos x="3968" y="2134"/>
                  </a:cxn>
                  <a:cxn ang="0">
                    <a:pos x="3542" y="2560"/>
                  </a:cxn>
                  <a:cxn ang="0">
                    <a:pos x="3542" y="2560"/>
                  </a:cxn>
                  <a:cxn ang="0">
                    <a:pos x="3542" y="2560"/>
                  </a:cxn>
                  <a:cxn ang="0">
                    <a:pos x="427" y="2560"/>
                  </a:cxn>
                  <a:cxn ang="0">
                    <a:pos x="427" y="2560"/>
                  </a:cxn>
                  <a:cxn ang="0">
                    <a:pos x="0" y="2134"/>
                  </a:cxn>
                  <a:cxn ang="0">
                    <a:pos x="0" y="2134"/>
                  </a:cxn>
                  <a:cxn ang="0">
                    <a:pos x="0" y="427"/>
                  </a:cxn>
                </a:cxnLst>
                <a:rect l="0" t="0" r="r" b="b"/>
                <a:pathLst>
                  <a:path w="3968" h="2560">
                    <a:moveTo>
                      <a:pt x="0" y="427"/>
                    </a:moveTo>
                    <a:cubicBezTo>
                      <a:pt x="0" y="191"/>
                      <a:pt x="191" y="0"/>
                      <a:pt x="427" y="0"/>
                    </a:cubicBezTo>
                    <a:cubicBezTo>
                      <a:pt x="427" y="0"/>
                      <a:pt x="427" y="0"/>
                      <a:pt x="427" y="0"/>
                    </a:cubicBezTo>
                    <a:lnTo>
                      <a:pt x="427" y="0"/>
                    </a:lnTo>
                    <a:lnTo>
                      <a:pt x="3542" y="0"/>
                    </a:lnTo>
                    <a:lnTo>
                      <a:pt x="3542" y="0"/>
                    </a:lnTo>
                    <a:cubicBezTo>
                      <a:pt x="3777" y="0"/>
                      <a:pt x="3968" y="191"/>
                      <a:pt x="3968" y="427"/>
                    </a:cubicBezTo>
                    <a:cubicBezTo>
                      <a:pt x="3968" y="427"/>
                      <a:pt x="3968" y="427"/>
                      <a:pt x="3968" y="427"/>
                    </a:cubicBezTo>
                    <a:lnTo>
                      <a:pt x="3968" y="427"/>
                    </a:lnTo>
                    <a:lnTo>
                      <a:pt x="3968" y="2134"/>
                    </a:lnTo>
                    <a:lnTo>
                      <a:pt x="3968" y="2134"/>
                    </a:lnTo>
                    <a:cubicBezTo>
                      <a:pt x="3968" y="2369"/>
                      <a:pt x="3777" y="2560"/>
                      <a:pt x="3542" y="2560"/>
                    </a:cubicBezTo>
                    <a:cubicBezTo>
                      <a:pt x="3542" y="2560"/>
                      <a:pt x="3542" y="2560"/>
                      <a:pt x="3542" y="2560"/>
                    </a:cubicBezTo>
                    <a:lnTo>
                      <a:pt x="3542" y="2560"/>
                    </a:lnTo>
                    <a:lnTo>
                      <a:pt x="427" y="2560"/>
                    </a:lnTo>
                    <a:lnTo>
                      <a:pt x="427" y="2560"/>
                    </a:lnTo>
                    <a:cubicBezTo>
                      <a:pt x="191" y="2560"/>
                      <a:pt x="0" y="2369"/>
                      <a:pt x="0" y="2134"/>
                    </a:cubicBezTo>
                    <a:cubicBezTo>
                      <a:pt x="0" y="2134"/>
                      <a:pt x="0" y="2134"/>
                      <a:pt x="0" y="2134"/>
                    </a:cubicBezTo>
                    <a:lnTo>
                      <a:pt x="0" y="427"/>
                    </a:lnTo>
                    <a:close/>
                  </a:path>
                </a:pathLst>
              </a:custGeom>
              <a:solidFill>
                <a:srgbClr val="FFCC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Freeform 18"/>
              <p:cNvSpPr>
                <a:spLocks noEditPoints="1"/>
              </p:cNvSpPr>
              <p:nvPr/>
            </p:nvSpPr>
            <p:spPr bwMode="auto">
              <a:xfrm>
                <a:off x="5889625" y="1577975"/>
                <a:ext cx="2120900" cy="1377950"/>
              </a:xfrm>
              <a:custGeom>
                <a:avLst/>
                <a:gdLst/>
                <a:ahLst/>
                <a:cxnLst>
                  <a:cxn ang="0">
                    <a:pos x="11" y="358"/>
                  </a:cxn>
                  <a:cxn ang="0">
                    <a:pos x="76" y="201"/>
                  </a:cxn>
                  <a:cxn ang="0">
                    <a:pos x="134" y="131"/>
                  </a:cxn>
                  <a:cxn ang="0">
                    <a:pos x="274" y="37"/>
                  </a:cxn>
                  <a:cxn ang="0">
                    <a:pos x="363" y="10"/>
                  </a:cxn>
                  <a:cxn ang="0">
                    <a:pos x="3655" y="10"/>
                  </a:cxn>
                  <a:cxn ang="0">
                    <a:pos x="3744" y="37"/>
                  </a:cxn>
                  <a:cxn ang="0">
                    <a:pos x="3883" y="131"/>
                  </a:cxn>
                  <a:cxn ang="0">
                    <a:pos x="3941" y="201"/>
                  </a:cxn>
                  <a:cxn ang="0">
                    <a:pos x="4006" y="358"/>
                  </a:cxn>
                  <a:cxn ang="0">
                    <a:pos x="4016" y="2158"/>
                  </a:cxn>
                  <a:cxn ang="0">
                    <a:pos x="3981" y="2332"/>
                  </a:cxn>
                  <a:cxn ang="0">
                    <a:pos x="3938" y="2412"/>
                  </a:cxn>
                  <a:cxn ang="0">
                    <a:pos x="3820" y="2530"/>
                  </a:cxn>
                  <a:cxn ang="0">
                    <a:pos x="3740" y="2573"/>
                  </a:cxn>
                  <a:cxn ang="0">
                    <a:pos x="3569" y="2608"/>
                  </a:cxn>
                  <a:cxn ang="0">
                    <a:pos x="358" y="2598"/>
                  </a:cxn>
                  <a:cxn ang="0">
                    <a:pos x="201" y="2533"/>
                  </a:cxn>
                  <a:cxn ang="0">
                    <a:pos x="131" y="2475"/>
                  </a:cxn>
                  <a:cxn ang="0">
                    <a:pos x="37" y="2336"/>
                  </a:cxn>
                  <a:cxn ang="0">
                    <a:pos x="10" y="2247"/>
                  </a:cxn>
                  <a:cxn ang="0">
                    <a:pos x="48" y="2156"/>
                  </a:cxn>
                  <a:cxn ang="0">
                    <a:pos x="81" y="2317"/>
                  </a:cxn>
                  <a:cxn ang="0">
                    <a:pos x="116" y="2381"/>
                  </a:cxn>
                  <a:cxn ang="0">
                    <a:pos x="228" y="2493"/>
                  </a:cxn>
                  <a:cxn ang="0">
                    <a:pos x="293" y="2528"/>
                  </a:cxn>
                  <a:cxn ang="0">
                    <a:pos x="451" y="2560"/>
                  </a:cxn>
                  <a:cxn ang="0">
                    <a:pos x="3645" y="2553"/>
                  </a:cxn>
                  <a:cxn ang="0">
                    <a:pos x="3793" y="2490"/>
                  </a:cxn>
                  <a:cxn ang="0">
                    <a:pos x="3849" y="2444"/>
                  </a:cxn>
                  <a:cxn ang="0">
                    <a:pos x="3937" y="2313"/>
                  </a:cxn>
                  <a:cxn ang="0">
                    <a:pos x="3960" y="2242"/>
                  </a:cxn>
                  <a:cxn ang="0">
                    <a:pos x="3960" y="368"/>
                  </a:cxn>
                  <a:cxn ang="0">
                    <a:pos x="3937" y="297"/>
                  </a:cxn>
                  <a:cxn ang="0">
                    <a:pos x="3849" y="165"/>
                  </a:cxn>
                  <a:cxn ang="0">
                    <a:pos x="3793" y="119"/>
                  </a:cxn>
                  <a:cxn ang="0">
                    <a:pos x="3645" y="56"/>
                  </a:cxn>
                  <a:cxn ang="0">
                    <a:pos x="454" y="48"/>
                  </a:cxn>
                  <a:cxn ang="0">
                    <a:pos x="293" y="81"/>
                  </a:cxn>
                  <a:cxn ang="0">
                    <a:pos x="228" y="116"/>
                  </a:cxn>
                  <a:cxn ang="0">
                    <a:pos x="116" y="228"/>
                  </a:cxn>
                  <a:cxn ang="0">
                    <a:pos x="81" y="293"/>
                  </a:cxn>
                  <a:cxn ang="0">
                    <a:pos x="48" y="451"/>
                  </a:cxn>
                </a:cxnLst>
                <a:rect l="0" t="0" r="r" b="b"/>
                <a:pathLst>
                  <a:path w="4016" h="2608">
                    <a:moveTo>
                      <a:pt x="0" y="451"/>
                    </a:moveTo>
                    <a:lnTo>
                      <a:pt x="10" y="363"/>
                    </a:lnTo>
                    <a:cubicBezTo>
                      <a:pt x="10" y="361"/>
                      <a:pt x="10" y="360"/>
                      <a:pt x="11" y="358"/>
                    </a:cubicBezTo>
                    <a:lnTo>
                      <a:pt x="36" y="278"/>
                    </a:lnTo>
                    <a:cubicBezTo>
                      <a:pt x="36" y="277"/>
                      <a:pt x="37" y="275"/>
                      <a:pt x="37" y="274"/>
                    </a:cubicBezTo>
                    <a:lnTo>
                      <a:pt x="76" y="201"/>
                    </a:lnTo>
                    <a:cubicBezTo>
                      <a:pt x="77" y="200"/>
                      <a:pt x="78" y="198"/>
                      <a:pt x="79" y="197"/>
                    </a:cubicBezTo>
                    <a:lnTo>
                      <a:pt x="131" y="134"/>
                    </a:lnTo>
                    <a:cubicBezTo>
                      <a:pt x="132" y="133"/>
                      <a:pt x="133" y="132"/>
                      <a:pt x="134" y="131"/>
                    </a:cubicBezTo>
                    <a:lnTo>
                      <a:pt x="197" y="79"/>
                    </a:lnTo>
                    <a:cubicBezTo>
                      <a:pt x="198" y="78"/>
                      <a:pt x="200" y="77"/>
                      <a:pt x="201" y="76"/>
                    </a:cubicBezTo>
                    <a:lnTo>
                      <a:pt x="274" y="37"/>
                    </a:lnTo>
                    <a:cubicBezTo>
                      <a:pt x="275" y="37"/>
                      <a:pt x="277" y="36"/>
                      <a:pt x="278" y="36"/>
                    </a:cubicBezTo>
                    <a:lnTo>
                      <a:pt x="358" y="11"/>
                    </a:lnTo>
                    <a:cubicBezTo>
                      <a:pt x="360" y="10"/>
                      <a:pt x="361" y="10"/>
                      <a:pt x="363" y="10"/>
                    </a:cubicBezTo>
                    <a:lnTo>
                      <a:pt x="449" y="1"/>
                    </a:lnTo>
                    <a:lnTo>
                      <a:pt x="3566" y="0"/>
                    </a:lnTo>
                    <a:lnTo>
                      <a:pt x="3655" y="10"/>
                    </a:lnTo>
                    <a:cubicBezTo>
                      <a:pt x="3657" y="10"/>
                      <a:pt x="3658" y="10"/>
                      <a:pt x="3660" y="11"/>
                    </a:cubicBezTo>
                    <a:lnTo>
                      <a:pt x="3740" y="36"/>
                    </a:lnTo>
                    <a:cubicBezTo>
                      <a:pt x="3741" y="36"/>
                      <a:pt x="3743" y="37"/>
                      <a:pt x="3744" y="37"/>
                    </a:cubicBezTo>
                    <a:lnTo>
                      <a:pt x="3816" y="76"/>
                    </a:lnTo>
                    <a:cubicBezTo>
                      <a:pt x="3817" y="77"/>
                      <a:pt x="3819" y="78"/>
                      <a:pt x="3820" y="79"/>
                    </a:cubicBezTo>
                    <a:lnTo>
                      <a:pt x="3883" y="131"/>
                    </a:lnTo>
                    <a:cubicBezTo>
                      <a:pt x="3884" y="132"/>
                      <a:pt x="3885" y="133"/>
                      <a:pt x="3886" y="134"/>
                    </a:cubicBezTo>
                    <a:lnTo>
                      <a:pt x="3938" y="197"/>
                    </a:lnTo>
                    <a:cubicBezTo>
                      <a:pt x="3939" y="198"/>
                      <a:pt x="3940" y="200"/>
                      <a:pt x="3941" y="201"/>
                    </a:cubicBezTo>
                    <a:lnTo>
                      <a:pt x="3980" y="274"/>
                    </a:lnTo>
                    <a:cubicBezTo>
                      <a:pt x="3980" y="275"/>
                      <a:pt x="3981" y="277"/>
                      <a:pt x="3981" y="278"/>
                    </a:cubicBezTo>
                    <a:lnTo>
                      <a:pt x="4006" y="358"/>
                    </a:lnTo>
                    <a:cubicBezTo>
                      <a:pt x="4007" y="360"/>
                      <a:pt x="4007" y="361"/>
                      <a:pt x="4007" y="363"/>
                    </a:cubicBezTo>
                    <a:lnTo>
                      <a:pt x="4016" y="449"/>
                    </a:lnTo>
                    <a:lnTo>
                      <a:pt x="4016" y="2158"/>
                    </a:lnTo>
                    <a:lnTo>
                      <a:pt x="4007" y="2247"/>
                    </a:lnTo>
                    <a:cubicBezTo>
                      <a:pt x="4007" y="2249"/>
                      <a:pt x="4007" y="2250"/>
                      <a:pt x="4006" y="2252"/>
                    </a:cubicBezTo>
                    <a:lnTo>
                      <a:pt x="3981" y="2332"/>
                    </a:lnTo>
                    <a:cubicBezTo>
                      <a:pt x="3981" y="2333"/>
                      <a:pt x="3980" y="2335"/>
                      <a:pt x="3980" y="2336"/>
                    </a:cubicBezTo>
                    <a:lnTo>
                      <a:pt x="3941" y="2408"/>
                    </a:lnTo>
                    <a:cubicBezTo>
                      <a:pt x="3940" y="2409"/>
                      <a:pt x="3939" y="2411"/>
                      <a:pt x="3938" y="2412"/>
                    </a:cubicBezTo>
                    <a:lnTo>
                      <a:pt x="3886" y="2475"/>
                    </a:lnTo>
                    <a:cubicBezTo>
                      <a:pt x="3885" y="2476"/>
                      <a:pt x="3884" y="2477"/>
                      <a:pt x="3883" y="2478"/>
                    </a:cubicBezTo>
                    <a:lnTo>
                      <a:pt x="3820" y="2530"/>
                    </a:lnTo>
                    <a:cubicBezTo>
                      <a:pt x="3819" y="2531"/>
                      <a:pt x="3817" y="2532"/>
                      <a:pt x="3816" y="2533"/>
                    </a:cubicBezTo>
                    <a:lnTo>
                      <a:pt x="3744" y="2572"/>
                    </a:lnTo>
                    <a:cubicBezTo>
                      <a:pt x="3743" y="2572"/>
                      <a:pt x="3741" y="2573"/>
                      <a:pt x="3740" y="2573"/>
                    </a:cubicBezTo>
                    <a:lnTo>
                      <a:pt x="3660" y="2598"/>
                    </a:lnTo>
                    <a:cubicBezTo>
                      <a:pt x="3658" y="2599"/>
                      <a:pt x="3657" y="2599"/>
                      <a:pt x="3655" y="2599"/>
                    </a:cubicBezTo>
                    <a:lnTo>
                      <a:pt x="3569" y="2608"/>
                    </a:lnTo>
                    <a:lnTo>
                      <a:pt x="451" y="2608"/>
                    </a:lnTo>
                    <a:lnTo>
                      <a:pt x="363" y="2599"/>
                    </a:lnTo>
                    <a:cubicBezTo>
                      <a:pt x="361" y="2599"/>
                      <a:pt x="360" y="2599"/>
                      <a:pt x="358" y="2598"/>
                    </a:cubicBezTo>
                    <a:lnTo>
                      <a:pt x="278" y="2573"/>
                    </a:lnTo>
                    <a:cubicBezTo>
                      <a:pt x="277" y="2573"/>
                      <a:pt x="275" y="2572"/>
                      <a:pt x="274" y="2572"/>
                    </a:cubicBezTo>
                    <a:lnTo>
                      <a:pt x="201" y="2533"/>
                    </a:lnTo>
                    <a:cubicBezTo>
                      <a:pt x="200" y="2532"/>
                      <a:pt x="198" y="2531"/>
                      <a:pt x="197" y="2530"/>
                    </a:cubicBezTo>
                    <a:lnTo>
                      <a:pt x="134" y="2478"/>
                    </a:lnTo>
                    <a:cubicBezTo>
                      <a:pt x="133" y="2477"/>
                      <a:pt x="132" y="2476"/>
                      <a:pt x="131" y="2475"/>
                    </a:cubicBezTo>
                    <a:lnTo>
                      <a:pt x="79" y="2412"/>
                    </a:lnTo>
                    <a:cubicBezTo>
                      <a:pt x="78" y="2411"/>
                      <a:pt x="77" y="2409"/>
                      <a:pt x="76" y="2408"/>
                    </a:cubicBezTo>
                    <a:lnTo>
                      <a:pt x="37" y="2336"/>
                    </a:lnTo>
                    <a:cubicBezTo>
                      <a:pt x="37" y="2335"/>
                      <a:pt x="36" y="2333"/>
                      <a:pt x="36" y="2332"/>
                    </a:cubicBezTo>
                    <a:lnTo>
                      <a:pt x="11" y="2252"/>
                    </a:lnTo>
                    <a:cubicBezTo>
                      <a:pt x="10" y="2250"/>
                      <a:pt x="10" y="2249"/>
                      <a:pt x="10" y="2247"/>
                    </a:cubicBezTo>
                    <a:lnTo>
                      <a:pt x="1" y="2161"/>
                    </a:lnTo>
                    <a:lnTo>
                      <a:pt x="0" y="451"/>
                    </a:lnTo>
                    <a:close/>
                    <a:moveTo>
                      <a:pt x="48" y="2156"/>
                    </a:moveTo>
                    <a:lnTo>
                      <a:pt x="57" y="2242"/>
                    </a:lnTo>
                    <a:lnTo>
                      <a:pt x="56" y="2237"/>
                    </a:lnTo>
                    <a:lnTo>
                      <a:pt x="81" y="2317"/>
                    </a:lnTo>
                    <a:lnTo>
                      <a:pt x="80" y="2313"/>
                    </a:lnTo>
                    <a:lnTo>
                      <a:pt x="119" y="2385"/>
                    </a:lnTo>
                    <a:lnTo>
                      <a:pt x="116" y="2381"/>
                    </a:lnTo>
                    <a:lnTo>
                      <a:pt x="168" y="2444"/>
                    </a:lnTo>
                    <a:lnTo>
                      <a:pt x="165" y="2441"/>
                    </a:lnTo>
                    <a:lnTo>
                      <a:pt x="228" y="2493"/>
                    </a:lnTo>
                    <a:lnTo>
                      <a:pt x="224" y="2490"/>
                    </a:lnTo>
                    <a:lnTo>
                      <a:pt x="297" y="2529"/>
                    </a:lnTo>
                    <a:lnTo>
                      <a:pt x="293" y="2528"/>
                    </a:lnTo>
                    <a:lnTo>
                      <a:pt x="373" y="2553"/>
                    </a:lnTo>
                    <a:lnTo>
                      <a:pt x="368" y="2552"/>
                    </a:lnTo>
                    <a:lnTo>
                      <a:pt x="451" y="2560"/>
                    </a:lnTo>
                    <a:lnTo>
                      <a:pt x="3564" y="2561"/>
                    </a:lnTo>
                    <a:lnTo>
                      <a:pt x="3650" y="2552"/>
                    </a:lnTo>
                    <a:lnTo>
                      <a:pt x="3645" y="2553"/>
                    </a:lnTo>
                    <a:lnTo>
                      <a:pt x="3725" y="2528"/>
                    </a:lnTo>
                    <a:lnTo>
                      <a:pt x="3721" y="2529"/>
                    </a:lnTo>
                    <a:lnTo>
                      <a:pt x="3793" y="2490"/>
                    </a:lnTo>
                    <a:lnTo>
                      <a:pt x="3789" y="2493"/>
                    </a:lnTo>
                    <a:lnTo>
                      <a:pt x="3852" y="2441"/>
                    </a:lnTo>
                    <a:lnTo>
                      <a:pt x="3849" y="2444"/>
                    </a:lnTo>
                    <a:lnTo>
                      <a:pt x="3901" y="2381"/>
                    </a:lnTo>
                    <a:lnTo>
                      <a:pt x="3898" y="2385"/>
                    </a:lnTo>
                    <a:lnTo>
                      <a:pt x="3937" y="2313"/>
                    </a:lnTo>
                    <a:lnTo>
                      <a:pt x="3936" y="2317"/>
                    </a:lnTo>
                    <a:lnTo>
                      <a:pt x="3961" y="2237"/>
                    </a:lnTo>
                    <a:lnTo>
                      <a:pt x="3960" y="2242"/>
                    </a:lnTo>
                    <a:lnTo>
                      <a:pt x="3968" y="2158"/>
                    </a:lnTo>
                    <a:lnTo>
                      <a:pt x="3969" y="454"/>
                    </a:lnTo>
                    <a:lnTo>
                      <a:pt x="3960" y="368"/>
                    </a:lnTo>
                    <a:lnTo>
                      <a:pt x="3961" y="373"/>
                    </a:lnTo>
                    <a:lnTo>
                      <a:pt x="3936" y="293"/>
                    </a:lnTo>
                    <a:lnTo>
                      <a:pt x="3937" y="297"/>
                    </a:lnTo>
                    <a:lnTo>
                      <a:pt x="3898" y="224"/>
                    </a:lnTo>
                    <a:lnTo>
                      <a:pt x="3901" y="228"/>
                    </a:lnTo>
                    <a:lnTo>
                      <a:pt x="3849" y="165"/>
                    </a:lnTo>
                    <a:lnTo>
                      <a:pt x="3852" y="168"/>
                    </a:lnTo>
                    <a:lnTo>
                      <a:pt x="3789" y="116"/>
                    </a:lnTo>
                    <a:lnTo>
                      <a:pt x="3793" y="119"/>
                    </a:lnTo>
                    <a:lnTo>
                      <a:pt x="3721" y="80"/>
                    </a:lnTo>
                    <a:lnTo>
                      <a:pt x="3725" y="81"/>
                    </a:lnTo>
                    <a:lnTo>
                      <a:pt x="3645" y="56"/>
                    </a:lnTo>
                    <a:lnTo>
                      <a:pt x="3650" y="57"/>
                    </a:lnTo>
                    <a:lnTo>
                      <a:pt x="3566" y="48"/>
                    </a:lnTo>
                    <a:lnTo>
                      <a:pt x="454" y="48"/>
                    </a:lnTo>
                    <a:lnTo>
                      <a:pt x="368" y="57"/>
                    </a:lnTo>
                    <a:lnTo>
                      <a:pt x="373" y="56"/>
                    </a:lnTo>
                    <a:lnTo>
                      <a:pt x="293" y="81"/>
                    </a:lnTo>
                    <a:lnTo>
                      <a:pt x="297" y="80"/>
                    </a:lnTo>
                    <a:lnTo>
                      <a:pt x="224" y="119"/>
                    </a:lnTo>
                    <a:lnTo>
                      <a:pt x="228" y="116"/>
                    </a:lnTo>
                    <a:lnTo>
                      <a:pt x="165" y="168"/>
                    </a:lnTo>
                    <a:lnTo>
                      <a:pt x="168" y="165"/>
                    </a:lnTo>
                    <a:lnTo>
                      <a:pt x="116" y="228"/>
                    </a:lnTo>
                    <a:lnTo>
                      <a:pt x="119" y="224"/>
                    </a:lnTo>
                    <a:lnTo>
                      <a:pt x="80" y="297"/>
                    </a:lnTo>
                    <a:lnTo>
                      <a:pt x="81" y="293"/>
                    </a:lnTo>
                    <a:lnTo>
                      <a:pt x="56" y="373"/>
                    </a:lnTo>
                    <a:lnTo>
                      <a:pt x="57" y="368"/>
                    </a:lnTo>
                    <a:lnTo>
                      <a:pt x="48" y="451"/>
                    </a:lnTo>
                    <a:lnTo>
                      <a:pt x="48" y="215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Rectangle 19"/>
              <p:cNvSpPr>
                <a:spLocks noChangeArrowheads="1"/>
              </p:cNvSpPr>
              <p:nvPr/>
            </p:nvSpPr>
            <p:spPr bwMode="auto">
              <a:xfrm>
                <a:off x="6175375" y="1706563"/>
                <a:ext cx="173284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sng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Blade Concept 3</a:t>
                </a: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: 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Rectangle 20"/>
              <p:cNvSpPr>
                <a:spLocks noChangeArrowheads="1"/>
              </p:cNvSpPr>
              <p:nvPr/>
            </p:nvSpPr>
            <p:spPr bwMode="auto">
              <a:xfrm>
                <a:off x="6091238" y="1952625"/>
                <a:ext cx="197169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Thin Hydrodynamic 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Rectangle 21"/>
              <p:cNvSpPr>
                <a:spLocks noChangeArrowheads="1"/>
              </p:cNvSpPr>
              <p:nvPr/>
            </p:nvSpPr>
            <p:spPr bwMode="auto">
              <a:xfrm>
                <a:off x="6294438" y="2195513"/>
                <a:ext cx="150682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Skin with Load 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8" name="Rectangle 22"/>
              <p:cNvSpPr>
                <a:spLocks noChangeArrowheads="1"/>
              </p:cNvSpPr>
              <p:nvPr/>
            </p:nvSpPr>
            <p:spPr bwMode="auto">
              <a:xfrm>
                <a:off x="6243638" y="2441575"/>
                <a:ext cx="162063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Bearing Internal 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Rectangle 23"/>
              <p:cNvSpPr>
                <a:spLocks noChangeArrowheads="1"/>
              </p:cNvSpPr>
              <p:nvPr/>
            </p:nvSpPr>
            <p:spPr bwMode="auto">
              <a:xfrm>
                <a:off x="6538913" y="2687638"/>
                <a:ext cx="91210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Structure</a:t>
                </a: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4" name="Group 18"/>
            <p:cNvGrpSpPr/>
            <p:nvPr/>
          </p:nvGrpSpPr>
          <p:grpSpPr>
            <a:xfrm>
              <a:off x="1219200" y="3163888"/>
              <a:ext cx="1403562" cy="3087836"/>
              <a:chOff x="1524000" y="2971800"/>
              <a:chExt cx="1828800" cy="3657600"/>
            </a:xfrm>
          </p:grpSpPr>
          <p:pic>
            <p:nvPicPr>
              <p:cNvPr id="93" name="Picture 7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1524000" y="2971800"/>
                <a:ext cx="1828800" cy="628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3660352"/>
                <a:ext cx="1828800" cy="729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5934"/>
              <a:stretch>
                <a:fillRect/>
              </a:stretch>
            </p:blipFill>
            <p:spPr bwMode="auto">
              <a:xfrm>
                <a:off x="1524000" y="4450106"/>
                <a:ext cx="1828800" cy="51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6" name="Group 18"/>
              <p:cNvGrpSpPr/>
              <p:nvPr/>
            </p:nvGrpSpPr>
            <p:grpSpPr>
              <a:xfrm>
                <a:off x="1524000" y="5029200"/>
                <a:ext cx="1828800" cy="1600200"/>
                <a:chOff x="1981200" y="3276600"/>
                <a:chExt cx="2667000" cy="2106139"/>
              </a:xfrm>
            </p:grpSpPr>
            <p:pic>
              <p:nvPicPr>
                <p:cNvPr id="97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981200" y="3276600"/>
                  <a:ext cx="2667000" cy="2106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98" name="Straight Arrow Connector 97"/>
                <p:cNvCxnSpPr/>
                <p:nvPr/>
              </p:nvCxnSpPr>
              <p:spPr>
                <a:xfrm rot="5400000">
                  <a:off x="1891284" y="4265676"/>
                  <a:ext cx="316992" cy="152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/>
                <p:cNvCxnSpPr/>
                <p:nvPr/>
              </p:nvCxnSpPr>
              <p:spPr>
                <a:xfrm rot="5400000">
                  <a:off x="2470404" y="4616196"/>
                  <a:ext cx="240792" cy="158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5" name="TextBox 84"/>
            <p:cNvSpPr txBox="1"/>
            <p:nvPr/>
          </p:nvSpPr>
          <p:spPr>
            <a:xfrm>
              <a:off x="739068" y="3163888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1A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39068" y="3664626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1B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39068" y="4327494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1C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Box 10"/>
            <p:cNvSpPr txBox="1"/>
            <p:nvPr/>
          </p:nvSpPr>
          <p:spPr>
            <a:xfrm>
              <a:off x="739068" y="5108724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1D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30327" y="4687888"/>
              <a:ext cx="5950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Foam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0" name="Straight Arrow Connector 89"/>
            <p:cNvCxnSpPr>
              <a:stCxn id="89" idx="1"/>
            </p:cNvCxnSpPr>
            <p:nvPr/>
          </p:nvCxnSpPr>
          <p:spPr bwMode="auto">
            <a:xfrm rot="10800000">
              <a:off x="1752601" y="4611690"/>
              <a:ext cx="677727" cy="214698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2819400" y="5754688"/>
              <a:ext cx="13348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Foam-Filed Steel Modules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" name="Straight Arrow Connector 91"/>
            <p:cNvCxnSpPr>
              <a:stCxn id="91" idx="1"/>
            </p:cNvCxnSpPr>
            <p:nvPr/>
          </p:nvCxnSpPr>
          <p:spPr bwMode="auto">
            <a:xfrm rot="10800000">
              <a:off x="2133600" y="5907089"/>
              <a:ext cx="685800" cy="78433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81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04" y="3163888"/>
              <a:ext cx="1630296" cy="522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79904" y="3911107"/>
              <a:ext cx="1630296" cy="62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79904" y="4794184"/>
              <a:ext cx="1630296" cy="545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3351326" y="3163888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2A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351326" y="3840414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2B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51326" y="4727724"/>
              <a:ext cx="4459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2C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92590" y="3496033"/>
              <a:ext cx="9906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Composite Spar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7" name="Straight Arrow Connector 76"/>
            <p:cNvCxnSpPr>
              <a:stCxn id="76" idx="1"/>
            </p:cNvCxnSpPr>
            <p:nvPr/>
          </p:nvCxnSpPr>
          <p:spPr bwMode="auto">
            <a:xfrm rot="10800000">
              <a:off x="4495802" y="3527134"/>
              <a:ext cx="196789" cy="199733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66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8" name="TextBox 77"/>
            <p:cNvSpPr txBox="1"/>
            <p:nvPr/>
          </p:nvSpPr>
          <p:spPr>
            <a:xfrm>
              <a:off x="4765088" y="4324644"/>
              <a:ext cx="6096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Steel Spar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9" name="Straight Arrow Connector 78"/>
            <p:cNvCxnSpPr>
              <a:stCxn id="78" idx="1"/>
            </p:cNvCxnSpPr>
            <p:nvPr/>
          </p:nvCxnSpPr>
          <p:spPr bwMode="auto">
            <a:xfrm rot="10800000">
              <a:off x="4419602" y="4342401"/>
              <a:ext cx="345487" cy="213077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/>
            <p:cNvCxnSpPr>
              <a:stCxn id="78" idx="1"/>
            </p:cNvCxnSpPr>
            <p:nvPr/>
          </p:nvCxnSpPr>
          <p:spPr bwMode="auto">
            <a:xfrm rot="10800000" flipV="1">
              <a:off x="4419602" y="4555476"/>
              <a:ext cx="345487" cy="589611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43600" y="3087688"/>
              <a:ext cx="2362200" cy="1196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9" name="TextBox 68"/>
            <p:cNvSpPr txBox="1"/>
            <p:nvPr/>
          </p:nvSpPr>
          <p:spPr>
            <a:xfrm>
              <a:off x="5624746" y="3163888"/>
              <a:ext cx="29847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961189" y="4383088"/>
              <a:ext cx="230543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3A Steel Fairing</a:t>
              </a:r>
            </a:p>
            <a:p>
              <a:pPr algn="l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3B Composite Fairing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1" name="Straight Arrow Connector 70"/>
            <p:cNvCxnSpPr>
              <a:stCxn id="78" idx="3"/>
            </p:cNvCxnSpPr>
            <p:nvPr/>
          </p:nvCxnSpPr>
          <p:spPr bwMode="auto">
            <a:xfrm flipV="1">
              <a:off x="5374688" y="3706169"/>
              <a:ext cx="900347" cy="849308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Blade-to-Nacelle Attachment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76200" y="1371600"/>
            <a:ext cx="9067800" cy="4916488"/>
            <a:chOff x="76200" y="1865312"/>
            <a:chExt cx="9067800" cy="4916488"/>
          </a:xfrm>
        </p:grpSpPr>
        <p:grpSp>
          <p:nvGrpSpPr>
            <p:cNvPr id="62" name="Group 77"/>
            <p:cNvGrpSpPr/>
            <p:nvPr/>
          </p:nvGrpSpPr>
          <p:grpSpPr>
            <a:xfrm>
              <a:off x="609600" y="1865312"/>
              <a:ext cx="7608888" cy="2782888"/>
              <a:chOff x="609600" y="1865312"/>
              <a:chExt cx="7608888" cy="2782888"/>
            </a:xfrm>
          </p:grpSpPr>
          <p:sp>
            <p:nvSpPr>
              <p:cNvPr id="73" name="Freeform 36"/>
              <p:cNvSpPr>
                <a:spLocks/>
              </p:cNvSpPr>
              <p:nvPr/>
            </p:nvSpPr>
            <p:spPr bwMode="auto">
              <a:xfrm>
                <a:off x="4609926" y="3976688"/>
                <a:ext cx="2446337" cy="660400"/>
              </a:xfrm>
              <a:custGeom>
                <a:avLst/>
                <a:gdLst/>
                <a:ahLst/>
                <a:cxnLst>
                  <a:cxn ang="0">
                    <a:pos x="0" y="235"/>
                  </a:cxn>
                  <a:cxn ang="0">
                    <a:pos x="235" y="0"/>
                  </a:cxn>
                  <a:cxn ang="0">
                    <a:pos x="235" y="0"/>
                  </a:cxn>
                  <a:cxn ang="0">
                    <a:pos x="235" y="0"/>
                  </a:cxn>
                  <a:cxn ang="0">
                    <a:pos x="4246" y="0"/>
                  </a:cxn>
                  <a:cxn ang="0">
                    <a:pos x="4246" y="0"/>
                  </a:cxn>
                  <a:cxn ang="0">
                    <a:pos x="4480" y="235"/>
                  </a:cxn>
                  <a:cxn ang="0">
                    <a:pos x="4480" y="235"/>
                  </a:cxn>
                  <a:cxn ang="0">
                    <a:pos x="4480" y="235"/>
                  </a:cxn>
                  <a:cxn ang="0">
                    <a:pos x="4480" y="1174"/>
                  </a:cxn>
                  <a:cxn ang="0">
                    <a:pos x="4480" y="1174"/>
                  </a:cxn>
                  <a:cxn ang="0">
                    <a:pos x="4246" y="1408"/>
                  </a:cxn>
                  <a:cxn ang="0">
                    <a:pos x="4246" y="1408"/>
                  </a:cxn>
                  <a:cxn ang="0">
                    <a:pos x="4246" y="1408"/>
                  </a:cxn>
                  <a:cxn ang="0">
                    <a:pos x="235" y="1408"/>
                  </a:cxn>
                  <a:cxn ang="0">
                    <a:pos x="235" y="1408"/>
                  </a:cxn>
                  <a:cxn ang="0">
                    <a:pos x="0" y="1174"/>
                  </a:cxn>
                  <a:cxn ang="0">
                    <a:pos x="0" y="1174"/>
                  </a:cxn>
                  <a:cxn ang="0">
                    <a:pos x="0" y="235"/>
                  </a:cxn>
                </a:cxnLst>
                <a:rect l="0" t="0" r="r" b="b"/>
                <a:pathLst>
                  <a:path w="4480" h="1408">
                    <a:moveTo>
                      <a:pt x="0" y="235"/>
                    </a:moveTo>
                    <a:cubicBezTo>
                      <a:pt x="0" y="106"/>
                      <a:pt x="106" y="0"/>
                      <a:pt x="235" y="0"/>
                    </a:cubicBezTo>
                    <a:cubicBezTo>
                      <a:pt x="235" y="0"/>
                      <a:pt x="235" y="0"/>
                      <a:pt x="235" y="0"/>
                    </a:cubicBezTo>
                    <a:lnTo>
                      <a:pt x="235" y="0"/>
                    </a:lnTo>
                    <a:lnTo>
                      <a:pt x="4246" y="0"/>
                    </a:lnTo>
                    <a:lnTo>
                      <a:pt x="4246" y="0"/>
                    </a:lnTo>
                    <a:cubicBezTo>
                      <a:pt x="4375" y="0"/>
                      <a:pt x="4480" y="106"/>
                      <a:pt x="4480" y="235"/>
                    </a:cubicBezTo>
                    <a:cubicBezTo>
                      <a:pt x="4480" y="235"/>
                      <a:pt x="4480" y="235"/>
                      <a:pt x="4480" y="235"/>
                    </a:cubicBezTo>
                    <a:lnTo>
                      <a:pt x="4480" y="235"/>
                    </a:lnTo>
                    <a:lnTo>
                      <a:pt x="4480" y="1174"/>
                    </a:lnTo>
                    <a:lnTo>
                      <a:pt x="4480" y="1174"/>
                    </a:lnTo>
                    <a:cubicBezTo>
                      <a:pt x="4480" y="1303"/>
                      <a:pt x="4375" y="1408"/>
                      <a:pt x="4246" y="1408"/>
                    </a:cubicBezTo>
                    <a:cubicBezTo>
                      <a:pt x="4246" y="1408"/>
                      <a:pt x="4246" y="1408"/>
                      <a:pt x="4246" y="1408"/>
                    </a:cubicBezTo>
                    <a:lnTo>
                      <a:pt x="4246" y="1408"/>
                    </a:lnTo>
                    <a:lnTo>
                      <a:pt x="235" y="1408"/>
                    </a:lnTo>
                    <a:lnTo>
                      <a:pt x="235" y="1408"/>
                    </a:lnTo>
                    <a:cubicBezTo>
                      <a:pt x="106" y="1408"/>
                      <a:pt x="0" y="1303"/>
                      <a:pt x="0" y="1174"/>
                    </a:cubicBezTo>
                    <a:cubicBezTo>
                      <a:pt x="0" y="1174"/>
                      <a:pt x="0" y="1174"/>
                      <a:pt x="0" y="1174"/>
                    </a:cubicBez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CCEC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38"/>
              <p:cNvSpPr>
                <a:spLocks noChangeArrowheads="1"/>
              </p:cNvSpPr>
              <p:nvPr/>
            </p:nvSpPr>
            <p:spPr bwMode="auto">
              <a:xfrm>
                <a:off x="4744864" y="4060825"/>
                <a:ext cx="230351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sng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Attachment Concept 2</a:t>
                </a: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: 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Rectangle 39"/>
              <p:cNvSpPr>
                <a:spLocks noChangeArrowheads="1"/>
              </p:cNvSpPr>
              <p:nvPr/>
            </p:nvSpPr>
            <p:spPr bwMode="auto">
              <a:xfrm>
                <a:off x="4932189" y="4278313"/>
                <a:ext cx="181658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Bolted Attachment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Freeform 37"/>
              <p:cNvSpPr>
                <a:spLocks noEditPoints="1"/>
              </p:cNvSpPr>
              <p:nvPr/>
            </p:nvSpPr>
            <p:spPr bwMode="auto">
              <a:xfrm>
                <a:off x="4598814" y="3965575"/>
                <a:ext cx="2457450" cy="682625"/>
              </a:xfrm>
              <a:custGeom>
                <a:avLst/>
                <a:gdLst/>
                <a:ahLst/>
                <a:cxnLst>
                  <a:cxn ang="0">
                    <a:pos x="7" y="205"/>
                  </a:cxn>
                  <a:cxn ang="0">
                    <a:pos x="43" y="117"/>
                  </a:cxn>
                  <a:cxn ang="0">
                    <a:pos x="78" y="75"/>
                  </a:cxn>
                  <a:cxn ang="0">
                    <a:pos x="157" y="22"/>
                  </a:cxn>
                  <a:cxn ang="0">
                    <a:pos x="210" y="6"/>
                  </a:cxn>
                  <a:cxn ang="0">
                    <a:pos x="4320" y="6"/>
                  </a:cxn>
                  <a:cxn ang="0">
                    <a:pos x="4373" y="22"/>
                  </a:cxn>
                  <a:cxn ang="0">
                    <a:pos x="4451" y="75"/>
                  </a:cxn>
                  <a:cxn ang="0">
                    <a:pos x="4485" y="117"/>
                  </a:cxn>
                  <a:cxn ang="0">
                    <a:pos x="4522" y="206"/>
                  </a:cxn>
                  <a:cxn ang="0">
                    <a:pos x="4528" y="1198"/>
                  </a:cxn>
                  <a:cxn ang="0">
                    <a:pos x="4509" y="1296"/>
                  </a:cxn>
                  <a:cxn ang="0">
                    <a:pos x="4483" y="1345"/>
                  </a:cxn>
                  <a:cxn ang="0">
                    <a:pos x="4417" y="1411"/>
                  </a:cxn>
                  <a:cxn ang="0">
                    <a:pos x="4368" y="1437"/>
                  </a:cxn>
                  <a:cxn ang="0">
                    <a:pos x="4273" y="1456"/>
                  </a:cxn>
                  <a:cxn ang="0">
                    <a:pos x="206" y="1450"/>
                  </a:cxn>
                  <a:cxn ang="0">
                    <a:pos x="117" y="1413"/>
                  </a:cxn>
                  <a:cxn ang="0">
                    <a:pos x="75" y="1379"/>
                  </a:cxn>
                  <a:cxn ang="0">
                    <a:pos x="22" y="1301"/>
                  </a:cxn>
                  <a:cxn ang="0">
                    <a:pos x="6" y="1248"/>
                  </a:cxn>
                  <a:cxn ang="0">
                    <a:pos x="48" y="1196"/>
                  </a:cxn>
                  <a:cxn ang="0">
                    <a:pos x="66" y="1282"/>
                  </a:cxn>
                  <a:cxn ang="0">
                    <a:pos x="83" y="1314"/>
                  </a:cxn>
                  <a:cxn ang="0">
                    <a:pos x="144" y="1374"/>
                  </a:cxn>
                  <a:cxn ang="0">
                    <a:pos x="175" y="1391"/>
                  </a:cxn>
                  <a:cxn ang="0">
                    <a:pos x="259" y="1408"/>
                  </a:cxn>
                  <a:cxn ang="0">
                    <a:pos x="4311" y="1404"/>
                  </a:cxn>
                  <a:cxn ang="0">
                    <a:pos x="4390" y="1371"/>
                  </a:cxn>
                  <a:cxn ang="0">
                    <a:pos x="4417" y="1348"/>
                  </a:cxn>
                  <a:cxn ang="0">
                    <a:pos x="4465" y="1278"/>
                  </a:cxn>
                  <a:cxn ang="0">
                    <a:pos x="4476" y="1243"/>
                  </a:cxn>
                  <a:cxn ang="0">
                    <a:pos x="4476" y="215"/>
                  </a:cxn>
                  <a:cxn ang="0">
                    <a:pos x="4465" y="180"/>
                  </a:cxn>
                  <a:cxn ang="0">
                    <a:pos x="4417" y="109"/>
                  </a:cxn>
                  <a:cxn ang="0">
                    <a:pos x="4390" y="86"/>
                  </a:cxn>
                  <a:cxn ang="0">
                    <a:pos x="4310" y="52"/>
                  </a:cxn>
                  <a:cxn ang="0">
                    <a:pos x="262" y="48"/>
                  </a:cxn>
                  <a:cxn ang="0">
                    <a:pos x="176" y="66"/>
                  </a:cxn>
                  <a:cxn ang="0">
                    <a:pos x="144" y="83"/>
                  </a:cxn>
                  <a:cxn ang="0">
                    <a:pos x="83" y="144"/>
                  </a:cxn>
                  <a:cxn ang="0">
                    <a:pos x="66" y="176"/>
                  </a:cxn>
                  <a:cxn ang="0">
                    <a:pos x="48" y="259"/>
                  </a:cxn>
                </a:cxnLst>
                <a:rect l="0" t="0" r="r" b="b"/>
                <a:pathLst>
                  <a:path w="4528" h="1456">
                    <a:moveTo>
                      <a:pt x="0" y="259"/>
                    </a:moveTo>
                    <a:lnTo>
                      <a:pt x="6" y="210"/>
                    </a:lnTo>
                    <a:cubicBezTo>
                      <a:pt x="6" y="208"/>
                      <a:pt x="6" y="207"/>
                      <a:pt x="7" y="205"/>
                    </a:cubicBezTo>
                    <a:lnTo>
                      <a:pt x="21" y="161"/>
                    </a:lnTo>
                    <a:cubicBezTo>
                      <a:pt x="21" y="160"/>
                      <a:pt x="22" y="159"/>
                      <a:pt x="22" y="157"/>
                    </a:cubicBezTo>
                    <a:lnTo>
                      <a:pt x="43" y="117"/>
                    </a:lnTo>
                    <a:cubicBezTo>
                      <a:pt x="44" y="116"/>
                      <a:pt x="45" y="114"/>
                      <a:pt x="46" y="113"/>
                    </a:cubicBezTo>
                    <a:lnTo>
                      <a:pt x="75" y="78"/>
                    </a:lnTo>
                    <a:cubicBezTo>
                      <a:pt x="76" y="77"/>
                      <a:pt x="77" y="76"/>
                      <a:pt x="78" y="75"/>
                    </a:cubicBezTo>
                    <a:lnTo>
                      <a:pt x="113" y="46"/>
                    </a:lnTo>
                    <a:cubicBezTo>
                      <a:pt x="114" y="45"/>
                      <a:pt x="116" y="44"/>
                      <a:pt x="117" y="43"/>
                    </a:cubicBezTo>
                    <a:lnTo>
                      <a:pt x="157" y="22"/>
                    </a:lnTo>
                    <a:cubicBezTo>
                      <a:pt x="159" y="22"/>
                      <a:pt x="160" y="21"/>
                      <a:pt x="161" y="21"/>
                    </a:cubicBezTo>
                    <a:lnTo>
                      <a:pt x="205" y="7"/>
                    </a:lnTo>
                    <a:cubicBezTo>
                      <a:pt x="207" y="6"/>
                      <a:pt x="208" y="6"/>
                      <a:pt x="210" y="6"/>
                    </a:cubicBezTo>
                    <a:lnTo>
                      <a:pt x="257" y="1"/>
                    </a:lnTo>
                    <a:lnTo>
                      <a:pt x="4270" y="0"/>
                    </a:lnTo>
                    <a:lnTo>
                      <a:pt x="4320" y="6"/>
                    </a:lnTo>
                    <a:cubicBezTo>
                      <a:pt x="4322" y="6"/>
                      <a:pt x="4323" y="6"/>
                      <a:pt x="4325" y="7"/>
                    </a:cubicBezTo>
                    <a:lnTo>
                      <a:pt x="4369" y="21"/>
                    </a:lnTo>
                    <a:cubicBezTo>
                      <a:pt x="4370" y="21"/>
                      <a:pt x="4371" y="22"/>
                      <a:pt x="4373" y="22"/>
                    </a:cubicBezTo>
                    <a:lnTo>
                      <a:pt x="4413" y="43"/>
                    </a:lnTo>
                    <a:cubicBezTo>
                      <a:pt x="4414" y="44"/>
                      <a:pt x="4416" y="45"/>
                      <a:pt x="4417" y="46"/>
                    </a:cubicBezTo>
                    <a:lnTo>
                      <a:pt x="4451" y="75"/>
                    </a:lnTo>
                    <a:cubicBezTo>
                      <a:pt x="4452" y="76"/>
                      <a:pt x="4453" y="77"/>
                      <a:pt x="4454" y="78"/>
                    </a:cubicBezTo>
                    <a:lnTo>
                      <a:pt x="4483" y="113"/>
                    </a:lnTo>
                    <a:cubicBezTo>
                      <a:pt x="4484" y="114"/>
                      <a:pt x="4485" y="116"/>
                      <a:pt x="4485" y="117"/>
                    </a:cubicBezTo>
                    <a:lnTo>
                      <a:pt x="4507" y="157"/>
                    </a:lnTo>
                    <a:cubicBezTo>
                      <a:pt x="4508" y="158"/>
                      <a:pt x="4509" y="160"/>
                      <a:pt x="4509" y="162"/>
                    </a:cubicBezTo>
                    <a:lnTo>
                      <a:pt x="4522" y="206"/>
                    </a:lnTo>
                    <a:cubicBezTo>
                      <a:pt x="4523" y="207"/>
                      <a:pt x="4523" y="208"/>
                      <a:pt x="4523" y="210"/>
                    </a:cubicBezTo>
                    <a:lnTo>
                      <a:pt x="4528" y="257"/>
                    </a:lnTo>
                    <a:lnTo>
                      <a:pt x="4528" y="1198"/>
                    </a:lnTo>
                    <a:lnTo>
                      <a:pt x="4523" y="1248"/>
                    </a:lnTo>
                    <a:cubicBezTo>
                      <a:pt x="4523" y="1249"/>
                      <a:pt x="4523" y="1251"/>
                      <a:pt x="4522" y="1252"/>
                    </a:cubicBezTo>
                    <a:lnTo>
                      <a:pt x="4509" y="1296"/>
                    </a:lnTo>
                    <a:cubicBezTo>
                      <a:pt x="4509" y="1298"/>
                      <a:pt x="4508" y="1300"/>
                      <a:pt x="4507" y="1301"/>
                    </a:cubicBezTo>
                    <a:lnTo>
                      <a:pt x="4485" y="1341"/>
                    </a:lnTo>
                    <a:cubicBezTo>
                      <a:pt x="4485" y="1342"/>
                      <a:pt x="4484" y="1344"/>
                      <a:pt x="4483" y="1345"/>
                    </a:cubicBezTo>
                    <a:lnTo>
                      <a:pt x="4454" y="1379"/>
                    </a:lnTo>
                    <a:cubicBezTo>
                      <a:pt x="4453" y="1380"/>
                      <a:pt x="4452" y="1381"/>
                      <a:pt x="4451" y="1382"/>
                    </a:cubicBezTo>
                    <a:lnTo>
                      <a:pt x="4417" y="1411"/>
                    </a:lnTo>
                    <a:cubicBezTo>
                      <a:pt x="4416" y="1412"/>
                      <a:pt x="4414" y="1413"/>
                      <a:pt x="4413" y="1413"/>
                    </a:cubicBezTo>
                    <a:lnTo>
                      <a:pt x="4373" y="1435"/>
                    </a:lnTo>
                    <a:cubicBezTo>
                      <a:pt x="4372" y="1436"/>
                      <a:pt x="4370" y="1437"/>
                      <a:pt x="4368" y="1437"/>
                    </a:cubicBezTo>
                    <a:lnTo>
                      <a:pt x="4324" y="1450"/>
                    </a:lnTo>
                    <a:cubicBezTo>
                      <a:pt x="4323" y="1451"/>
                      <a:pt x="4321" y="1451"/>
                      <a:pt x="4320" y="1451"/>
                    </a:cubicBezTo>
                    <a:lnTo>
                      <a:pt x="4273" y="1456"/>
                    </a:lnTo>
                    <a:lnTo>
                      <a:pt x="259" y="1456"/>
                    </a:lnTo>
                    <a:lnTo>
                      <a:pt x="210" y="1451"/>
                    </a:lnTo>
                    <a:cubicBezTo>
                      <a:pt x="208" y="1451"/>
                      <a:pt x="207" y="1451"/>
                      <a:pt x="206" y="1450"/>
                    </a:cubicBezTo>
                    <a:lnTo>
                      <a:pt x="162" y="1437"/>
                    </a:lnTo>
                    <a:cubicBezTo>
                      <a:pt x="160" y="1437"/>
                      <a:pt x="158" y="1436"/>
                      <a:pt x="157" y="1435"/>
                    </a:cubicBezTo>
                    <a:lnTo>
                      <a:pt x="117" y="1413"/>
                    </a:lnTo>
                    <a:cubicBezTo>
                      <a:pt x="116" y="1413"/>
                      <a:pt x="114" y="1412"/>
                      <a:pt x="113" y="1411"/>
                    </a:cubicBezTo>
                    <a:lnTo>
                      <a:pt x="78" y="1382"/>
                    </a:lnTo>
                    <a:cubicBezTo>
                      <a:pt x="77" y="1381"/>
                      <a:pt x="76" y="1380"/>
                      <a:pt x="75" y="1379"/>
                    </a:cubicBezTo>
                    <a:lnTo>
                      <a:pt x="46" y="1345"/>
                    </a:lnTo>
                    <a:cubicBezTo>
                      <a:pt x="45" y="1344"/>
                      <a:pt x="44" y="1342"/>
                      <a:pt x="43" y="1341"/>
                    </a:cubicBezTo>
                    <a:lnTo>
                      <a:pt x="22" y="1301"/>
                    </a:lnTo>
                    <a:cubicBezTo>
                      <a:pt x="22" y="1299"/>
                      <a:pt x="21" y="1298"/>
                      <a:pt x="21" y="1297"/>
                    </a:cubicBezTo>
                    <a:lnTo>
                      <a:pt x="7" y="1253"/>
                    </a:lnTo>
                    <a:cubicBezTo>
                      <a:pt x="6" y="1251"/>
                      <a:pt x="6" y="1250"/>
                      <a:pt x="6" y="1248"/>
                    </a:cubicBezTo>
                    <a:lnTo>
                      <a:pt x="1" y="1201"/>
                    </a:lnTo>
                    <a:lnTo>
                      <a:pt x="0" y="259"/>
                    </a:lnTo>
                    <a:close/>
                    <a:moveTo>
                      <a:pt x="48" y="1196"/>
                    </a:moveTo>
                    <a:lnTo>
                      <a:pt x="53" y="1243"/>
                    </a:lnTo>
                    <a:lnTo>
                      <a:pt x="52" y="1238"/>
                    </a:lnTo>
                    <a:lnTo>
                      <a:pt x="66" y="1282"/>
                    </a:lnTo>
                    <a:lnTo>
                      <a:pt x="65" y="1278"/>
                    </a:lnTo>
                    <a:lnTo>
                      <a:pt x="86" y="1318"/>
                    </a:lnTo>
                    <a:lnTo>
                      <a:pt x="83" y="1314"/>
                    </a:lnTo>
                    <a:lnTo>
                      <a:pt x="112" y="1348"/>
                    </a:lnTo>
                    <a:lnTo>
                      <a:pt x="109" y="1345"/>
                    </a:lnTo>
                    <a:lnTo>
                      <a:pt x="144" y="1374"/>
                    </a:lnTo>
                    <a:lnTo>
                      <a:pt x="140" y="1371"/>
                    </a:lnTo>
                    <a:lnTo>
                      <a:pt x="180" y="1393"/>
                    </a:lnTo>
                    <a:lnTo>
                      <a:pt x="175" y="1391"/>
                    </a:lnTo>
                    <a:lnTo>
                      <a:pt x="219" y="1404"/>
                    </a:lnTo>
                    <a:lnTo>
                      <a:pt x="215" y="1404"/>
                    </a:lnTo>
                    <a:lnTo>
                      <a:pt x="259" y="1408"/>
                    </a:lnTo>
                    <a:lnTo>
                      <a:pt x="4268" y="1409"/>
                    </a:lnTo>
                    <a:lnTo>
                      <a:pt x="4315" y="1404"/>
                    </a:lnTo>
                    <a:lnTo>
                      <a:pt x="4311" y="1404"/>
                    </a:lnTo>
                    <a:lnTo>
                      <a:pt x="4355" y="1391"/>
                    </a:lnTo>
                    <a:lnTo>
                      <a:pt x="4350" y="1393"/>
                    </a:lnTo>
                    <a:lnTo>
                      <a:pt x="4390" y="1371"/>
                    </a:lnTo>
                    <a:lnTo>
                      <a:pt x="4386" y="1374"/>
                    </a:lnTo>
                    <a:lnTo>
                      <a:pt x="4420" y="1345"/>
                    </a:lnTo>
                    <a:lnTo>
                      <a:pt x="4417" y="1348"/>
                    </a:lnTo>
                    <a:lnTo>
                      <a:pt x="4446" y="1314"/>
                    </a:lnTo>
                    <a:lnTo>
                      <a:pt x="4443" y="1318"/>
                    </a:lnTo>
                    <a:lnTo>
                      <a:pt x="4465" y="1278"/>
                    </a:lnTo>
                    <a:lnTo>
                      <a:pt x="4463" y="1283"/>
                    </a:lnTo>
                    <a:lnTo>
                      <a:pt x="4476" y="1239"/>
                    </a:lnTo>
                    <a:lnTo>
                      <a:pt x="4476" y="1243"/>
                    </a:lnTo>
                    <a:lnTo>
                      <a:pt x="4480" y="1198"/>
                    </a:lnTo>
                    <a:lnTo>
                      <a:pt x="4481" y="262"/>
                    </a:lnTo>
                    <a:lnTo>
                      <a:pt x="4476" y="215"/>
                    </a:lnTo>
                    <a:lnTo>
                      <a:pt x="4476" y="219"/>
                    </a:lnTo>
                    <a:lnTo>
                      <a:pt x="4463" y="175"/>
                    </a:lnTo>
                    <a:lnTo>
                      <a:pt x="4465" y="180"/>
                    </a:lnTo>
                    <a:lnTo>
                      <a:pt x="4443" y="140"/>
                    </a:lnTo>
                    <a:lnTo>
                      <a:pt x="4446" y="144"/>
                    </a:lnTo>
                    <a:lnTo>
                      <a:pt x="4417" y="109"/>
                    </a:lnTo>
                    <a:lnTo>
                      <a:pt x="4420" y="112"/>
                    </a:lnTo>
                    <a:lnTo>
                      <a:pt x="4386" y="83"/>
                    </a:lnTo>
                    <a:lnTo>
                      <a:pt x="4390" y="86"/>
                    </a:lnTo>
                    <a:lnTo>
                      <a:pt x="4350" y="65"/>
                    </a:lnTo>
                    <a:lnTo>
                      <a:pt x="4354" y="66"/>
                    </a:lnTo>
                    <a:lnTo>
                      <a:pt x="4310" y="52"/>
                    </a:lnTo>
                    <a:lnTo>
                      <a:pt x="4315" y="53"/>
                    </a:lnTo>
                    <a:lnTo>
                      <a:pt x="4270" y="48"/>
                    </a:lnTo>
                    <a:lnTo>
                      <a:pt x="262" y="48"/>
                    </a:lnTo>
                    <a:lnTo>
                      <a:pt x="215" y="53"/>
                    </a:lnTo>
                    <a:lnTo>
                      <a:pt x="220" y="52"/>
                    </a:lnTo>
                    <a:lnTo>
                      <a:pt x="176" y="66"/>
                    </a:lnTo>
                    <a:lnTo>
                      <a:pt x="180" y="65"/>
                    </a:lnTo>
                    <a:lnTo>
                      <a:pt x="140" y="86"/>
                    </a:lnTo>
                    <a:lnTo>
                      <a:pt x="144" y="83"/>
                    </a:lnTo>
                    <a:lnTo>
                      <a:pt x="109" y="112"/>
                    </a:lnTo>
                    <a:lnTo>
                      <a:pt x="112" y="109"/>
                    </a:lnTo>
                    <a:lnTo>
                      <a:pt x="83" y="144"/>
                    </a:lnTo>
                    <a:lnTo>
                      <a:pt x="86" y="140"/>
                    </a:lnTo>
                    <a:lnTo>
                      <a:pt x="65" y="180"/>
                    </a:lnTo>
                    <a:lnTo>
                      <a:pt x="66" y="176"/>
                    </a:lnTo>
                    <a:lnTo>
                      <a:pt x="52" y="220"/>
                    </a:lnTo>
                    <a:lnTo>
                      <a:pt x="53" y="215"/>
                    </a:lnTo>
                    <a:lnTo>
                      <a:pt x="48" y="259"/>
                    </a:lnTo>
                    <a:lnTo>
                      <a:pt x="48" y="119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7" name="Group 66"/>
              <p:cNvGrpSpPr/>
              <p:nvPr/>
            </p:nvGrpSpPr>
            <p:grpSpPr>
              <a:xfrm>
                <a:off x="1957214" y="3965575"/>
                <a:ext cx="2432050" cy="682625"/>
                <a:chOff x="2597150" y="4772025"/>
                <a:chExt cx="2432050" cy="682625"/>
              </a:xfrm>
            </p:grpSpPr>
            <p:sp>
              <p:nvSpPr>
                <p:cNvPr id="103" name="Freeform 32"/>
                <p:cNvSpPr>
                  <a:spLocks/>
                </p:cNvSpPr>
                <p:nvPr/>
              </p:nvSpPr>
              <p:spPr bwMode="auto">
                <a:xfrm>
                  <a:off x="2608262" y="4783138"/>
                  <a:ext cx="2420937" cy="660400"/>
                </a:xfrm>
                <a:custGeom>
                  <a:avLst/>
                  <a:gdLst/>
                  <a:ahLst/>
                  <a:cxnLst>
                    <a:cxn ang="0">
                      <a:pos x="0" y="235"/>
                    </a:cxn>
                    <a:cxn ang="0">
                      <a:pos x="235" y="0"/>
                    </a:cxn>
                    <a:cxn ang="0">
                      <a:pos x="235" y="0"/>
                    </a:cxn>
                    <a:cxn ang="0">
                      <a:pos x="235" y="0"/>
                    </a:cxn>
                    <a:cxn ang="0">
                      <a:pos x="4374" y="0"/>
                    </a:cxn>
                    <a:cxn ang="0">
                      <a:pos x="4374" y="0"/>
                    </a:cxn>
                    <a:cxn ang="0">
                      <a:pos x="4608" y="235"/>
                    </a:cxn>
                    <a:cxn ang="0">
                      <a:pos x="4608" y="235"/>
                    </a:cxn>
                    <a:cxn ang="0">
                      <a:pos x="4608" y="235"/>
                    </a:cxn>
                    <a:cxn ang="0">
                      <a:pos x="4608" y="1174"/>
                    </a:cxn>
                    <a:cxn ang="0">
                      <a:pos x="4608" y="1174"/>
                    </a:cxn>
                    <a:cxn ang="0">
                      <a:pos x="4374" y="1408"/>
                    </a:cxn>
                    <a:cxn ang="0">
                      <a:pos x="4374" y="1408"/>
                    </a:cxn>
                    <a:cxn ang="0">
                      <a:pos x="4374" y="1408"/>
                    </a:cxn>
                    <a:cxn ang="0">
                      <a:pos x="235" y="1408"/>
                    </a:cxn>
                    <a:cxn ang="0">
                      <a:pos x="235" y="1408"/>
                    </a:cxn>
                    <a:cxn ang="0">
                      <a:pos x="0" y="1174"/>
                    </a:cxn>
                    <a:cxn ang="0">
                      <a:pos x="0" y="1174"/>
                    </a:cxn>
                    <a:cxn ang="0">
                      <a:pos x="0" y="235"/>
                    </a:cxn>
                  </a:cxnLst>
                  <a:rect l="0" t="0" r="r" b="b"/>
                  <a:pathLst>
                    <a:path w="4608" h="1408">
                      <a:moveTo>
                        <a:pt x="0" y="235"/>
                      </a:moveTo>
                      <a:cubicBezTo>
                        <a:pt x="0" y="106"/>
                        <a:pt x="106" y="0"/>
                        <a:pt x="235" y="0"/>
                      </a:cubicBezTo>
                      <a:cubicBezTo>
                        <a:pt x="235" y="0"/>
                        <a:pt x="235" y="0"/>
                        <a:pt x="235" y="0"/>
                      </a:cubicBezTo>
                      <a:lnTo>
                        <a:pt x="235" y="0"/>
                      </a:lnTo>
                      <a:lnTo>
                        <a:pt x="4374" y="0"/>
                      </a:lnTo>
                      <a:lnTo>
                        <a:pt x="4374" y="0"/>
                      </a:lnTo>
                      <a:cubicBezTo>
                        <a:pt x="4503" y="0"/>
                        <a:pt x="4608" y="106"/>
                        <a:pt x="4608" y="235"/>
                      </a:cubicBezTo>
                      <a:cubicBezTo>
                        <a:pt x="4608" y="235"/>
                        <a:pt x="4608" y="235"/>
                        <a:pt x="4608" y="235"/>
                      </a:cubicBezTo>
                      <a:lnTo>
                        <a:pt x="4608" y="235"/>
                      </a:lnTo>
                      <a:lnTo>
                        <a:pt x="4608" y="1174"/>
                      </a:lnTo>
                      <a:lnTo>
                        <a:pt x="4608" y="1174"/>
                      </a:lnTo>
                      <a:cubicBezTo>
                        <a:pt x="4608" y="1303"/>
                        <a:pt x="4503" y="1408"/>
                        <a:pt x="4374" y="1408"/>
                      </a:cubicBezTo>
                      <a:cubicBezTo>
                        <a:pt x="4374" y="1408"/>
                        <a:pt x="4374" y="1408"/>
                        <a:pt x="4374" y="1408"/>
                      </a:cubicBezTo>
                      <a:lnTo>
                        <a:pt x="4374" y="1408"/>
                      </a:lnTo>
                      <a:lnTo>
                        <a:pt x="235" y="1408"/>
                      </a:lnTo>
                      <a:lnTo>
                        <a:pt x="235" y="1408"/>
                      </a:lnTo>
                      <a:cubicBezTo>
                        <a:pt x="106" y="1408"/>
                        <a:pt x="0" y="1303"/>
                        <a:pt x="0" y="1174"/>
                      </a:cubicBezTo>
                      <a:cubicBezTo>
                        <a:pt x="0" y="1174"/>
                        <a:pt x="0" y="1174"/>
                        <a:pt x="0" y="1174"/>
                      </a:cubicBezTo>
                      <a:lnTo>
                        <a:pt x="0" y="235"/>
                      </a:lnTo>
                      <a:close/>
                    </a:path>
                  </a:pathLst>
                </a:custGeom>
                <a:solidFill>
                  <a:srgbClr val="CCFFC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04" name="Group 103"/>
                <p:cNvGrpSpPr/>
                <p:nvPr/>
              </p:nvGrpSpPr>
              <p:grpSpPr>
                <a:xfrm>
                  <a:off x="2597150" y="4772025"/>
                  <a:ext cx="2432050" cy="682625"/>
                  <a:chOff x="2597150" y="4772025"/>
                  <a:chExt cx="2432050" cy="682625"/>
                </a:xfrm>
              </p:grpSpPr>
              <p:sp>
                <p:nvSpPr>
                  <p:cNvPr id="105" name="Freeform 33"/>
                  <p:cNvSpPr>
                    <a:spLocks noEditPoints="1"/>
                  </p:cNvSpPr>
                  <p:nvPr/>
                </p:nvSpPr>
                <p:spPr bwMode="auto">
                  <a:xfrm>
                    <a:off x="2597150" y="4772025"/>
                    <a:ext cx="2432050" cy="682625"/>
                  </a:xfrm>
                  <a:custGeom>
                    <a:avLst/>
                    <a:gdLst/>
                    <a:ahLst/>
                    <a:cxnLst>
                      <a:cxn ang="0">
                        <a:pos x="7" y="205"/>
                      </a:cxn>
                      <a:cxn ang="0">
                        <a:pos x="43" y="117"/>
                      </a:cxn>
                      <a:cxn ang="0">
                        <a:pos x="78" y="75"/>
                      </a:cxn>
                      <a:cxn ang="0">
                        <a:pos x="157" y="22"/>
                      </a:cxn>
                      <a:cxn ang="0">
                        <a:pos x="210" y="6"/>
                      </a:cxn>
                      <a:cxn ang="0">
                        <a:pos x="4448" y="6"/>
                      </a:cxn>
                      <a:cxn ang="0">
                        <a:pos x="4501" y="22"/>
                      </a:cxn>
                      <a:cxn ang="0">
                        <a:pos x="4579" y="75"/>
                      </a:cxn>
                      <a:cxn ang="0">
                        <a:pos x="4613" y="117"/>
                      </a:cxn>
                      <a:cxn ang="0">
                        <a:pos x="4650" y="206"/>
                      </a:cxn>
                      <a:cxn ang="0">
                        <a:pos x="4656" y="1198"/>
                      </a:cxn>
                      <a:cxn ang="0">
                        <a:pos x="4637" y="1296"/>
                      </a:cxn>
                      <a:cxn ang="0">
                        <a:pos x="4611" y="1345"/>
                      </a:cxn>
                      <a:cxn ang="0">
                        <a:pos x="4545" y="1411"/>
                      </a:cxn>
                      <a:cxn ang="0">
                        <a:pos x="4496" y="1437"/>
                      </a:cxn>
                      <a:cxn ang="0">
                        <a:pos x="4401" y="1456"/>
                      </a:cxn>
                      <a:cxn ang="0">
                        <a:pos x="206" y="1450"/>
                      </a:cxn>
                      <a:cxn ang="0">
                        <a:pos x="117" y="1413"/>
                      </a:cxn>
                      <a:cxn ang="0">
                        <a:pos x="75" y="1379"/>
                      </a:cxn>
                      <a:cxn ang="0">
                        <a:pos x="22" y="1301"/>
                      </a:cxn>
                      <a:cxn ang="0">
                        <a:pos x="6" y="1248"/>
                      </a:cxn>
                      <a:cxn ang="0">
                        <a:pos x="48" y="1196"/>
                      </a:cxn>
                      <a:cxn ang="0">
                        <a:pos x="66" y="1282"/>
                      </a:cxn>
                      <a:cxn ang="0">
                        <a:pos x="83" y="1314"/>
                      </a:cxn>
                      <a:cxn ang="0">
                        <a:pos x="144" y="1374"/>
                      </a:cxn>
                      <a:cxn ang="0">
                        <a:pos x="175" y="1391"/>
                      </a:cxn>
                      <a:cxn ang="0">
                        <a:pos x="259" y="1408"/>
                      </a:cxn>
                      <a:cxn ang="0">
                        <a:pos x="4439" y="1404"/>
                      </a:cxn>
                      <a:cxn ang="0">
                        <a:pos x="4518" y="1371"/>
                      </a:cxn>
                      <a:cxn ang="0">
                        <a:pos x="4545" y="1348"/>
                      </a:cxn>
                      <a:cxn ang="0">
                        <a:pos x="4593" y="1278"/>
                      </a:cxn>
                      <a:cxn ang="0">
                        <a:pos x="4604" y="1243"/>
                      </a:cxn>
                      <a:cxn ang="0">
                        <a:pos x="4604" y="215"/>
                      </a:cxn>
                      <a:cxn ang="0">
                        <a:pos x="4593" y="180"/>
                      </a:cxn>
                      <a:cxn ang="0">
                        <a:pos x="4545" y="109"/>
                      </a:cxn>
                      <a:cxn ang="0">
                        <a:pos x="4518" y="86"/>
                      </a:cxn>
                      <a:cxn ang="0">
                        <a:pos x="4438" y="52"/>
                      </a:cxn>
                      <a:cxn ang="0">
                        <a:pos x="262" y="48"/>
                      </a:cxn>
                      <a:cxn ang="0">
                        <a:pos x="176" y="66"/>
                      </a:cxn>
                      <a:cxn ang="0">
                        <a:pos x="144" y="83"/>
                      </a:cxn>
                      <a:cxn ang="0">
                        <a:pos x="83" y="144"/>
                      </a:cxn>
                      <a:cxn ang="0">
                        <a:pos x="66" y="176"/>
                      </a:cxn>
                      <a:cxn ang="0">
                        <a:pos x="48" y="259"/>
                      </a:cxn>
                    </a:cxnLst>
                    <a:rect l="0" t="0" r="r" b="b"/>
                    <a:pathLst>
                      <a:path w="4656" h="1456">
                        <a:moveTo>
                          <a:pt x="0" y="259"/>
                        </a:moveTo>
                        <a:lnTo>
                          <a:pt x="6" y="210"/>
                        </a:lnTo>
                        <a:cubicBezTo>
                          <a:pt x="6" y="208"/>
                          <a:pt x="6" y="207"/>
                          <a:pt x="7" y="205"/>
                        </a:cubicBezTo>
                        <a:lnTo>
                          <a:pt x="21" y="161"/>
                        </a:lnTo>
                        <a:cubicBezTo>
                          <a:pt x="21" y="160"/>
                          <a:pt x="22" y="159"/>
                          <a:pt x="22" y="157"/>
                        </a:cubicBezTo>
                        <a:lnTo>
                          <a:pt x="43" y="117"/>
                        </a:lnTo>
                        <a:cubicBezTo>
                          <a:pt x="44" y="116"/>
                          <a:pt x="45" y="114"/>
                          <a:pt x="46" y="113"/>
                        </a:cubicBezTo>
                        <a:lnTo>
                          <a:pt x="75" y="78"/>
                        </a:lnTo>
                        <a:cubicBezTo>
                          <a:pt x="76" y="77"/>
                          <a:pt x="77" y="76"/>
                          <a:pt x="78" y="75"/>
                        </a:cubicBezTo>
                        <a:lnTo>
                          <a:pt x="113" y="46"/>
                        </a:lnTo>
                        <a:cubicBezTo>
                          <a:pt x="114" y="45"/>
                          <a:pt x="116" y="44"/>
                          <a:pt x="117" y="43"/>
                        </a:cubicBezTo>
                        <a:lnTo>
                          <a:pt x="157" y="22"/>
                        </a:lnTo>
                        <a:cubicBezTo>
                          <a:pt x="159" y="22"/>
                          <a:pt x="160" y="21"/>
                          <a:pt x="161" y="21"/>
                        </a:cubicBezTo>
                        <a:lnTo>
                          <a:pt x="205" y="7"/>
                        </a:lnTo>
                        <a:cubicBezTo>
                          <a:pt x="207" y="6"/>
                          <a:pt x="208" y="6"/>
                          <a:pt x="210" y="6"/>
                        </a:cubicBezTo>
                        <a:lnTo>
                          <a:pt x="257" y="1"/>
                        </a:lnTo>
                        <a:lnTo>
                          <a:pt x="4398" y="0"/>
                        </a:lnTo>
                        <a:lnTo>
                          <a:pt x="4448" y="6"/>
                        </a:lnTo>
                        <a:cubicBezTo>
                          <a:pt x="4450" y="6"/>
                          <a:pt x="4451" y="6"/>
                          <a:pt x="4453" y="7"/>
                        </a:cubicBezTo>
                        <a:lnTo>
                          <a:pt x="4497" y="21"/>
                        </a:lnTo>
                        <a:cubicBezTo>
                          <a:pt x="4498" y="21"/>
                          <a:pt x="4499" y="22"/>
                          <a:pt x="4501" y="22"/>
                        </a:cubicBezTo>
                        <a:lnTo>
                          <a:pt x="4541" y="43"/>
                        </a:lnTo>
                        <a:cubicBezTo>
                          <a:pt x="4542" y="44"/>
                          <a:pt x="4544" y="45"/>
                          <a:pt x="4545" y="46"/>
                        </a:cubicBezTo>
                        <a:lnTo>
                          <a:pt x="4579" y="75"/>
                        </a:lnTo>
                        <a:cubicBezTo>
                          <a:pt x="4580" y="76"/>
                          <a:pt x="4581" y="77"/>
                          <a:pt x="4582" y="78"/>
                        </a:cubicBezTo>
                        <a:lnTo>
                          <a:pt x="4611" y="113"/>
                        </a:lnTo>
                        <a:cubicBezTo>
                          <a:pt x="4612" y="114"/>
                          <a:pt x="4613" y="116"/>
                          <a:pt x="4613" y="117"/>
                        </a:cubicBezTo>
                        <a:lnTo>
                          <a:pt x="4635" y="157"/>
                        </a:lnTo>
                        <a:cubicBezTo>
                          <a:pt x="4636" y="158"/>
                          <a:pt x="4637" y="160"/>
                          <a:pt x="4637" y="162"/>
                        </a:cubicBezTo>
                        <a:lnTo>
                          <a:pt x="4650" y="206"/>
                        </a:lnTo>
                        <a:cubicBezTo>
                          <a:pt x="4651" y="207"/>
                          <a:pt x="4651" y="208"/>
                          <a:pt x="4651" y="210"/>
                        </a:cubicBezTo>
                        <a:lnTo>
                          <a:pt x="4656" y="257"/>
                        </a:lnTo>
                        <a:lnTo>
                          <a:pt x="4656" y="1198"/>
                        </a:lnTo>
                        <a:lnTo>
                          <a:pt x="4651" y="1248"/>
                        </a:lnTo>
                        <a:cubicBezTo>
                          <a:pt x="4651" y="1249"/>
                          <a:pt x="4651" y="1251"/>
                          <a:pt x="4650" y="1252"/>
                        </a:cubicBezTo>
                        <a:lnTo>
                          <a:pt x="4637" y="1296"/>
                        </a:lnTo>
                        <a:cubicBezTo>
                          <a:pt x="4637" y="1298"/>
                          <a:pt x="4636" y="1300"/>
                          <a:pt x="4635" y="1301"/>
                        </a:cubicBezTo>
                        <a:lnTo>
                          <a:pt x="4613" y="1341"/>
                        </a:lnTo>
                        <a:cubicBezTo>
                          <a:pt x="4613" y="1342"/>
                          <a:pt x="4612" y="1344"/>
                          <a:pt x="4611" y="1345"/>
                        </a:cubicBezTo>
                        <a:lnTo>
                          <a:pt x="4582" y="1379"/>
                        </a:lnTo>
                        <a:cubicBezTo>
                          <a:pt x="4581" y="1380"/>
                          <a:pt x="4580" y="1381"/>
                          <a:pt x="4579" y="1382"/>
                        </a:cubicBezTo>
                        <a:lnTo>
                          <a:pt x="4545" y="1411"/>
                        </a:lnTo>
                        <a:cubicBezTo>
                          <a:pt x="4544" y="1412"/>
                          <a:pt x="4542" y="1413"/>
                          <a:pt x="4541" y="1413"/>
                        </a:cubicBezTo>
                        <a:lnTo>
                          <a:pt x="4501" y="1435"/>
                        </a:lnTo>
                        <a:cubicBezTo>
                          <a:pt x="4500" y="1436"/>
                          <a:pt x="4498" y="1437"/>
                          <a:pt x="4496" y="1437"/>
                        </a:cubicBezTo>
                        <a:lnTo>
                          <a:pt x="4452" y="1450"/>
                        </a:lnTo>
                        <a:cubicBezTo>
                          <a:pt x="4451" y="1451"/>
                          <a:pt x="4449" y="1451"/>
                          <a:pt x="4448" y="1451"/>
                        </a:cubicBezTo>
                        <a:lnTo>
                          <a:pt x="4401" y="1456"/>
                        </a:lnTo>
                        <a:lnTo>
                          <a:pt x="259" y="1456"/>
                        </a:lnTo>
                        <a:lnTo>
                          <a:pt x="210" y="1451"/>
                        </a:lnTo>
                        <a:cubicBezTo>
                          <a:pt x="208" y="1451"/>
                          <a:pt x="207" y="1451"/>
                          <a:pt x="206" y="1450"/>
                        </a:cubicBezTo>
                        <a:lnTo>
                          <a:pt x="162" y="1437"/>
                        </a:lnTo>
                        <a:cubicBezTo>
                          <a:pt x="160" y="1437"/>
                          <a:pt x="158" y="1436"/>
                          <a:pt x="157" y="1435"/>
                        </a:cubicBezTo>
                        <a:lnTo>
                          <a:pt x="117" y="1413"/>
                        </a:lnTo>
                        <a:cubicBezTo>
                          <a:pt x="116" y="1413"/>
                          <a:pt x="114" y="1412"/>
                          <a:pt x="113" y="1411"/>
                        </a:cubicBezTo>
                        <a:lnTo>
                          <a:pt x="78" y="1382"/>
                        </a:lnTo>
                        <a:cubicBezTo>
                          <a:pt x="77" y="1381"/>
                          <a:pt x="76" y="1380"/>
                          <a:pt x="75" y="1379"/>
                        </a:cubicBezTo>
                        <a:lnTo>
                          <a:pt x="46" y="1345"/>
                        </a:lnTo>
                        <a:cubicBezTo>
                          <a:pt x="45" y="1344"/>
                          <a:pt x="44" y="1342"/>
                          <a:pt x="43" y="1341"/>
                        </a:cubicBezTo>
                        <a:lnTo>
                          <a:pt x="22" y="1301"/>
                        </a:lnTo>
                        <a:cubicBezTo>
                          <a:pt x="22" y="1299"/>
                          <a:pt x="21" y="1298"/>
                          <a:pt x="21" y="1297"/>
                        </a:cubicBezTo>
                        <a:lnTo>
                          <a:pt x="7" y="1253"/>
                        </a:lnTo>
                        <a:cubicBezTo>
                          <a:pt x="6" y="1251"/>
                          <a:pt x="6" y="1250"/>
                          <a:pt x="6" y="1248"/>
                        </a:cubicBezTo>
                        <a:lnTo>
                          <a:pt x="1" y="1201"/>
                        </a:lnTo>
                        <a:lnTo>
                          <a:pt x="0" y="259"/>
                        </a:lnTo>
                        <a:close/>
                        <a:moveTo>
                          <a:pt x="48" y="1196"/>
                        </a:moveTo>
                        <a:lnTo>
                          <a:pt x="53" y="1243"/>
                        </a:lnTo>
                        <a:lnTo>
                          <a:pt x="52" y="1238"/>
                        </a:lnTo>
                        <a:lnTo>
                          <a:pt x="66" y="1282"/>
                        </a:lnTo>
                        <a:lnTo>
                          <a:pt x="65" y="1278"/>
                        </a:lnTo>
                        <a:lnTo>
                          <a:pt x="86" y="1318"/>
                        </a:lnTo>
                        <a:lnTo>
                          <a:pt x="83" y="1314"/>
                        </a:lnTo>
                        <a:lnTo>
                          <a:pt x="112" y="1348"/>
                        </a:lnTo>
                        <a:lnTo>
                          <a:pt x="109" y="1345"/>
                        </a:lnTo>
                        <a:lnTo>
                          <a:pt x="144" y="1374"/>
                        </a:lnTo>
                        <a:lnTo>
                          <a:pt x="140" y="1371"/>
                        </a:lnTo>
                        <a:lnTo>
                          <a:pt x="180" y="1393"/>
                        </a:lnTo>
                        <a:lnTo>
                          <a:pt x="175" y="1391"/>
                        </a:lnTo>
                        <a:lnTo>
                          <a:pt x="219" y="1404"/>
                        </a:lnTo>
                        <a:lnTo>
                          <a:pt x="215" y="1404"/>
                        </a:lnTo>
                        <a:lnTo>
                          <a:pt x="259" y="1408"/>
                        </a:lnTo>
                        <a:lnTo>
                          <a:pt x="4396" y="1409"/>
                        </a:lnTo>
                        <a:lnTo>
                          <a:pt x="4443" y="1404"/>
                        </a:lnTo>
                        <a:lnTo>
                          <a:pt x="4439" y="1404"/>
                        </a:lnTo>
                        <a:lnTo>
                          <a:pt x="4483" y="1391"/>
                        </a:lnTo>
                        <a:lnTo>
                          <a:pt x="4478" y="1393"/>
                        </a:lnTo>
                        <a:lnTo>
                          <a:pt x="4518" y="1371"/>
                        </a:lnTo>
                        <a:lnTo>
                          <a:pt x="4514" y="1374"/>
                        </a:lnTo>
                        <a:lnTo>
                          <a:pt x="4548" y="1345"/>
                        </a:lnTo>
                        <a:lnTo>
                          <a:pt x="4545" y="1348"/>
                        </a:lnTo>
                        <a:lnTo>
                          <a:pt x="4574" y="1314"/>
                        </a:lnTo>
                        <a:lnTo>
                          <a:pt x="4571" y="1318"/>
                        </a:lnTo>
                        <a:lnTo>
                          <a:pt x="4593" y="1278"/>
                        </a:lnTo>
                        <a:lnTo>
                          <a:pt x="4591" y="1283"/>
                        </a:lnTo>
                        <a:lnTo>
                          <a:pt x="4604" y="1239"/>
                        </a:lnTo>
                        <a:lnTo>
                          <a:pt x="4604" y="1243"/>
                        </a:lnTo>
                        <a:lnTo>
                          <a:pt x="4608" y="1198"/>
                        </a:lnTo>
                        <a:lnTo>
                          <a:pt x="4609" y="262"/>
                        </a:lnTo>
                        <a:lnTo>
                          <a:pt x="4604" y="215"/>
                        </a:lnTo>
                        <a:lnTo>
                          <a:pt x="4604" y="219"/>
                        </a:lnTo>
                        <a:lnTo>
                          <a:pt x="4591" y="175"/>
                        </a:lnTo>
                        <a:lnTo>
                          <a:pt x="4593" y="180"/>
                        </a:lnTo>
                        <a:lnTo>
                          <a:pt x="4571" y="140"/>
                        </a:lnTo>
                        <a:lnTo>
                          <a:pt x="4574" y="144"/>
                        </a:lnTo>
                        <a:lnTo>
                          <a:pt x="4545" y="109"/>
                        </a:lnTo>
                        <a:lnTo>
                          <a:pt x="4548" y="112"/>
                        </a:lnTo>
                        <a:lnTo>
                          <a:pt x="4514" y="83"/>
                        </a:lnTo>
                        <a:lnTo>
                          <a:pt x="4518" y="86"/>
                        </a:lnTo>
                        <a:lnTo>
                          <a:pt x="4478" y="65"/>
                        </a:lnTo>
                        <a:lnTo>
                          <a:pt x="4482" y="66"/>
                        </a:lnTo>
                        <a:lnTo>
                          <a:pt x="4438" y="52"/>
                        </a:lnTo>
                        <a:lnTo>
                          <a:pt x="4443" y="53"/>
                        </a:lnTo>
                        <a:lnTo>
                          <a:pt x="4398" y="48"/>
                        </a:lnTo>
                        <a:lnTo>
                          <a:pt x="262" y="48"/>
                        </a:lnTo>
                        <a:lnTo>
                          <a:pt x="215" y="53"/>
                        </a:lnTo>
                        <a:lnTo>
                          <a:pt x="220" y="52"/>
                        </a:lnTo>
                        <a:lnTo>
                          <a:pt x="176" y="66"/>
                        </a:lnTo>
                        <a:lnTo>
                          <a:pt x="180" y="65"/>
                        </a:lnTo>
                        <a:lnTo>
                          <a:pt x="140" y="86"/>
                        </a:lnTo>
                        <a:lnTo>
                          <a:pt x="144" y="83"/>
                        </a:lnTo>
                        <a:lnTo>
                          <a:pt x="109" y="112"/>
                        </a:lnTo>
                        <a:lnTo>
                          <a:pt x="112" y="109"/>
                        </a:lnTo>
                        <a:lnTo>
                          <a:pt x="83" y="144"/>
                        </a:lnTo>
                        <a:lnTo>
                          <a:pt x="86" y="140"/>
                        </a:lnTo>
                        <a:lnTo>
                          <a:pt x="65" y="180"/>
                        </a:lnTo>
                        <a:lnTo>
                          <a:pt x="66" y="176"/>
                        </a:lnTo>
                        <a:lnTo>
                          <a:pt x="52" y="220"/>
                        </a:lnTo>
                        <a:lnTo>
                          <a:pt x="53" y="215"/>
                        </a:lnTo>
                        <a:lnTo>
                          <a:pt x="48" y="259"/>
                        </a:lnTo>
                        <a:lnTo>
                          <a:pt x="48" y="11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600" b="1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06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771775" y="4867275"/>
                    <a:ext cx="2245808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Attachment Concept 1</a:t>
                    </a:r>
                    <a:r>
                      <a: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:</a:t>
                    </a:r>
                    <a:endPara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0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065463" y="5084763"/>
                    <a:ext cx="1527662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Blade in Pocket</a:t>
                    </a:r>
                    <a:endPara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78" name="Group 43"/>
              <p:cNvGrpSpPr/>
              <p:nvPr/>
            </p:nvGrpSpPr>
            <p:grpSpPr>
              <a:xfrm>
                <a:off x="609600" y="1865312"/>
                <a:ext cx="7608888" cy="1792288"/>
                <a:chOff x="609600" y="1371600"/>
                <a:chExt cx="7608888" cy="1792288"/>
              </a:xfrm>
            </p:grpSpPr>
            <p:sp>
              <p:nvSpPr>
                <p:cNvPr id="8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09600" y="1371600"/>
                  <a:ext cx="7608888" cy="1792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" name="Freeform 5"/>
                <p:cNvSpPr>
                  <a:spLocks/>
                </p:cNvSpPr>
                <p:nvPr/>
              </p:nvSpPr>
              <p:spPr bwMode="auto">
                <a:xfrm>
                  <a:off x="896938" y="1590675"/>
                  <a:ext cx="2097088" cy="1285875"/>
                </a:xfrm>
                <a:custGeom>
                  <a:avLst/>
                  <a:gdLst/>
                  <a:ahLst/>
                  <a:cxnLst>
                    <a:cxn ang="0">
                      <a:pos x="0" y="406"/>
                    </a:cxn>
                    <a:cxn ang="0">
                      <a:pos x="406" y="0"/>
                    </a:cxn>
                    <a:cxn ang="0">
                      <a:pos x="406" y="0"/>
                    </a:cxn>
                    <a:cxn ang="0">
                      <a:pos x="406" y="0"/>
                    </a:cxn>
                    <a:cxn ang="0">
                      <a:pos x="3563" y="0"/>
                    </a:cxn>
                    <a:cxn ang="0">
                      <a:pos x="3563" y="0"/>
                    </a:cxn>
                    <a:cxn ang="0">
                      <a:pos x="3968" y="406"/>
                    </a:cxn>
                    <a:cxn ang="0">
                      <a:pos x="3968" y="406"/>
                    </a:cxn>
                    <a:cxn ang="0">
                      <a:pos x="3968" y="406"/>
                    </a:cxn>
                    <a:cxn ang="0">
                      <a:pos x="3968" y="2027"/>
                    </a:cxn>
                    <a:cxn ang="0">
                      <a:pos x="3968" y="2027"/>
                    </a:cxn>
                    <a:cxn ang="0">
                      <a:pos x="3563" y="2432"/>
                    </a:cxn>
                    <a:cxn ang="0">
                      <a:pos x="3563" y="2432"/>
                    </a:cxn>
                    <a:cxn ang="0">
                      <a:pos x="3563" y="2432"/>
                    </a:cxn>
                    <a:cxn ang="0">
                      <a:pos x="406" y="2432"/>
                    </a:cxn>
                    <a:cxn ang="0">
                      <a:pos x="406" y="2432"/>
                    </a:cxn>
                    <a:cxn ang="0">
                      <a:pos x="0" y="2027"/>
                    </a:cxn>
                    <a:cxn ang="0">
                      <a:pos x="0" y="2027"/>
                    </a:cxn>
                    <a:cxn ang="0">
                      <a:pos x="0" y="406"/>
                    </a:cxn>
                  </a:cxnLst>
                  <a:rect l="0" t="0" r="r" b="b"/>
                  <a:pathLst>
                    <a:path w="3968" h="2432">
                      <a:moveTo>
                        <a:pt x="0" y="406"/>
                      </a:moveTo>
                      <a:cubicBezTo>
                        <a:pt x="0" y="182"/>
                        <a:pt x="182" y="0"/>
                        <a:pt x="406" y="0"/>
                      </a:cubicBezTo>
                      <a:cubicBezTo>
                        <a:pt x="406" y="0"/>
                        <a:pt x="406" y="0"/>
                        <a:pt x="406" y="0"/>
                      </a:cubicBezTo>
                      <a:lnTo>
                        <a:pt x="406" y="0"/>
                      </a:lnTo>
                      <a:lnTo>
                        <a:pt x="3563" y="0"/>
                      </a:lnTo>
                      <a:lnTo>
                        <a:pt x="3563" y="0"/>
                      </a:lnTo>
                      <a:cubicBezTo>
                        <a:pt x="3787" y="0"/>
                        <a:pt x="3968" y="182"/>
                        <a:pt x="3968" y="406"/>
                      </a:cubicBezTo>
                      <a:cubicBezTo>
                        <a:pt x="3968" y="406"/>
                        <a:pt x="3968" y="406"/>
                        <a:pt x="3968" y="406"/>
                      </a:cubicBezTo>
                      <a:lnTo>
                        <a:pt x="3968" y="406"/>
                      </a:lnTo>
                      <a:lnTo>
                        <a:pt x="3968" y="2027"/>
                      </a:lnTo>
                      <a:lnTo>
                        <a:pt x="3968" y="2027"/>
                      </a:lnTo>
                      <a:cubicBezTo>
                        <a:pt x="3968" y="2251"/>
                        <a:pt x="3787" y="2432"/>
                        <a:pt x="3563" y="2432"/>
                      </a:cubicBezTo>
                      <a:cubicBezTo>
                        <a:pt x="3563" y="2432"/>
                        <a:pt x="3563" y="2432"/>
                        <a:pt x="3563" y="2432"/>
                      </a:cubicBezTo>
                      <a:lnTo>
                        <a:pt x="3563" y="2432"/>
                      </a:lnTo>
                      <a:lnTo>
                        <a:pt x="406" y="2432"/>
                      </a:lnTo>
                      <a:lnTo>
                        <a:pt x="406" y="2432"/>
                      </a:lnTo>
                      <a:cubicBezTo>
                        <a:pt x="182" y="2432"/>
                        <a:pt x="0" y="2251"/>
                        <a:pt x="0" y="2027"/>
                      </a:cubicBezTo>
                      <a:cubicBezTo>
                        <a:pt x="0" y="2027"/>
                        <a:pt x="0" y="2027"/>
                        <a:pt x="0" y="2027"/>
                      </a:cubicBezTo>
                      <a:lnTo>
                        <a:pt x="0" y="406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" name="Freeform 6"/>
                <p:cNvSpPr>
                  <a:spLocks noEditPoints="1"/>
                </p:cNvSpPr>
                <p:nvPr/>
              </p:nvSpPr>
              <p:spPr bwMode="auto">
                <a:xfrm>
                  <a:off x="884238" y="1577975"/>
                  <a:ext cx="2122488" cy="1311275"/>
                </a:xfrm>
                <a:custGeom>
                  <a:avLst/>
                  <a:gdLst/>
                  <a:ahLst/>
                  <a:cxnLst>
                    <a:cxn ang="0">
                      <a:pos x="10" y="341"/>
                    </a:cxn>
                    <a:cxn ang="0">
                      <a:pos x="72" y="192"/>
                    </a:cxn>
                    <a:cxn ang="0">
                      <a:pos x="128" y="125"/>
                    </a:cxn>
                    <a:cxn ang="0">
                      <a:pos x="261" y="35"/>
                    </a:cxn>
                    <a:cxn ang="0">
                      <a:pos x="346" y="9"/>
                    </a:cxn>
                    <a:cxn ang="0">
                      <a:pos x="3672" y="9"/>
                    </a:cxn>
                    <a:cxn ang="0">
                      <a:pos x="3757" y="35"/>
                    </a:cxn>
                    <a:cxn ang="0">
                      <a:pos x="3890" y="125"/>
                    </a:cxn>
                    <a:cxn ang="0">
                      <a:pos x="3945" y="192"/>
                    </a:cxn>
                    <a:cxn ang="0">
                      <a:pos x="4007" y="341"/>
                    </a:cxn>
                    <a:cxn ang="0">
                      <a:pos x="4016" y="2051"/>
                    </a:cxn>
                    <a:cxn ang="0">
                      <a:pos x="3983" y="2217"/>
                    </a:cxn>
                    <a:cxn ang="0">
                      <a:pos x="3942" y="2294"/>
                    </a:cxn>
                    <a:cxn ang="0">
                      <a:pos x="3830" y="2406"/>
                    </a:cxn>
                    <a:cxn ang="0">
                      <a:pos x="3753" y="2447"/>
                    </a:cxn>
                    <a:cxn ang="0">
                      <a:pos x="3590" y="2480"/>
                    </a:cxn>
                    <a:cxn ang="0">
                      <a:pos x="341" y="2471"/>
                    </a:cxn>
                    <a:cxn ang="0">
                      <a:pos x="192" y="2409"/>
                    </a:cxn>
                    <a:cxn ang="0">
                      <a:pos x="125" y="2354"/>
                    </a:cxn>
                    <a:cxn ang="0">
                      <a:pos x="35" y="2221"/>
                    </a:cxn>
                    <a:cxn ang="0">
                      <a:pos x="9" y="2136"/>
                    </a:cxn>
                    <a:cxn ang="0">
                      <a:pos x="48" y="2049"/>
                    </a:cxn>
                    <a:cxn ang="0">
                      <a:pos x="79" y="2202"/>
                    </a:cxn>
                    <a:cxn ang="0">
                      <a:pos x="112" y="2263"/>
                    </a:cxn>
                    <a:cxn ang="0">
                      <a:pos x="219" y="2369"/>
                    </a:cxn>
                    <a:cxn ang="0">
                      <a:pos x="280" y="2402"/>
                    </a:cxn>
                    <a:cxn ang="0">
                      <a:pos x="430" y="2432"/>
                    </a:cxn>
                    <a:cxn ang="0">
                      <a:pos x="3662" y="2426"/>
                    </a:cxn>
                    <a:cxn ang="0">
                      <a:pos x="3803" y="2366"/>
                    </a:cxn>
                    <a:cxn ang="0">
                      <a:pos x="3856" y="2323"/>
                    </a:cxn>
                    <a:cxn ang="0">
                      <a:pos x="3939" y="2198"/>
                    </a:cxn>
                    <a:cxn ang="0">
                      <a:pos x="3961" y="2131"/>
                    </a:cxn>
                    <a:cxn ang="0">
                      <a:pos x="3961" y="351"/>
                    </a:cxn>
                    <a:cxn ang="0">
                      <a:pos x="3939" y="284"/>
                    </a:cxn>
                    <a:cxn ang="0">
                      <a:pos x="3856" y="159"/>
                    </a:cxn>
                    <a:cxn ang="0">
                      <a:pos x="3803" y="115"/>
                    </a:cxn>
                    <a:cxn ang="0">
                      <a:pos x="3662" y="55"/>
                    </a:cxn>
                    <a:cxn ang="0">
                      <a:pos x="433" y="48"/>
                    </a:cxn>
                    <a:cxn ang="0">
                      <a:pos x="280" y="79"/>
                    </a:cxn>
                    <a:cxn ang="0">
                      <a:pos x="219" y="112"/>
                    </a:cxn>
                    <a:cxn ang="0">
                      <a:pos x="112" y="219"/>
                    </a:cxn>
                    <a:cxn ang="0">
                      <a:pos x="79" y="280"/>
                    </a:cxn>
                    <a:cxn ang="0">
                      <a:pos x="48" y="430"/>
                    </a:cxn>
                  </a:cxnLst>
                  <a:rect l="0" t="0" r="r" b="b"/>
                  <a:pathLst>
                    <a:path w="4016" h="2480">
                      <a:moveTo>
                        <a:pt x="0" y="430"/>
                      </a:moveTo>
                      <a:lnTo>
                        <a:pt x="9" y="346"/>
                      </a:lnTo>
                      <a:cubicBezTo>
                        <a:pt x="9" y="344"/>
                        <a:pt x="9" y="343"/>
                        <a:pt x="10" y="341"/>
                      </a:cubicBezTo>
                      <a:lnTo>
                        <a:pt x="34" y="265"/>
                      </a:lnTo>
                      <a:cubicBezTo>
                        <a:pt x="34" y="264"/>
                        <a:pt x="35" y="262"/>
                        <a:pt x="35" y="261"/>
                      </a:cubicBezTo>
                      <a:lnTo>
                        <a:pt x="72" y="192"/>
                      </a:lnTo>
                      <a:cubicBezTo>
                        <a:pt x="73" y="191"/>
                        <a:pt x="74" y="189"/>
                        <a:pt x="75" y="188"/>
                      </a:cubicBezTo>
                      <a:lnTo>
                        <a:pt x="125" y="128"/>
                      </a:lnTo>
                      <a:cubicBezTo>
                        <a:pt x="126" y="127"/>
                        <a:pt x="127" y="126"/>
                        <a:pt x="128" y="125"/>
                      </a:cubicBezTo>
                      <a:lnTo>
                        <a:pt x="188" y="75"/>
                      </a:lnTo>
                      <a:cubicBezTo>
                        <a:pt x="189" y="74"/>
                        <a:pt x="191" y="73"/>
                        <a:pt x="192" y="72"/>
                      </a:cubicBezTo>
                      <a:lnTo>
                        <a:pt x="261" y="35"/>
                      </a:lnTo>
                      <a:cubicBezTo>
                        <a:pt x="262" y="35"/>
                        <a:pt x="264" y="34"/>
                        <a:pt x="265" y="34"/>
                      </a:cubicBezTo>
                      <a:lnTo>
                        <a:pt x="341" y="10"/>
                      </a:lnTo>
                      <a:cubicBezTo>
                        <a:pt x="343" y="9"/>
                        <a:pt x="344" y="9"/>
                        <a:pt x="346" y="9"/>
                      </a:cubicBezTo>
                      <a:lnTo>
                        <a:pt x="428" y="1"/>
                      </a:lnTo>
                      <a:lnTo>
                        <a:pt x="3587" y="0"/>
                      </a:lnTo>
                      <a:lnTo>
                        <a:pt x="3672" y="9"/>
                      </a:lnTo>
                      <a:cubicBezTo>
                        <a:pt x="3673" y="9"/>
                        <a:pt x="3675" y="9"/>
                        <a:pt x="3677" y="10"/>
                      </a:cubicBezTo>
                      <a:lnTo>
                        <a:pt x="3753" y="34"/>
                      </a:lnTo>
                      <a:cubicBezTo>
                        <a:pt x="3754" y="34"/>
                        <a:pt x="3755" y="35"/>
                        <a:pt x="3757" y="35"/>
                      </a:cubicBezTo>
                      <a:lnTo>
                        <a:pt x="3826" y="72"/>
                      </a:lnTo>
                      <a:cubicBezTo>
                        <a:pt x="3827" y="73"/>
                        <a:pt x="3829" y="74"/>
                        <a:pt x="3830" y="75"/>
                      </a:cubicBezTo>
                      <a:lnTo>
                        <a:pt x="3890" y="125"/>
                      </a:lnTo>
                      <a:cubicBezTo>
                        <a:pt x="3891" y="126"/>
                        <a:pt x="3892" y="127"/>
                        <a:pt x="3893" y="128"/>
                      </a:cubicBezTo>
                      <a:lnTo>
                        <a:pt x="3942" y="188"/>
                      </a:lnTo>
                      <a:cubicBezTo>
                        <a:pt x="3943" y="189"/>
                        <a:pt x="3944" y="191"/>
                        <a:pt x="3945" y="192"/>
                      </a:cubicBezTo>
                      <a:lnTo>
                        <a:pt x="3982" y="261"/>
                      </a:lnTo>
                      <a:cubicBezTo>
                        <a:pt x="3982" y="262"/>
                        <a:pt x="3983" y="264"/>
                        <a:pt x="3983" y="265"/>
                      </a:cubicBezTo>
                      <a:lnTo>
                        <a:pt x="4007" y="341"/>
                      </a:lnTo>
                      <a:cubicBezTo>
                        <a:pt x="4008" y="343"/>
                        <a:pt x="4008" y="344"/>
                        <a:pt x="4008" y="346"/>
                      </a:cubicBezTo>
                      <a:lnTo>
                        <a:pt x="4016" y="428"/>
                      </a:lnTo>
                      <a:lnTo>
                        <a:pt x="4016" y="2051"/>
                      </a:lnTo>
                      <a:lnTo>
                        <a:pt x="4008" y="2136"/>
                      </a:lnTo>
                      <a:cubicBezTo>
                        <a:pt x="4008" y="2137"/>
                        <a:pt x="4008" y="2139"/>
                        <a:pt x="4007" y="2141"/>
                      </a:cubicBezTo>
                      <a:lnTo>
                        <a:pt x="3983" y="2217"/>
                      </a:lnTo>
                      <a:cubicBezTo>
                        <a:pt x="3983" y="2218"/>
                        <a:pt x="3982" y="2219"/>
                        <a:pt x="3982" y="2221"/>
                      </a:cubicBezTo>
                      <a:lnTo>
                        <a:pt x="3945" y="2290"/>
                      </a:lnTo>
                      <a:cubicBezTo>
                        <a:pt x="3944" y="2291"/>
                        <a:pt x="3943" y="2292"/>
                        <a:pt x="3942" y="2294"/>
                      </a:cubicBezTo>
                      <a:lnTo>
                        <a:pt x="3893" y="2354"/>
                      </a:lnTo>
                      <a:cubicBezTo>
                        <a:pt x="3892" y="2355"/>
                        <a:pt x="3891" y="2356"/>
                        <a:pt x="3890" y="2357"/>
                      </a:cubicBezTo>
                      <a:lnTo>
                        <a:pt x="3830" y="2406"/>
                      </a:lnTo>
                      <a:cubicBezTo>
                        <a:pt x="3828" y="2407"/>
                        <a:pt x="3827" y="2408"/>
                        <a:pt x="3826" y="2409"/>
                      </a:cubicBezTo>
                      <a:lnTo>
                        <a:pt x="3757" y="2446"/>
                      </a:lnTo>
                      <a:cubicBezTo>
                        <a:pt x="3755" y="2446"/>
                        <a:pt x="3754" y="2447"/>
                        <a:pt x="3753" y="2447"/>
                      </a:cubicBezTo>
                      <a:lnTo>
                        <a:pt x="3677" y="2471"/>
                      </a:lnTo>
                      <a:cubicBezTo>
                        <a:pt x="3675" y="2472"/>
                        <a:pt x="3673" y="2472"/>
                        <a:pt x="3672" y="2472"/>
                      </a:cubicBezTo>
                      <a:lnTo>
                        <a:pt x="3590" y="2480"/>
                      </a:lnTo>
                      <a:lnTo>
                        <a:pt x="430" y="2480"/>
                      </a:lnTo>
                      <a:lnTo>
                        <a:pt x="346" y="2472"/>
                      </a:lnTo>
                      <a:cubicBezTo>
                        <a:pt x="344" y="2472"/>
                        <a:pt x="343" y="2472"/>
                        <a:pt x="341" y="2471"/>
                      </a:cubicBezTo>
                      <a:lnTo>
                        <a:pt x="265" y="2447"/>
                      </a:lnTo>
                      <a:cubicBezTo>
                        <a:pt x="264" y="2447"/>
                        <a:pt x="262" y="2446"/>
                        <a:pt x="261" y="2446"/>
                      </a:cubicBezTo>
                      <a:lnTo>
                        <a:pt x="192" y="2409"/>
                      </a:lnTo>
                      <a:cubicBezTo>
                        <a:pt x="191" y="2408"/>
                        <a:pt x="189" y="2407"/>
                        <a:pt x="188" y="2406"/>
                      </a:cubicBezTo>
                      <a:lnTo>
                        <a:pt x="128" y="2357"/>
                      </a:lnTo>
                      <a:cubicBezTo>
                        <a:pt x="127" y="2356"/>
                        <a:pt x="126" y="2355"/>
                        <a:pt x="125" y="2354"/>
                      </a:cubicBezTo>
                      <a:lnTo>
                        <a:pt x="75" y="2294"/>
                      </a:lnTo>
                      <a:cubicBezTo>
                        <a:pt x="74" y="2293"/>
                        <a:pt x="73" y="2291"/>
                        <a:pt x="72" y="2290"/>
                      </a:cubicBezTo>
                      <a:lnTo>
                        <a:pt x="35" y="2221"/>
                      </a:lnTo>
                      <a:cubicBezTo>
                        <a:pt x="35" y="2219"/>
                        <a:pt x="34" y="2218"/>
                        <a:pt x="34" y="2217"/>
                      </a:cubicBezTo>
                      <a:lnTo>
                        <a:pt x="10" y="2141"/>
                      </a:lnTo>
                      <a:cubicBezTo>
                        <a:pt x="9" y="2139"/>
                        <a:pt x="9" y="2137"/>
                        <a:pt x="9" y="2136"/>
                      </a:cubicBezTo>
                      <a:lnTo>
                        <a:pt x="1" y="2054"/>
                      </a:lnTo>
                      <a:lnTo>
                        <a:pt x="0" y="430"/>
                      </a:lnTo>
                      <a:close/>
                      <a:moveTo>
                        <a:pt x="48" y="2049"/>
                      </a:moveTo>
                      <a:lnTo>
                        <a:pt x="56" y="2131"/>
                      </a:lnTo>
                      <a:lnTo>
                        <a:pt x="55" y="2126"/>
                      </a:lnTo>
                      <a:lnTo>
                        <a:pt x="79" y="2202"/>
                      </a:lnTo>
                      <a:lnTo>
                        <a:pt x="78" y="2198"/>
                      </a:lnTo>
                      <a:lnTo>
                        <a:pt x="115" y="2267"/>
                      </a:lnTo>
                      <a:lnTo>
                        <a:pt x="112" y="2263"/>
                      </a:lnTo>
                      <a:lnTo>
                        <a:pt x="162" y="2323"/>
                      </a:lnTo>
                      <a:lnTo>
                        <a:pt x="159" y="2320"/>
                      </a:lnTo>
                      <a:lnTo>
                        <a:pt x="219" y="2369"/>
                      </a:lnTo>
                      <a:lnTo>
                        <a:pt x="215" y="2366"/>
                      </a:lnTo>
                      <a:lnTo>
                        <a:pt x="284" y="2403"/>
                      </a:lnTo>
                      <a:lnTo>
                        <a:pt x="280" y="2402"/>
                      </a:lnTo>
                      <a:lnTo>
                        <a:pt x="356" y="2426"/>
                      </a:lnTo>
                      <a:lnTo>
                        <a:pt x="351" y="2425"/>
                      </a:lnTo>
                      <a:lnTo>
                        <a:pt x="430" y="2432"/>
                      </a:lnTo>
                      <a:lnTo>
                        <a:pt x="3585" y="2433"/>
                      </a:lnTo>
                      <a:lnTo>
                        <a:pt x="3667" y="2425"/>
                      </a:lnTo>
                      <a:lnTo>
                        <a:pt x="3662" y="2426"/>
                      </a:lnTo>
                      <a:lnTo>
                        <a:pt x="3738" y="2402"/>
                      </a:lnTo>
                      <a:lnTo>
                        <a:pt x="3734" y="2403"/>
                      </a:lnTo>
                      <a:lnTo>
                        <a:pt x="3803" y="2366"/>
                      </a:lnTo>
                      <a:lnTo>
                        <a:pt x="3799" y="2369"/>
                      </a:lnTo>
                      <a:lnTo>
                        <a:pt x="3859" y="2320"/>
                      </a:lnTo>
                      <a:lnTo>
                        <a:pt x="3856" y="2323"/>
                      </a:lnTo>
                      <a:lnTo>
                        <a:pt x="3905" y="2263"/>
                      </a:lnTo>
                      <a:lnTo>
                        <a:pt x="3902" y="2267"/>
                      </a:lnTo>
                      <a:lnTo>
                        <a:pt x="3939" y="2198"/>
                      </a:lnTo>
                      <a:lnTo>
                        <a:pt x="3938" y="2202"/>
                      </a:lnTo>
                      <a:lnTo>
                        <a:pt x="3962" y="2126"/>
                      </a:lnTo>
                      <a:lnTo>
                        <a:pt x="3961" y="2131"/>
                      </a:lnTo>
                      <a:lnTo>
                        <a:pt x="3968" y="2051"/>
                      </a:lnTo>
                      <a:lnTo>
                        <a:pt x="3969" y="433"/>
                      </a:lnTo>
                      <a:lnTo>
                        <a:pt x="3961" y="351"/>
                      </a:lnTo>
                      <a:lnTo>
                        <a:pt x="3962" y="356"/>
                      </a:lnTo>
                      <a:lnTo>
                        <a:pt x="3938" y="280"/>
                      </a:lnTo>
                      <a:lnTo>
                        <a:pt x="3939" y="284"/>
                      </a:lnTo>
                      <a:lnTo>
                        <a:pt x="3902" y="215"/>
                      </a:lnTo>
                      <a:lnTo>
                        <a:pt x="3905" y="219"/>
                      </a:lnTo>
                      <a:lnTo>
                        <a:pt x="3856" y="159"/>
                      </a:lnTo>
                      <a:lnTo>
                        <a:pt x="3859" y="162"/>
                      </a:lnTo>
                      <a:lnTo>
                        <a:pt x="3799" y="112"/>
                      </a:lnTo>
                      <a:lnTo>
                        <a:pt x="3803" y="115"/>
                      </a:lnTo>
                      <a:lnTo>
                        <a:pt x="3734" y="78"/>
                      </a:lnTo>
                      <a:lnTo>
                        <a:pt x="3738" y="79"/>
                      </a:lnTo>
                      <a:lnTo>
                        <a:pt x="3662" y="55"/>
                      </a:lnTo>
                      <a:lnTo>
                        <a:pt x="3667" y="56"/>
                      </a:lnTo>
                      <a:lnTo>
                        <a:pt x="3587" y="48"/>
                      </a:lnTo>
                      <a:lnTo>
                        <a:pt x="433" y="48"/>
                      </a:lnTo>
                      <a:lnTo>
                        <a:pt x="351" y="56"/>
                      </a:lnTo>
                      <a:lnTo>
                        <a:pt x="356" y="55"/>
                      </a:lnTo>
                      <a:lnTo>
                        <a:pt x="280" y="79"/>
                      </a:lnTo>
                      <a:lnTo>
                        <a:pt x="284" y="78"/>
                      </a:lnTo>
                      <a:lnTo>
                        <a:pt x="215" y="115"/>
                      </a:lnTo>
                      <a:lnTo>
                        <a:pt x="219" y="112"/>
                      </a:lnTo>
                      <a:lnTo>
                        <a:pt x="159" y="162"/>
                      </a:lnTo>
                      <a:lnTo>
                        <a:pt x="162" y="159"/>
                      </a:lnTo>
                      <a:lnTo>
                        <a:pt x="112" y="219"/>
                      </a:lnTo>
                      <a:lnTo>
                        <a:pt x="115" y="215"/>
                      </a:lnTo>
                      <a:lnTo>
                        <a:pt x="78" y="284"/>
                      </a:lnTo>
                      <a:lnTo>
                        <a:pt x="79" y="280"/>
                      </a:lnTo>
                      <a:lnTo>
                        <a:pt x="55" y="356"/>
                      </a:lnTo>
                      <a:lnTo>
                        <a:pt x="56" y="351"/>
                      </a:lnTo>
                      <a:lnTo>
                        <a:pt x="48" y="430"/>
                      </a:lnTo>
                      <a:lnTo>
                        <a:pt x="48" y="20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" name="Rectangle 7"/>
                <p:cNvSpPr>
                  <a:spLocks noChangeArrowheads="1"/>
                </p:cNvSpPr>
                <p:nvPr/>
              </p:nvSpPr>
              <p:spPr bwMode="auto">
                <a:xfrm>
                  <a:off x="1168400" y="1703388"/>
                  <a:ext cx="1732847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sng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Blade Concept 1</a:t>
                  </a: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: </a:t>
                  </a:r>
                  <a:endPara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" name="Rectangle 8"/>
                <p:cNvSpPr>
                  <a:spLocks noChangeArrowheads="1"/>
                </p:cNvSpPr>
                <p:nvPr/>
              </p:nvSpPr>
              <p:spPr bwMode="auto">
                <a:xfrm>
                  <a:off x="1514475" y="1947863"/>
                  <a:ext cx="102752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Structural 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" name="Rectangle 9"/>
                <p:cNvSpPr>
                  <a:spLocks noChangeArrowheads="1"/>
                </p:cNvSpPr>
                <p:nvPr/>
              </p:nvSpPr>
              <p:spPr bwMode="auto">
                <a:xfrm>
                  <a:off x="1184275" y="2192338"/>
                  <a:ext cx="1675139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Composite Blade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" name="Freeform 10"/>
                <p:cNvSpPr>
                  <a:spLocks/>
                </p:cNvSpPr>
                <p:nvPr/>
              </p:nvSpPr>
              <p:spPr bwMode="auto">
                <a:xfrm>
                  <a:off x="3467100" y="1590675"/>
                  <a:ext cx="2097088" cy="1354138"/>
                </a:xfrm>
                <a:custGeom>
                  <a:avLst/>
                  <a:gdLst/>
                  <a:ahLst/>
                  <a:cxnLst>
                    <a:cxn ang="0">
                      <a:pos x="0" y="427"/>
                    </a:cxn>
                    <a:cxn ang="0">
                      <a:pos x="427" y="0"/>
                    </a:cxn>
                    <a:cxn ang="0">
                      <a:pos x="427" y="0"/>
                    </a:cxn>
                    <a:cxn ang="0">
                      <a:pos x="427" y="0"/>
                    </a:cxn>
                    <a:cxn ang="0">
                      <a:pos x="3542" y="0"/>
                    </a:cxn>
                    <a:cxn ang="0">
                      <a:pos x="3542" y="0"/>
                    </a:cxn>
                    <a:cxn ang="0">
                      <a:pos x="3968" y="427"/>
                    </a:cxn>
                    <a:cxn ang="0">
                      <a:pos x="3968" y="427"/>
                    </a:cxn>
                    <a:cxn ang="0">
                      <a:pos x="3968" y="427"/>
                    </a:cxn>
                    <a:cxn ang="0">
                      <a:pos x="3968" y="2134"/>
                    </a:cxn>
                    <a:cxn ang="0">
                      <a:pos x="3968" y="2134"/>
                    </a:cxn>
                    <a:cxn ang="0">
                      <a:pos x="3542" y="2560"/>
                    </a:cxn>
                    <a:cxn ang="0">
                      <a:pos x="3542" y="2560"/>
                    </a:cxn>
                    <a:cxn ang="0">
                      <a:pos x="3542" y="2560"/>
                    </a:cxn>
                    <a:cxn ang="0">
                      <a:pos x="427" y="2560"/>
                    </a:cxn>
                    <a:cxn ang="0">
                      <a:pos x="427" y="2560"/>
                    </a:cxn>
                    <a:cxn ang="0">
                      <a:pos x="0" y="2134"/>
                    </a:cxn>
                    <a:cxn ang="0">
                      <a:pos x="0" y="2134"/>
                    </a:cxn>
                    <a:cxn ang="0">
                      <a:pos x="0" y="427"/>
                    </a:cxn>
                  </a:cxnLst>
                  <a:rect l="0" t="0" r="r" b="b"/>
                  <a:pathLst>
                    <a:path w="3968" h="2560">
                      <a:moveTo>
                        <a:pt x="0" y="427"/>
                      </a:moveTo>
                      <a:cubicBezTo>
                        <a:pt x="0" y="191"/>
                        <a:pt x="191" y="0"/>
                        <a:pt x="427" y="0"/>
                      </a:cubicBezTo>
                      <a:cubicBezTo>
                        <a:pt x="427" y="0"/>
                        <a:pt x="427" y="0"/>
                        <a:pt x="427" y="0"/>
                      </a:cubicBezTo>
                      <a:lnTo>
                        <a:pt x="427" y="0"/>
                      </a:lnTo>
                      <a:lnTo>
                        <a:pt x="3542" y="0"/>
                      </a:lnTo>
                      <a:lnTo>
                        <a:pt x="3542" y="0"/>
                      </a:lnTo>
                      <a:cubicBezTo>
                        <a:pt x="3777" y="0"/>
                        <a:pt x="3968" y="191"/>
                        <a:pt x="3968" y="427"/>
                      </a:cubicBezTo>
                      <a:cubicBezTo>
                        <a:pt x="3968" y="427"/>
                        <a:pt x="3968" y="427"/>
                        <a:pt x="3968" y="427"/>
                      </a:cubicBezTo>
                      <a:lnTo>
                        <a:pt x="3968" y="427"/>
                      </a:lnTo>
                      <a:lnTo>
                        <a:pt x="3968" y="2134"/>
                      </a:lnTo>
                      <a:lnTo>
                        <a:pt x="3968" y="2134"/>
                      </a:lnTo>
                      <a:cubicBezTo>
                        <a:pt x="3968" y="2369"/>
                        <a:pt x="3777" y="2560"/>
                        <a:pt x="3542" y="2560"/>
                      </a:cubicBezTo>
                      <a:cubicBezTo>
                        <a:pt x="3542" y="2560"/>
                        <a:pt x="3542" y="2560"/>
                        <a:pt x="3542" y="2560"/>
                      </a:cubicBezTo>
                      <a:lnTo>
                        <a:pt x="3542" y="2560"/>
                      </a:lnTo>
                      <a:lnTo>
                        <a:pt x="427" y="2560"/>
                      </a:lnTo>
                      <a:lnTo>
                        <a:pt x="427" y="2560"/>
                      </a:lnTo>
                      <a:cubicBezTo>
                        <a:pt x="191" y="2560"/>
                        <a:pt x="0" y="2369"/>
                        <a:pt x="0" y="2134"/>
                      </a:cubicBezTo>
                      <a:cubicBezTo>
                        <a:pt x="0" y="2134"/>
                        <a:pt x="0" y="2134"/>
                        <a:pt x="0" y="2134"/>
                      </a:cubicBezTo>
                      <a:lnTo>
                        <a:pt x="0" y="427"/>
                      </a:lnTo>
                      <a:close/>
                    </a:path>
                  </a:pathLst>
                </a:custGeom>
                <a:solidFill>
                  <a:srgbClr val="FFCC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" name="Freeform 11"/>
                <p:cNvSpPr>
                  <a:spLocks noEditPoints="1"/>
                </p:cNvSpPr>
                <p:nvPr/>
              </p:nvSpPr>
              <p:spPr bwMode="auto">
                <a:xfrm>
                  <a:off x="3454400" y="1577975"/>
                  <a:ext cx="2122488" cy="1377950"/>
                </a:xfrm>
                <a:custGeom>
                  <a:avLst/>
                  <a:gdLst/>
                  <a:ahLst/>
                  <a:cxnLst>
                    <a:cxn ang="0">
                      <a:pos x="11" y="358"/>
                    </a:cxn>
                    <a:cxn ang="0">
                      <a:pos x="76" y="201"/>
                    </a:cxn>
                    <a:cxn ang="0">
                      <a:pos x="134" y="131"/>
                    </a:cxn>
                    <a:cxn ang="0">
                      <a:pos x="274" y="37"/>
                    </a:cxn>
                    <a:cxn ang="0">
                      <a:pos x="363" y="10"/>
                    </a:cxn>
                    <a:cxn ang="0">
                      <a:pos x="3655" y="10"/>
                    </a:cxn>
                    <a:cxn ang="0">
                      <a:pos x="3744" y="37"/>
                    </a:cxn>
                    <a:cxn ang="0">
                      <a:pos x="3883" y="131"/>
                    </a:cxn>
                    <a:cxn ang="0">
                      <a:pos x="3941" y="201"/>
                    </a:cxn>
                    <a:cxn ang="0">
                      <a:pos x="4006" y="358"/>
                    </a:cxn>
                    <a:cxn ang="0">
                      <a:pos x="4016" y="2158"/>
                    </a:cxn>
                    <a:cxn ang="0">
                      <a:pos x="3981" y="2332"/>
                    </a:cxn>
                    <a:cxn ang="0">
                      <a:pos x="3938" y="2412"/>
                    </a:cxn>
                    <a:cxn ang="0">
                      <a:pos x="3820" y="2530"/>
                    </a:cxn>
                    <a:cxn ang="0">
                      <a:pos x="3740" y="2573"/>
                    </a:cxn>
                    <a:cxn ang="0">
                      <a:pos x="3569" y="2608"/>
                    </a:cxn>
                    <a:cxn ang="0">
                      <a:pos x="358" y="2598"/>
                    </a:cxn>
                    <a:cxn ang="0">
                      <a:pos x="201" y="2533"/>
                    </a:cxn>
                    <a:cxn ang="0">
                      <a:pos x="131" y="2475"/>
                    </a:cxn>
                    <a:cxn ang="0">
                      <a:pos x="37" y="2336"/>
                    </a:cxn>
                    <a:cxn ang="0">
                      <a:pos x="10" y="2247"/>
                    </a:cxn>
                    <a:cxn ang="0">
                      <a:pos x="48" y="2156"/>
                    </a:cxn>
                    <a:cxn ang="0">
                      <a:pos x="81" y="2317"/>
                    </a:cxn>
                    <a:cxn ang="0">
                      <a:pos x="116" y="2381"/>
                    </a:cxn>
                    <a:cxn ang="0">
                      <a:pos x="228" y="2493"/>
                    </a:cxn>
                    <a:cxn ang="0">
                      <a:pos x="293" y="2528"/>
                    </a:cxn>
                    <a:cxn ang="0">
                      <a:pos x="451" y="2560"/>
                    </a:cxn>
                    <a:cxn ang="0">
                      <a:pos x="3645" y="2553"/>
                    </a:cxn>
                    <a:cxn ang="0">
                      <a:pos x="3793" y="2490"/>
                    </a:cxn>
                    <a:cxn ang="0">
                      <a:pos x="3849" y="2444"/>
                    </a:cxn>
                    <a:cxn ang="0">
                      <a:pos x="3937" y="2313"/>
                    </a:cxn>
                    <a:cxn ang="0">
                      <a:pos x="3960" y="2242"/>
                    </a:cxn>
                    <a:cxn ang="0">
                      <a:pos x="3960" y="368"/>
                    </a:cxn>
                    <a:cxn ang="0">
                      <a:pos x="3937" y="297"/>
                    </a:cxn>
                    <a:cxn ang="0">
                      <a:pos x="3849" y="165"/>
                    </a:cxn>
                    <a:cxn ang="0">
                      <a:pos x="3793" y="119"/>
                    </a:cxn>
                    <a:cxn ang="0">
                      <a:pos x="3645" y="56"/>
                    </a:cxn>
                    <a:cxn ang="0">
                      <a:pos x="454" y="48"/>
                    </a:cxn>
                    <a:cxn ang="0">
                      <a:pos x="293" y="81"/>
                    </a:cxn>
                    <a:cxn ang="0">
                      <a:pos x="228" y="116"/>
                    </a:cxn>
                    <a:cxn ang="0">
                      <a:pos x="116" y="228"/>
                    </a:cxn>
                    <a:cxn ang="0">
                      <a:pos x="81" y="293"/>
                    </a:cxn>
                    <a:cxn ang="0">
                      <a:pos x="48" y="451"/>
                    </a:cxn>
                  </a:cxnLst>
                  <a:rect l="0" t="0" r="r" b="b"/>
                  <a:pathLst>
                    <a:path w="4016" h="2608">
                      <a:moveTo>
                        <a:pt x="0" y="451"/>
                      </a:moveTo>
                      <a:lnTo>
                        <a:pt x="10" y="363"/>
                      </a:lnTo>
                      <a:cubicBezTo>
                        <a:pt x="10" y="361"/>
                        <a:pt x="10" y="360"/>
                        <a:pt x="11" y="358"/>
                      </a:cubicBezTo>
                      <a:lnTo>
                        <a:pt x="36" y="278"/>
                      </a:lnTo>
                      <a:cubicBezTo>
                        <a:pt x="36" y="277"/>
                        <a:pt x="37" y="275"/>
                        <a:pt x="37" y="274"/>
                      </a:cubicBezTo>
                      <a:lnTo>
                        <a:pt x="76" y="201"/>
                      </a:lnTo>
                      <a:cubicBezTo>
                        <a:pt x="77" y="200"/>
                        <a:pt x="78" y="198"/>
                        <a:pt x="79" y="197"/>
                      </a:cubicBezTo>
                      <a:lnTo>
                        <a:pt x="131" y="134"/>
                      </a:lnTo>
                      <a:cubicBezTo>
                        <a:pt x="132" y="133"/>
                        <a:pt x="133" y="132"/>
                        <a:pt x="134" y="131"/>
                      </a:cubicBezTo>
                      <a:lnTo>
                        <a:pt x="197" y="79"/>
                      </a:lnTo>
                      <a:cubicBezTo>
                        <a:pt x="198" y="78"/>
                        <a:pt x="200" y="77"/>
                        <a:pt x="201" y="76"/>
                      </a:cubicBezTo>
                      <a:lnTo>
                        <a:pt x="274" y="37"/>
                      </a:lnTo>
                      <a:cubicBezTo>
                        <a:pt x="275" y="37"/>
                        <a:pt x="277" y="36"/>
                        <a:pt x="278" y="36"/>
                      </a:cubicBezTo>
                      <a:lnTo>
                        <a:pt x="358" y="11"/>
                      </a:lnTo>
                      <a:cubicBezTo>
                        <a:pt x="360" y="10"/>
                        <a:pt x="361" y="10"/>
                        <a:pt x="363" y="10"/>
                      </a:cubicBezTo>
                      <a:lnTo>
                        <a:pt x="449" y="1"/>
                      </a:lnTo>
                      <a:lnTo>
                        <a:pt x="3566" y="0"/>
                      </a:lnTo>
                      <a:lnTo>
                        <a:pt x="3655" y="10"/>
                      </a:lnTo>
                      <a:cubicBezTo>
                        <a:pt x="3657" y="10"/>
                        <a:pt x="3658" y="10"/>
                        <a:pt x="3660" y="11"/>
                      </a:cubicBezTo>
                      <a:lnTo>
                        <a:pt x="3740" y="36"/>
                      </a:lnTo>
                      <a:cubicBezTo>
                        <a:pt x="3741" y="36"/>
                        <a:pt x="3743" y="37"/>
                        <a:pt x="3744" y="37"/>
                      </a:cubicBezTo>
                      <a:lnTo>
                        <a:pt x="3816" y="76"/>
                      </a:lnTo>
                      <a:cubicBezTo>
                        <a:pt x="3817" y="77"/>
                        <a:pt x="3819" y="78"/>
                        <a:pt x="3820" y="79"/>
                      </a:cubicBezTo>
                      <a:lnTo>
                        <a:pt x="3883" y="131"/>
                      </a:lnTo>
                      <a:cubicBezTo>
                        <a:pt x="3884" y="132"/>
                        <a:pt x="3885" y="133"/>
                        <a:pt x="3886" y="134"/>
                      </a:cubicBezTo>
                      <a:lnTo>
                        <a:pt x="3938" y="197"/>
                      </a:lnTo>
                      <a:cubicBezTo>
                        <a:pt x="3939" y="198"/>
                        <a:pt x="3940" y="200"/>
                        <a:pt x="3941" y="201"/>
                      </a:cubicBezTo>
                      <a:lnTo>
                        <a:pt x="3980" y="274"/>
                      </a:lnTo>
                      <a:cubicBezTo>
                        <a:pt x="3980" y="275"/>
                        <a:pt x="3981" y="277"/>
                        <a:pt x="3981" y="278"/>
                      </a:cubicBezTo>
                      <a:lnTo>
                        <a:pt x="4006" y="358"/>
                      </a:lnTo>
                      <a:cubicBezTo>
                        <a:pt x="4007" y="360"/>
                        <a:pt x="4007" y="361"/>
                        <a:pt x="4007" y="363"/>
                      </a:cubicBezTo>
                      <a:lnTo>
                        <a:pt x="4016" y="449"/>
                      </a:lnTo>
                      <a:lnTo>
                        <a:pt x="4016" y="2158"/>
                      </a:lnTo>
                      <a:lnTo>
                        <a:pt x="4007" y="2247"/>
                      </a:lnTo>
                      <a:cubicBezTo>
                        <a:pt x="4007" y="2249"/>
                        <a:pt x="4007" y="2250"/>
                        <a:pt x="4006" y="2252"/>
                      </a:cubicBezTo>
                      <a:lnTo>
                        <a:pt x="3981" y="2332"/>
                      </a:lnTo>
                      <a:cubicBezTo>
                        <a:pt x="3981" y="2333"/>
                        <a:pt x="3980" y="2335"/>
                        <a:pt x="3980" y="2336"/>
                      </a:cubicBezTo>
                      <a:lnTo>
                        <a:pt x="3941" y="2408"/>
                      </a:lnTo>
                      <a:cubicBezTo>
                        <a:pt x="3940" y="2409"/>
                        <a:pt x="3939" y="2411"/>
                        <a:pt x="3938" y="2412"/>
                      </a:cubicBezTo>
                      <a:lnTo>
                        <a:pt x="3886" y="2475"/>
                      </a:lnTo>
                      <a:cubicBezTo>
                        <a:pt x="3885" y="2476"/>
                        <a:pt x="3884" y="2477"/>
                        <a:pt x="3883" y="2478"/>
                      </a:cubicBezTo>
                      <a:lnTo>
                        <a:pt x="3820" y="2530"/>
                      </a:lnTo>
                      <a:cubicBezTo>
                        <a:pt x="3819" y="2531"/>
                        <a:pt x="3817" y="2532"/>
                        <a:pt x="3816" y="2533"/>
                      </a:cubicBezTo>
                      <a:lnTo>
                        <a:pt x="3744" y="2572"/>
                      </a:lnTo>
                      <a:cubicBezTo>
                        <a:pt x="3743" y="2572"/>
                        <a:pt x="3741" y="2573"/>
                        <a:pt x="3740" y="2573"/>
                      </a:cubicBezTo>
                      <a:lnTo>
                        <a:pt x="3660" y="2598"/>
                      </a:lnTo>
                      <a:cubicBezTo>
                        <a:pt x="3658" y="2599"/>
                        <a:pt x="3657" y="2599"/>
                        <a:pt x="3655" y="2599"/>
                      </a:cubicBezTo>
                      <a:lnTo>
                        <a:pt x="3569" y="2608"/>
                      </a:lnTo>
                      <a:lnTo>
                        <a:pt x="451" y="2608"/>
                      </a:lnTo>
                      <a:lnTo>
                        <a:pt x="363" y="2599"/>
                      </a:lnTo>
                      <a:cubicBezTo>
                        <a:pt x="361" y="2599"/>
                        <a:pt x="360" y="2599"/>
                        <a:pt x="358" y="2598"/>
                      </a:cubicBezTo>
                      <a:lnTo>
                        <a:pt x="278" y="2573"/>
                      </a:lnTo>
                      <a:cubicBezTo>
                        <a:pt x="277" y="2573"/>
                        <a:pt x="275" y="2572"/>
                        <a:pt x="274" y="2572"/>
                      </a:cubicBezTo>
                      <a:lnTo>
                        <a:pt x="201" y="2533"/>
                      </a:lnTo>
                      <a:cubicBezTo>
                        <a:pt x="200" y="2532"/>
                        <a:pt x="198" y="2531"/>
                        <a:pt x="197" y="2530"/>
                      </a:cubicBezTo>
                      <a:lnTo>
                        <a:pt x="134" y="2478"/>
                      </a:lnTo>
                      <a:cubicBezTo>
                        <a:pt x="133" y="2477"/>
                        <a:pt x="132" y="2476"/>
                        <a:pt x="131" y="2475"/>
                      </a:cubicBezTo>
                      <a:lnTo>
                        <a:pt x="79" y="2412"/>
                      </a:lnTo>
                      <a:cubicBezTo>
                        <a:pt x="78" y="2411"/>
                        <a:pt x="77" y="2409"/>
                        <a:pt x="76" y="2408"/>
                      </a:cubicBezTo>
                      <a:lnTo>
                        <a:pt x="37" y="2336"/>
                      </a:lnTo>
                      <a:cubicBezTo>
                        <a:pt x="37" y="2335"/>
                        <a:pt x="36" y="2333"/>
                        <a:pt x="36" y="2332"/>
                      </a:cubicBezTo>
                      <a:lnTo>
                        <a:pt x="11" y="2252"/>
                      </a:lnTo>
                      <a:cubicBezTo>
                        <a:pt x="10" y="2250"/>
                        <a:pt x="10" y="2249"/>
                        <a:pt x="10" y="2247"/>
                      </a:cubicBezTo>
                      <a:lnTo>
                        <a:pt x="1" y="2161"/>
                      </a:lnTo>
                      <a:lnTo>
                        <a:pt x="0" y="451"/>
                      </a:lnTo>
                      <a:close/>
                      <a:moveTo>
                        <a:pt x="48" y="2156"/>
                      </a:moveTo>
                      <a:lnTo>
                        <a:pt x="57" y="2242"/>
                      </a:lnTo>
                      <a:lnTo>
                        <a:pt x="56" y="2237"/>
                      </a:lnTo>
                      <a:lnTo>
                        <a:pt x="81" y="2317"/>
                      </a:lnTo>
                      <a:lnTo>
                        <a:pt x="80" y="2313"/>
                      </a:lnTo>
                      <a:lnTo>
                        <a:pt x="119" y="2385"/>
                      </a:lnTo>
                      <a:lnTo>
                        <a:pt x="116" y="2381"/>
                      </a:lnTo>
                      <a:lnTo>
                        <a:pt x="168" y="2444"/>
                      </a:lnTo>
                      <a:lnTo>
                        <a:pt x="165" y="2441"/>
                      </a:lnTo>
                      <a:lnTo>
                        <a:pt x="228" y="2493"/>
                      </a:lnTo>
                      <a:lnTo>
                        <a:pt x="224" y="2490"/>
                      </a:lnTo>
                      <a:lnTo>
                        <a:pt x="297" y="2529"/>
                      </a:lnTo>
                      <a:lnTo>
                        <a:pt x="293" y="2528"/>
                      </a:lnTo>
                      <a:lnTo>
                        <a:pt x="373" y="2553"/>
                      </a:lnTo>
                      <a:lnTo>
                        <a:pt x="368" y="2552"/>
                      </a:lnTo>
                      <a:lnTo>
                        <a:pt x="451" y="2560"/>
                      </a:lnTo>
                      <a:lnTo>
                        <a:pt x="3564" y="2561"/>
                      </a:lnTo>
                      <a:lnTo>
                        <a:pt x="3650" y="2552"/>
                      </a:lnTo>
                      <a:lnTo>
                        <a:pt x="3645" y="2553"/>
                      </a:lnTo>
                      <a:lnTo>
                        <a:pt x="3725" y="2528"/>
                      </a:lnTo>
                      <a:lnTo>
                        <a:pt x="3721" y="2529"/>
                      </a:lnTo>
                      <a:lnTo>
                        <a:pt x="3793" y="2490"/>
                      </a:lnTo>
                      <a:lnTo>
                        <a:pt x="3789" y="2493"/>
                      </a:lnTo>
                      <a:lnTo>
                        <a:pt x="3852" y="2441"/>
                      </a:lnTo>
                      <a:lnTo>
                        <a:pt x="3849" y="2444"/>
                      </a:lnTo>
                      <a:lnTo>
                        <a:pt x="3901" y="2381"/>
                      </a:lnTo>
                      <a:lnTo>
                        <a:pt x="3898" y="2385"/>
                      </a:lnTo>
                      <a:lnTo>
                        <a:pt x="3937" y="2313"/>
                      </a:lnTo>
                      <a:lnTo>
                        <a:pt x="3936" y="2317"/>
                      </a:lnTo>
                      <a:lnTo>
                        <a:pt x="3961" y="2237"/>
                      </a:lnTo>
                      <a:lnTo>
                        <a:pt x="3960" y="2242"/>
                      </a:lnTo>
                      <a:lnTo>
                        <a:pt x="3968" y="2158"/>
                      </a:lnTo>
                      <a:lnTo>
                        <a:pt x="3969" y="454"/>
                      </a:lnTo>
                      <a:lnTo>
                        <a:pt x="3960" y="368"/>
                      </a:lnTo>
                      <a:lnTo>
                        <a:pt x="3961" y="373"/>
                      </a:lnTo>
                      <a:lnTo>
                        <a:pt x="3936" y="293"/>
                      </a:lnTo>
                      <a:lnTo>
                        <a:pt x="3937" y="297"/>
                      </a:lnTo>
                      <a:lnTo>
                        <a:pt x="3898" y="224"/>
                      </a:lnTo>
                      <a:lnTo>
                        <a:pt x="3901" y="228"/>
                      </a:lnTo>
                      <a:lnTo>
                        <a:pt x="3849" y="165"/>
                      </a:lnTo>
                      <a:lnTo>
                        <a:pt x="3852" y="168"/>
                      </a:lnTo>
                      <a:lnTo>
                        <a:pt x="3789" y="116"/>
                      </a:lnTo>
                      <a:lnTo>
                        <a:pt x="3793" y="119"/>
                      </a:lnTo>
                      <a:lnTo>
                        <a:pt x="3721" y="80"/>
                      </a:lnTo>
                      <a:lnTo>
                        <a:pt x="3725" y="81"/>
                      </a:lnTo>
                      <a:lnTo>
                        <a:pt x="3645" y="56"/>
                      </a:lnTo>
                      <a:lnTo>
                        <a:pt x="3650" y="57"/>
                      </a:lnTo>
                      <a:lnTo>
                        <a:pt x="3566" y="48"/>
                      </a:lnTo>
                      <a:lnTo>
                        <a:pt x="454" y="48"/>
                      </a:lnTo>
                      <a:lnTo>
                        <a:pt x="368" y="57"/>
                      </a:lnTo>
                      <a:lnTo>
                        <a:pt x="373" y="56"/>
                      </a:lnTo>
                      <a:lnTo>
                        <a:pt x="293" y="81"/>
                      </a:lnTo>
                      <a:lnTo>
                        <a:pt x="297" y="80"/>
                      </a:lnTo>
                      <a:lnTo>
                        <a:pt x="224" y="119"/>
                      </a:lnTo>
                      <a:lnTo>
                        <a:pt x="228" y="116"/>
                      </a:lnTo>
                      <a:lnTo>
                        <a:pt x="165" y="168"/>
                      </a:lnTo>
                      <a:lnTo>
                        <a:pt x="168" y="165"/>
                      </a:lnTo>
                      <a:lnTo>
                        <a:pt x="116" y="228"/>
                      </a:lnTo>
                      <a:lnTo>
                        <a:pt x="119" y="224"/>
                      </a:lnTo>
                      <a:lnTo>
                        <a:pt x="80" y="297"/>
                      </a:lnTo>
                      <a:lnTo>
                        <a:pt x="81" y="293"/>
                      </a:lnTo>
                      <a:lnTo>
                        <a:pt x="56" y="373"/>
                      </a:lnTo>
                      <a:lnTo>
                        <a:pt x="57" y="368"/>
                      </a:lnTo>
                      <a:lnTo>
                        <a:pt x="48" y="451"/>
                      </a:lnTo>
                      <a:lnTo>
                        <a:pt x="48" y="2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" name="Rectangle 12"/>
                <p:cNvSpPr>
                  <a:spLocks noChangeArrowheads="1"/>
                </p:cNvSpPr>
                <p:nvPr/>
              </p:nvSpPr>
              <p:spPr bwMode="auto">
                <a:xfrm>
                  <a:off x="3741738" y="1706563"/>
                  <a:ext cx="1732847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sng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Blade Concept 2</a:t>
                  </a: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: </a:t>
                  </a:r>
                  <a:endPara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" name="Rectangle 13"/>
                <p:cNvSpPr>
                  <a:spLocks noChangeArrowheads="1"/>
                </p:cNvSpPr>
                <p:nvPr/>
              </p:nvSpPr>
              <p:spPr bwMode="auto">
                <a:xfrm>
                  <a:off x="3767138" y="1952625"/>
                  <a:ext cx="171040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Thick Composite 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" name="Rectangle 14"/>
                <p:cNvSpPr>
                  <a:spLocks noChangeArrowheads="1"/>
                </p:cNvSpPr>
                <p:nvPr/>
              </p:nvSpPr>
              <p:spPr bwMode="auto">
                <a:xfrm>
                  <a:off x="3859213" y="2195513"/>
                  <a:ext cx="1506823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Skin with Load 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" name="Rectangle 15"/>
                <p:cNvSpPr>
                  <a:spLocks noChangeArrowheads="1"/>
                </p:cNvSpPr>
                <p:nvPr/>
              </p:nvSpPr>
              <p:spPr bwMode="auto">
                <a:xfrm>
                  <a:off x="3808413" y="2441575"/>
                  <a:ext cx="162063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Sharing Internal 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" name="Rectangle 16"/>
                <p:cNvSpPr>
                  <a:spLocks noChangeArrowheads="1"/>
                </p:cNvSpPr>
                <p:nvPr/>
              </p:nvSpPr>
              <p:spPr bwMode="auto">
                <a:xfrm>
                  <a:off x="4105275" y="2687638"/>
                  <a:ext cx="912109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Structure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" name="Freeform 17"/>
                <p:cNvSpPr>
                  <a:spLocks/>
                </p:cNvSpPr>
                <p:nvPr/>
              </p:nvSpPr>
              <p:spPr bwMode="auto">
                <a:xfrm>
                  <a:off x="5902325" y="1590675"/>
                  <a:ext cx="2095500" cy="1354138"/>
                </a:xfrm>
                <a:custGeom>
                  <a:avLst/>
                  <a:gdLst/>
                  <a:ahLst/>
                  <a:cxnLst>
                    <a:cxn ang="0">
                      <a:pos x="0" y="427"/>
                    </a:cxn>
                    <a:cxn ang="0">
                      <a:pos x="427" y="0"/>
                    </a:cxn>
                    <a:cxn ang="0">
                      <a:pos x="427" y="0"/>
                    </a:cxn>
                    <a:cxn ang="0">
                      <a:pos x="427" y="0"/>
                    </a:cxn>
                    <a:cxn ang="0">
                      <a:pos x="3542" y="0"/>
                    </a:cxn>
                    <a:cxn ang="0">
                      <a:pos x="3542" y="0"/>
                    </a:cxn>
                    <a:cxn ang="0">
                      <a:pos x="3968" y="427"/>
                    </a:cxn>
                    <a:cxn ang="0">
                      <a:pos x="3968" y="427"/>
                    </a:cxn>
                    <a:cxn ang="0">
                      <a:pos x="3968" y="427"/>
                    </a:cxn>
                    <a:cxn ang="0">
                      <a:pos x="3968" y="2134"/>
                    </a:cxn>
                    <a:cxn ang="0">
                      <a:pos x="3968" y="2134"/>
                    </a:cxn>
                    <a:cxn ang="0">
                      <a:pos x="3542" y="2560"/>
                    </a:cxn>
                    <a:cxn ang="0">
                      <a:pos x="3542" y="2560"/>
                    </a:cxn>
                    <a:cxn ang="0">
                      <a:pos x="3542" y="2560"/>
                    </a:cxn>
                    <a:cxn ang="0">
                      <a:pos x="427" y="2560"/>
                    </a:cxn>
                    <a:cxn ang="0">
                      <a:pos x="427" y="2560"/>
                    </a:cxn>
                    <a:cxn ang="0">
                      <a:pos x="0" y="2134"/>
                    </a:cxn>
                    <a:cxn ang="0">
                      <a:pos x="0" y="2134"/>
                    </a:cxn>
                    <a:cxn ang="0">
                      <a:pos x="0" y="427"/>
                    </a:cxn>
                  </a:cxnLst>
                  <a:rect l="0" t="0" r="r" b="b"/>
                  <a:pathLst>
                    <a:path w="3968" h="2560">
                      <a:moveTo>
                        <a:pt x="0" y="427"/>
                      </a:moveTo>
                      <a:cubicBezTo>
                        <a:pt x="0" y="191"/>
                        <a:pt x="191" y="0"/>
                        <a:pt x="427" y="0"/>
                      </a:cubicBezTo>
                      <a:cubicBezTo>
                        <a:pt x="427" y="0"/>
                        <a:pt x="427" y="0"/>
                        <a:pt x="427" y="0"/>
                      </a:cubicBezTo>
                      <a:lnTo>
                        <a:pt x="427" y="0"/>
                      </a:lnTo>
                      <a:lnTo>
                        <a:pt x="3542" y="0"/>
                      </a:lnTo>
                      <a:lnTo>
                        <a:pt x="3542" y="0"/>
                      </a:lnTo>
                      <a:cubicBezTo>
                        <a:pt x="3777" y="0"/>
                        <a:pt x="3968" y="191"/>
                        <a:pt x="3968" y="427"/>
                      </a:cubicBezTo>
                      <a:cubicBezTo>
                        <a:pt x="3968" y="427"/>
                        <a:pt x="3968" y="427"/>
                        <a:pt x="3968" y="427"/>
                      </a:cubicBezTo>
                      <a:lnTo>
                        <a:pt x="3968" y="427"/>
                      </a:lnTo>
                      <a:lnTo>
                        <a:pt x="3968" y="2134"/>
                      </a:lnTo>
                      <a:lnTo>
                        <a:pt x="3968" y="2134"/>
                      </a:lnTo>
                      <a:cubicBezTo>
                        <a:pt x="3968" y="2369"/>
                        <a:pt x="3777" y="2560"/>
                        <a:pt x="3542" y="2560"/>
                      </a:cubicBezTo>
                      <a:cubicBezTo>
                        <a:pt x="3542" y="2560"/>
                        <a:pt x="3542" y="2560"/>
                        <a:pt x="3542" y="2560"/>
                      </a:cubicBezTo>
                      <a:lnTo>
                        <a:pt x="3542" y="2560"/>
                      </a:lnTo>
                      <a:lnTo>
                        <a:pt x="427" y="2560"/>
                      </a:lnTo>
                      <a:lnTo>
                        <a:pt x="427" y="2560"/>
                      </a:lnTo>
                      <a:cubicBezTo>
                        <a:pt x="191" y="2560"/>
                        <a:pt x="0" y="2369"/>
                        <a:pt x="0" y="2134"/>
                      </a:cubicBezTo>
                      <a:cubicBezTo>
                        <a:pt x="0" y="2134"/>
                        <a:pt x="0" y="2134"/>
                        <a:pt x="0" y="2134"/>
                      </a:cubicBezTo>
                      <a:lnTo>
                        <a:pt x="0" y="427"/>
                      </a:lnTo>
                      <a:close/>
                    </a:path>
                  </a:pathLst>
                </a:custGeom>
                <a:solidFill>
                  <a:srgbClr val="FFCCCC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Freeform 18"/>
                <p:cNvSpPr>
                  <a:spLocks noEditPoints="1"/>
                </p:cNvSpPr>
                <p:nvPr/>
              </p:nvSpPr>
              <p:spPr bwMode="auto">
                <a:xfrm>
                  <a:off x="5889625" y="1577975"/>
                  <a:ext cx="2120900" cy="1377950"/>
                </a:xfrm>
                <a:custGeom>
                  <a:avLst/>
                  <a:gdLst/>
                  <a:ahLst/>
                  <a:cxnLst>
                    <a:cxn ang="0">
                      <a:pos x="11" y="358"/>
                    </a:cxn>
                    <a:cxn ang="0">
                      <a:pos x="76" y="201"/>
                    </a:cxn>
                    <a:cxn ang="0">
                      <a:pos x="134" y="131"/>
                    </a:cxn>
                    <a:cxn ang="0">
                      <a:pos x="274" y="37"/>
                    </a:cxn>
                    <a:cxn ang="0">
                      <a:pos x="363" y="10"/>
                    </a:cxn>
                    <a:cxn ang="0">
                      <a:pos x="3655" y="10"/>
                    </a:cxn>
                    <a:cxn ang="0">
                      <a:pos x="3744" y="37"/>
                    </a:cxn>
                    <a:cxn ang="0">
                      <a:pos x="3883" y="131"/>
                    </a:cxn>
                    <a:cxn ang="0">
                      <a:pos x="3941" y="201"/>
                    </a:cxn>
                    <a:cxn ang="0">
                      <a:pos x="4006" y="358"/>
                    </a:cxn>
                    <a:cxn ang="0">
                      <a:pos x="4016" y="2158"/>
                    </a:cxn>
                    <a:cxn ang="0">
                      <a:pos x="3981" y="2332"/>
                    </a:cxn>
                    <a:cxn ang="0">
                      <a:pos x="3938" y="2412"/>
                    </a:cxn>
                    <a:cxn ang="0">
                      <a:pos x="3820" y="2530"/>
                    </a:cxn>
                    <a:cxn ang="0">
                      <a:pos x="3740" y="2573"/>
                    </a:cxn>
                    <a:cxn ang="0">
                      <a:pos x="3569" y="2608"/>
                    </a:cxn>
                    <a:cxn ang="0">
                      <a:pos x="358" y="2598"/>
                    </a:cxn>
                    <a:cxn ang="0">
                      <a:pos x="201" y="2533"/>
                    </a:cxn>
                    <a:cxn ang="0">
                      <a:pos x="131" y="2475"/>
                    </a:cxn>
                    <a:cxn ang="0">
                      <a:pos x="37" y="2336"/>
                    </a:cxn>
                    <a:cxn ang="0">
                      <a:pos x="10" y="2247"/>
                    </a:cxn>
                    <a:cxn ang="0">
                      <a:pos x="48" y="2156"/>
                    </a:cxn>
                    <a:cxn ang="0">
                      <a:pos x="81" y="2317"/>
                    </a:cxn>
                    <a:cxn ang="0">
                      <a:pos x="116" y="2381"/>
                    </a:cxn>
                    <a:cxn ang="0">
                      <a:pos x="228" y="2493"/>
                    </a:cxn>
                    <a:cxn ang="0">
                      <a:pos x="293" y="2528"/>
                    </a:cxn>
                    <a:cxn ang="0">
                      <a:pos x="451" y="2560"/>
                    </a:cxn>
                    <a:cxn ang="0">
                      <a:pos x="3645" y="2553"/>
                    </a:cxn>
                    <a:cxn ang="0">
                      <a:pos x="3793" y="2490"/>
                    </a:cxn>
                    <a:cxn ang="0">
                      <a:pos x="3849" y="2444"/>
                    </a:cxn>
                    <a:cxn ang="0">
                      <a:pos x="3937" y="2313"/>
                    </a:cxn>
                    <a:cxn ang="0">
                      <a:pos x="3960" y="2242"/>
                    </a:cxn>
                    <a:cxn ang="0">
                      <a:pos x="3960" y="368"/>
                    </a:cxn>
                    <a:cxn ang="0">
                      <a:pos x="3937" y="297"/>
                    </a:cxn>
                    <a:cxn ang="0">
                      <a:pos x="3849" y="165"/>
                    </a:cxn>
                    <a:cxn ang="0">
                      <a:pos x="3793" y="119"/>
                    </a:cxn>
                    <a:cxn ang="0">
                      <a:pos x="3645" y="56"/>
                    </a:cxn>
                    <a:cxn ang="0">
                      <a:pos x="454" y="48"/>
                    </a:cxn>
                    <a:cxn ang="0">
                      <a:pos x="293" y="81"/>
                    </a:cxn>
                    <a:cxn ang="0">
                      <a:pos x="228" y="116"/>
                    </a:cxn>
                    <a:cxn ang="0">
                      <a:pos x="116" y="228"/>
                    </a:cxn>
                    <a:cxn ang="0">
                      <a:pos x="81" y="293"/>
                    </a:cxn>
                    <a:cxn ang="0">
                      <a:pos x="48" y="451"/>
                    </a:cxn>
                  </a:cxnLst>
                  <a:rect l="0" t="0" r="r" b="b"/>
                  <a:pathLst>
                    <a:path w="4016" h="2608">
                      <a:moveTo>
                        <a:pt x="0" y="451"/>
                      </a:moveTo>
                      <a:lnTo>
                        <a:pt x="10" y="363"/>
                      </a:lnTo>
                      <a:cubicBezTo>
                        <a:pt x="10" y="361"/>
                        <a:pt x="10" y="360"/>
                        <a:pt x="11" y="358"/>
                      </a:cubicBezTo>
                      <a:lnTo>
                        <a:pt x="36" y="278"/>
                      </a:lnTo>
                      <a:cubicBezTo>
                        <a:pt x="36" y="277"/>
                        <a:pt x="37" y="275"/>
                        <a:pt x="37" y="274"/>
                      </a:cubicBezTo>
                      <a:lnTo>
                        <a:pt x="76" y="201"/>
                      </a:lnTo>
                      <a:cubicBezTo>
                        <a:pt x="77" y="200"/>
                        <a:pt x="78" y="198"/>
                        <a:pt x="79" y="197"/>
                      </a:cubicBezTo>
                      <a:lnTo>
                        <a:pt x="131" y="134"/>
                      </a:lnTo>
                      <a:cubicBezTo>
                        <a:pt x="132" y="133"/>
                        <a:pt x="133" y="132"/>
                        <a:pt x="134" y="131"/>
                      </a:cubicBezTo>
                      <a:lnTo>
                        <a:pt x="197" y="79"/>
                      </a:lnTo>
                      <a:cubicBezTo>
                        <a:pt x="198" y="78"/>
                        <a:pt x="200" y="77"/>
                        <a:pt x="201" y="76"/>
                      </a:cubicBezTo>
                      <a:lnTo>
                        <a:pt x="274" y="37"/>
                      </a:lnTo>
                      <a:cubicBezTo>
                        <a:pt x="275" y="37"/>
                        <a:pt x="277" y="36"/>
                        <a:pt x="278" y="36"/>
                      </a:cubicBezTo>
                      <a:lnTo>
                        <a:pt x="358" y="11"/>
                      </a:lnTo>
                      <a:cubicBezTo>
                        <a:pt x="360" y="10"/>
                        <a:pt x="361" y="10"/>
                        <a:pt x="363" y="10"/>
                      </a:cubicBezTo>
                      <a:lnTo>
                        <a:pt x="449" y="1"/>
                      </a:lnTo>
                      <a:lnTo>
                        <a:pt x="3566" y="0"/>
                      </a:lnTo>
                      <a:lnTo>
                        <a:pt x="3655" y="10"/>
                      </a:lnTo>
                      <a:cubicBezTo>
                        <a:pt x="3657" y="10"/>
                        <a:pt x="3658" y="10"/>
                        <a:pt x="3660" y="11"/>
                      </a:cubicBezTo>
                      <a:lnTo>
                        <a:pt x="3740" y="36"/>
                      </a:lnTo>
                      <a:cubicBezTo>
                        <a:pt x="3741" y="36"/>
                        <a:pt x="3743" y="37"/>
                        <a:pt x="3744" y="37"/>
                      </a:cubicBezTo>
                      <a:lnTo>
                        <a:pt x="3816" y="76"/>
                      </a:lnTo>
                      <a:cubicBezTo>
                        <a:pt x="3817" y="77"/>
                        <a:pt x="3819" y="78"/>
                        <a:pt x="3820" y="79"/>
                      </a:cubicBezTo>
                      <a:lnTo>
                        <a:pt x="3883" y="131"/>
                      </a:lnTo>
                      <a:cubicBezTo>
                        <a:pt x="3884" y="132"/>
                        <a:pt x="3885" y="133"/>
                        <a:pt x="3886" y="134"/>
                      </a:cubicBezTo>
                      <a:lnTo>
                        <a:pt x="3938" y="197"/>
                      </a:lnTo>
                      <a:cubicBezTo>
                        <a:pt x="3939" y="198"/>
                        <a:pt x="3940" y="200"/>
                        <a:pt x="3941" y="201"/>
                      </a:cubicBezTo>
                      <a:lnTo>
                        <a:pt x="3980" y="274"/>
                      </a:lnTo>
                      <a:cubicBezTo>
                        <a:pt x="3980" y="275"/>
                        <a:pt x="3981" y="277"/>
                        <a:pt x="3981" y="278"/>
                      </a:cubicBezTo>
                      <a:lnTo>
                        <a:pt x="4006" y="358"/>
                      </a:lnTo>
                      <a:cubicBezTo>
                        <a:pt x="4007" y="360"/>
                        <a:pt x="4007" y="361"/>
                        <a:pt x="4007" y="363"/>
                      </a:cubicBezTo>
                      <a:lnTo>
                        <a:pt x="4016" y="449"/>
                      </a:lnTo>
                      <a:lnTo>
                        <a:pt x="4016" y="2158"/>
                      </a:lnTo>
                      <a:lnTo>
                        <a:pt x="4007" y="2247"/>
                      </a:lnTo>
                      <a:cubicBezTo>
                        <a:pt x="4007" y="2249"/>
                        <a:pt x="4007" y="2250"/>
                        <a:pt x="4006" y="2252"/>
                      </a:cubicBezTo>
                      <a:lnTo>
                        <a:pt x="3981" y="2332"/>
                      </a:lnTo>
                      <a:cubicBezTo>
                        <a:pt x="3981" y="2333"/>
                        <a:pt x="3980" y="2335"/>
                        <a:pt x="3980" y="2336"/>
                      </a:cubicBezTo>
                      <a:lnTo>
                        <a:pt x="3941" y="2408"/>
                      </a:lnTo>
                      <a:cubicBezTo>
                        <a:pt x="3940" y="2409"/>
                        <a:pt x="3939" y="2411"/>
                        <a:pt x="3938" y="2412"/>
                      </a:cubicBezTo>
                      <a:lnTo>
                        <a:pt x="3886" y="2475"/>
                      </a:lnTo>
                      <a:cubicBezTo>
                        <a:pt x="3885" y="2476"/>
                        <a:pt x="3884" y="2477"/>
                        <a:pt x="3883" y="2478"/>
                      </a:cubicBezTo>
                      <a:lnTo>
                        <a:pt x="3820" y="2530"/>
                      </a:lnTo>
                      <a:cubicBezTo>
                        <a:pt x="3819" y="2531"/>
                        <a:pt x="3817" y="2532"/>
                        <a:pt x="3816" y="2533"/>
                      </a:cubicBezTo>
                      <a:lnTo>
                        <a:pt x="3744" y="2572"/>
                      </a:lnTo>
                      <a:cubicBezTo>
                        <a:pt x="3743" y="2572"/>
                        <a:pt x="3741" y="2573"/>
                        <a:pt x="3740" y="2573"/>
                      </a:cubicBezTo>
                      <a:lnTo>
                        <a:pt x="3660" y="2598"/>
                      </a:lnTo>
                      <a:cubicBezTo>
                        <a:pt x="3658" y="2599"/>
                        <a:pt x="3657" y="2599"/>
                        <a:pt x="3655" y="2599"/>
                      </a:cubicBezTo>
                      <a:lnTo>
                        <a:pt x="3569" y="2608"/>
                      </a:lnTo>
                      <a:lnTo>
                        <a:pt x="451" y="2608"/>
                      </a:lnTo>
                      <a:lnTo>
                        <a:pt x="363" y="2599"/>
                      </a:lnTo>
                      <a:cubicBezTo>
                        <a:pt x="361" y="2599"/>
                        <a:pt x="360" y="2599"/>
                        <a:pt x="358" y="2598"/>
                      </a:cubicBezTo>
                      <a:lnTo>
                        <a:pt x="278" y="2573"/>
                      </a:lnTo>
                      <a:cubicBezTo>
                        <a:pt x="277" y="2573"/>
                        <a:pt x="275" y="2572"/>
                        <a:pt x="274" y="2572"/>
                      </a:cubicBezTo>
                      <a:lnTo>
                        <a:pt x="201" y="2533"/>
                      </a:lnTo>
                      <a:cubicBezTo>
                        <a:pt x="200" y="2532"/>
                        <a:pt x="198" y="2531"/>
                        <a:pt x="197" y="2530"/>
                      </a:cubicBezTo>
                      <a:lnTo>
                        <a:pt x="134" y="2478"/>
                      </a:lnTo>
                      <a:cubicBezTo>
                        <a:pt x="133" y="2477"/>
                        <a:pt x="132" y="2476"/>
                        <a:pt x="131" y="2475"/>
                      </a:cubicBezTo>
                      <a:lnTo>
                        <a:pt x="79" y="2412"/>
                      </a:lnTo>
                      <a:cubicBezTo>
                        <a:pt x="78" y="2411"/>
                        <a:pt x="77" y="2409"/>
                        <a:pt x="76" y="2408"/>
                      </a:cubicBezTo>
                      <a:lnTo>
                        <a:pt x="37" y="2336"/>
                      </a:lnTo>
                      <a:cubicBezTo>
                        <a:pt x="37" y="2335"/>
                        <a:pt x="36" y="2333"/>
                        <a:pt x="36" y="2332"/>
                      </a:cubicBezTo>
                      <a:lnTo>
                        <a:pt x="11" y="2252"/>
                      </a:lnTo>
                      <a:cubicBezTo>
                        <a:pt x="10" y="2250"/>
                        <a:pt x="10" y="2249"/>
                        <a:pt x="10" y="2247"/>
                      </a:cubicBezTo>
                      <a:lnTo>
                        <a:pt x="1" y="2161"/>
                      </a:lnTo>
                      <a:lnTo>
                        <a:pt x="0" y="451"/>
                      </a:lnTo>
                      <a:close/>
                      <a:moveTo>
                        <a:pt x="48" y="2156"/>
                      </a:moveTo>
                      <a:lnTo>
                        <a:pt x="57" y="2242"/>
                      </a:lnTo>
                      <a:lnTo>
                        <a:pt x="56" y="2237"/>
                      </a:lnTo>
                      <a:lnTo>
                        <a:pt x="81" y="2317"/>
                      </a:lnTo>
                      <a:lnTo>
                        <a:pt x="80" y="2313"/>
                      </a:lnTo>
                      <a:lnTo>
                        <a:pt x="119" y="2385"/>
                      </a:lnTo>
                      <a:lnTo>
                        <a:pt x="116" y="2381"/>
                      </a:lnTo>
                      <a:lnTo>
                        <a:pt x="168" y="2444"/>
                      </a:lnTo>
                      <a:lnTo>
                        <a:pt x="165" y="2441"/>
                      </a:lnTo>
                      <a:lnTo>
                        <a:pt x="228" y="2493"/>
                      </a:lnTo>
                      <a:lnTo>
                        <a:pt x="224" y="2490"/>
                      </a:lnTo>
                      <a:lnTo>
                        <a:pt x="297" y="2529"/>
                      </a:lnTo>
                      <a:lnTo>
                        <a:pt x="293" y="2528"/>
                      </a:lnTo>
                      <a:lnTo>
                        <a:pt x="373" y="2553"/>
                      </a:lnTo>
                      <a:lnTo>
                        <a:pt x="368" y="2552"/>
                      </a:lnTo>
                      <a:lnTo>
                        <a:pt x="451" y="2560"/>
                      </a:lnTo>
                      <a:lnTo>
                        <a:pt x="3564" y="2561"/>
                      </a:lnTo>
                      <a:lnTo>
                        <a:pt x="3650" y="2552"/>
                      </a:lnTo>
                      <a:lnTo>
                        <a:pt x="3645" y="2553"/>
                      </a:lnTo>
                      <a:lnTo>
                        <a:pt x="3725" y="2528"/>
                      </a:lnTo>
                      <a:lnTo>
                        <a:pt x="3721" y="2529"/>
                      </a:lnTo>
                      <a:lnTo>
                        <a:pt x="3793" y="2490"/>
                      </a:lnTo>
                      <a:lnTo>
                        <a:pt x="3789" y="2493"/>
                      </a:lnTo>
                      <a:lnTo>
                        <a:pt x="3852" y="2441"/>
                      </a:lnTo>
                      <a:lnTo>
                        <a:pt x="3849" y="2444"/>
                      </a:lnTo>
                      <a:lnTo>
                        <a:pt x="3901" y="2381"/>
                      </a:lnTo>
                      <a:lnTo>
                        <a:pt x="3898" y="2385"/>
                      </a:lnTo>
                      <a:lnTo>
                        <a:pt x="3937" y="2313"/>
                      </a:lnTo>
                      <a:lnTo>
                        <a:pt x="3936" y="2317"/>
                      </a:lnTo>
                      <a:lnTo>
                        <a:pt x="3961" y="2237"/>
                      </a:lnTo>
                      <a:lnTo>
                        <a:pt x="3960" y="2242"/>
                      </a:lnTo>
                      <a:lnTo>
                        <a:pt x="3968" y="2158"/>
                      </a:lnTo>
                      <a:lnTo>
                        <a:pt x="3969" y="454"/>
                      </a:lnTo>
                      <a:lnTo>
                        <a:pt x="3960" y="368"/>
                      </a:lnTo>
                      <a:lnTo>
                        <a:pt x="3961" y="373"/>
                      </a:lnTo>
                      <a:lnTo>
                        <a:pt x="3936" y="293"/>
                      </a:lnTo>
                      <a:lnTo>
                        <a:pt x="3937" y="297"/>
                      </a:lnTo>
                      <a:lnTo>
                        <a:pt x="3898" y="224"/>
                      </a:lnTo>
                      <a:lnTo>
                        <a:pt x="3901" y="228"/>
                      </a:lnTo>
                      <a:lnTo>
                        <a:pt x="3849" y="165"/>
                      </a:lnTo>
                      <a:lnTo>
                        <a:pt x="3852" y="168"/>
                      </a:lnTo>
                      <a:lnTo>
                        <a:pt x="3789" y="116"/>
                      </a:lnTo>
                      <a:lnTo>
                        <a:pt x="3793" y="119"/>
                      </a:lnTo>
                      <a:lnTo>
                        <a:pt x="3721" y="80"/>
                      </a:lnTo>
                      <a:lnTo>
                        <a:pt x="3725" y="81"/>
                      </a:lnTo>
                      <a:lnTo>
                        <a:pt x="3645" y="56"/>
                      </a:lnTo>
                      <a:lnTo>
                        <a:pt x="3650" y="57"/>
                      </a:lnTo>
                      <a:lnTo>
                        <a:pt x="3566" y="48"/>
                      </a:lnTo>
                      <a:lnTo>
                        <a:pt x="454" y="48"/>
                      </a:lnTo>
                      <a:lnTo>
                        <a:pt x="368" y="57"/>
                      </a:lnTo>
                      <a:lnTo>
                        <a:pt x="373" y="56"/>
                      </a:lnTo>
                      <a:lnTo>
                        <a:pt x="293" y="81"/>
                      </a:lnTo>
                      <a:lnTo>
                        <a:pt x="297" y="80"/>
                      </a:lnTo>
                      <a:lnTo>
                        <a:pt x="224" y="119"/>
                      </a:lnTo>
                      <a:lnTo>
                        <a:pt x="228" y="116"/>
                      </a:lnTo>
                      <a:lnTo>
                        <a:pt x="165" y="168"/>
                      </a:lnTo>
                      <a:lnTo>
                        <a:pt x="168" y="165"/>
                      </a:lnTo>
                      <a:lnTo>
                        <a:pt x="116" y="228"/>
                      </a:lnTo>
                      <a:lnTo>
                        <a:pt x="119" y="224"/>
                      </a:lnTo>
                      <a:lnTo>
                        <a:pt x="80" y="297"/>
                      </a:lnTo>
                      <a:lnTo>
                        <a:pt x="81" y="293"/>
                      </a:lnTo>
                      <a:lnTo>
                        <a:pt x="56" y="373"/>
                      </a:lnTo>
                      <a:lnTo>
                        <a:pt x="57" y="368"/>
                      </a:lnTo>
                      <a:lnTo>
                        <a:pt x="48" y="451"/>
                      </a:lnTo>
                      <a:lnTo>
                        <a:pt x="48" y="21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8" name="Rectangle 19"/>
                <p:cNvSpPr>
                  <a:spLocks noChangeArrowheads="1"/>
                </p:cNvSpPr>
                <p:nvPr/>
              </p:nvSpPr>
              <p:spPr bwMode="auto">
                <a:xfrm>
                  <a:off x="6175375" y="1706563"/>
                  <a:ext cx="1732847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sng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Blade Concept 3</a:t>
                  </a: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: </a:t>
                  </a:r>
                  <a:endPara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9" name="Rectangle 20"/>
                <p:cNvSpPr>
                  <a:spLocks noChangeArrowheads="1"/>
                </p:cNvSpPr>
                <p:nvPr/>
              </p:nvSpPr>
              <p:spPr bwMode="auto">
                <a:xfrm>
                  <a:off x="6091238" y="1952625"/>
                  <a:ext cx="1971694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Thin Hydrodynamic </a:t>
                  </a:r>
                  <a:endPara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Rectangle 21"/>
                <p:cNvSpPr>
                  <a:spLocks noChangeArrowheads="1"/>
                </p:cNvSpPr>
                <p:nvPr/>
              </p:nvSpPr>
              <p:spPr bwMode="auto">
                <a:xfrm>
                  <a:off x="6294438" y="2195513"/>
                  <a:ext cx="1506823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Skin with Load </a:t>
                  </a:r>
                  <a:endParaRPr kumimoji="0" lang="en-US" sz="1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Rectangle 22"/>
                <p:cNvSpPr>
                  <a:spLocks noChangeArrowheads="1"/>
                </p:cNvSpPr>
                <p:nvPr/>
              </p:nvSpPr>
              <p:spPr bwMode="auto">
                <a:xfrm>
                  <a:off x="6243638" y="2441575"/>
                  <a:ext cx="162063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Bearing Internal 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Rectangle 23"/>
                <p:cNvSpPr>
                  <a:spLocks noChangeArrowheads="1"/>
                </p:cNvSpPr>
                <p:nvPr/>
              </p:nvSpPr>
              <p:spPr bwMode="auto">
                <a:xfrm>
                  <a:off x="6538913" y="2687638"/>
                  <a:ext cx="912109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Structure</a:t>
                  </a:r>
                  <a:endPara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79" name="Straight Arrow Connector 78"/>
              <p:cNvCxnSpPr/>
              <p:nvPr/>
            </p:nvCxnSpPr>
            <p:spPr bwMode="auto">
              <a:xfrm rot="16200000" flipH="1">
                <a:off x="1790700" y="3543300"/>
                <a:ext cx="609600" cy="228600"/>
              </a:xfrm>
              <a:prstGeom prst="straightConnector1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0" name="Straight Arrow Connector 79"/>
              <p:cNvCxnSpPr/>
              <p:nvPr/>
            </p:nvCxnSpPr>
            <p:spPr bwMode="auto">
              <a:xfrm rot="5400000">
                <a:off x="4076700" y="3543300"/>
                <a:ext cx="533400" cy="304800"/>
              </a:xfrm>
              <a:prstGeom prst="straightConnector1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1" name="Straight Arrow Connector 80"/>
              <p:cNvCxnSpPr/>
              <p:nvPr/>
            </p:nvCxnSpPr>
            <p:spPr bwMode="auto">
              <a:xfrm rot="16200000" flipH="1">
                <a:off x="4419600" y="3505200"/>
                <a:ext cx="533400" cy="381000"/>
              </a:xfrm>
              <a:prstGeom prst="straightConnector1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2" name="Straight Arrow Connector 81"/>
              <p:cNvCxnSpPr/>
              <p:nvPr/>
            </p:nvCxnSpPr>
            <p:spPr bwMode="auto">
              <a:xfrm rot="5400000">
                <a:off x="6553200" y="3581400"/>
                <a:ext cx="533400" cy="228600"/>
              </a:xfrm>
              <a:prstGeom prst="straightConnector1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3" name="Group 90"/>
            <p:cNvGrpSpPr/>
            <p:nvPr/>
          </p:nvGrpSpPr>
          <p:grpSpPr>
            <a:xfrm>
              <a:off x="5653407" y="4876800"/>
              <a:ext cx="3490593" cy="1905000"/>
              <a:chOff x="5653407" y="4876800"/>
              <a:chExt cx="3490593" cy="1905000"/>
            </a:xfrm>
          </p:grpSpPr>
          <p:pic>
            <p:nvPicPr>
              <p:cNvPr id="7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53407" y="4876800"/>
                <a:ext cx="1585593" cy="16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21848" y="4876800"/>
                <a:ext cx="1922152" cy="16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6111852" y="6443246"/>
                <a:ext cx="23106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Bolted Attachment (2)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4" name="Group 89"/>
            <p:cNvGrpSpPr/>
            <p:nvPr/>
          </p:nvGrpSpPr>
          <p:grpSpPr>
            <a:xfrm>
              <a:off x="76200" y="4876800"/>
              <a:ext cx="5248922" cy="1905000"/>
              <a:chOff x="76200" y="4876800"/>
              <a:chExt cx="5248922" cy="1905000"/>
            </a:xfrm>
          </p:grpSpPr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8113" r="6697"/>
              <a:stretch>
                <a:fillRect/>
              </a:stretch>
            </p:blipFill>
            <p:spPr bwMode="auto">
              <a:xfrm>
                <a:off x="76200" y="4876800"/>
                <a:ext cx="1600200" cy="16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9136"/>
              <a:stretch>
                <a:fillRect/>
              </a:stretch>
            </p:blipFill>
            <p:spPr bwMode="auto">
              <a:xfrm>
                <a:off x="1752600" y="4876800"/>
                <a:ext cx="1515761" cy="16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2" descr="image00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94226" y="4999214"/>
                <a:ext cx="1828800" cy="13553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1536357" y="6443246"/>
                <a:ext cx="2021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Blade in Pocket (3)</a:t>
                </a:r>
                <a:endParaRPr lang="en-US" sz="16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410723" y="5105400"/>
                <a:ext cx="9143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Clamshell with Pins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Drivetrain</a:t>
            </a:r>
            <a:r>
              <a:rPr lang="en-US" dirty="0" smtClean="0"/>
              <a:t>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Direct-drive, permanent-magnet generator</a:t>
            </a:r>
          </a:p>
          <a:p>
            <a:pPr lvl="1"/>
            <a:r>
              <a:rPr lang="en-US" dirty="0" smtClean="0"/>
              <a:t>Too large, too heavy,                 too costly</a:t>
            </a:r>
          </a:p>
          <a:p>
            <a:r>
              <a:rPr lang="en-US" dirty="0" smtClean="0"/>
              <a:t>Two-stage gearbox with either a permanent-magnet generator or an induction generator</a:t>
            </a:r>
          </a:p>
          <a:p>
            <a:r>
              <a:rPr lang="en-US" dirty="0" smtClean="0"/>
              <a:t>Hydrostatic drive</a:t>
            </a:r>
          </a:p>
          <a:p>
            <a:pPr lvl="1"/>
            <a:r>
              <a:rPr lang="en-US" dirty="0" smtClean="0"/>
              <a:t>Use of fluid coupling to reduce the torque, rather than the mechanical coupling of a gearbox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335934" y="1143000"/>
            <a:ext cx="3048000" cy="2642175"/>
            <a:chOff x="5867400" y="1143000"/>
            <a:chExt cx="3048000" cy="26421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81152" y="1143000"/>
              <a:ext cx="2620496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67400" y="3200400"/>
              <a:ext cx="304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Two-Stage Gearbox, Similar to Current Design for NREL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00600" y="3962400"/>
            <a:ext cx="4118668" cy="2638425"/>
            <a:chOff x="4800600" y="3962400"/>
            <a:chExt cx="4118668" cy="26384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0600" y="3962400"/>
              <a:ext cx="4118668" cy="263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907434" y="6214646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Hydrostatic Drive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Unsteady CFD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Three-dimensional, unsteady CFD </a:t>
            </a:r>
            <a:r>
              <a:rPr lang="en-US" dirty="0" err="1" smtClean="0"/>
              <a:t>similations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36 turbine cases (6 conditions @ 6 pitch angles: 0°- 25°)</a:t>
            </a:r>
          </a:p>
          <a:p>
            <a:pPr lvl="2"/>
            <a:r>
              <a:rPr lang="en-US" dirty="0" smtClean="0"/>
              <a:t>Input to NSWC </a:t>
            </a:r>
            <a:r>
              <a:rPr lang="en-US" dirty="0" err="1" smtClean="0"/>
              <a:t>Carderock</a:t>
            </a:r>
            <a:r>
              <a:rPr lang="en-US" dirty="0" smtClean="0"/>
              <a:t> for stability calculations</a:t>
            </a:r>
          </a:p>
          <a:p>
            <a:pPr lvl="3"/>
            <a:r>
              <a:rPr lang="en-US" dirty="0" smtClean="0"/>
              <a:t>Hydrodynamic coefficients, comparison to FLIGHTLAB</a:t>
            </a:r>
          </a:p>
          <a:p>
            <a:pPr lvl="2"/>
            <a:r>
              <a:rPr lang="en-US" dirty="0" smtClean="0"/>
              <a:t>Input to PCCI for mooring design</a:t>
            </a:r>
          </a:p>
          <a:p>
            <a:pPr lvl="1"/>
            <a:r>
              <a:rPr lang="en-US" dirty="0" smtClean="0"/>
              <a:t>One full system case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8935" y="3060724"/>
            <a:ext cx="8826131" cy="3492476"/>
            <a:chOff x="158935" y="3289324"/>
            <a:chExt cx="8826131" cy="3492476"/>
          </a:xfrm>
        </p:grpSpPr>
        <p:grpSp>
          <p:nvGrpSpPr>
            <p:cNvPr id="9" name="Group 13"/>
            <p:cNvGrpSpPr/>
            <p:nvPr/>
          </p:nvGrpSpPr>
          <p:grpSpPr>
            <a:xfrm>
              <a:off x="158935" y="4243846"/>
              <a:ext cx="2492559" cy="2537954"/>
              <a:chOff x="228600" y="4243846"/>
              <a:chExt cx="2492559" cy="2537954"/>
            </a:xfrm>
          </p:grpSpPr>
          <p:pic>
            <p:nvPicPr>
              <p:cNvPr id="16" name="Picture 4" descr="surface_7410a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28600" y="4243846"/>
                <a:ext cx="2492559" cy="2139198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747946" y="6443246"/>
                <a:ext cx="14403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Full System</a:t>
                </a:r>
              </a:p>
            </p:txBody>
          </p:sp>
        </p:grpSp>
        <p:grpSp>
          <p:nvGrpSpPr>
            <p:cNvPr id="10" name="Group 11"/>
            <p:cNvGrpSpPr/>
            <p:nvPr/>
          </p:nvGrpSpPr>
          <p:grpSpPr>
            <a:xfrm>
              <a:off x="5784666" y="3289324"/>
              <a:ext cx="3200400" cy="3492476"/>
              <a:chOff x="5890332" y="3289324"/>
              <a:chExt cx="3200400" cy="3492476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96461" y="3289324"/>
                <a:ext cx="2774218" cy="3093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Text Box 6"/>
              <p:cNvSpPr txBox="1">
                <a:spLocks noChangeArrowheads="1"/>
              </p:cNvSpPr>
              <p:nvPr/>
            </p:nvSpPr>
            <p:spPr bwMode="auto">
              <a:xfrm>
                <a:off x="5890332" y="6443246"/>
                <a:ext cx="32004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Matrix of Forces and Moments</a:t>
                </a:r>
              </a:p>
            </p:txBody>
          </p:sp>
        </p:grpSp>
        <p:grpSp>
          <p:nvGrpSpPr>
            <p:cNvPr id="11" name="Group 12"/>
            <p:cNvGrpSpPr/>
            <p:nvPr/>
          </p:nvGrpSpPr>
          <p:grpSpPr>
            <a:xfrm>
              <a:off x="2810429" y="4248218"/>
              <a:ext cx="2815302" cy="2533582"/>
              <a:chOff x="3048001" y="4248218"/>
              <a:chExt cx="2815302" cy="2533582"/>
            </a:xfrm>
          </p:grpSpPr>
          <p:pic>
            <p:nvPicPr>
              <p:cNvPr id="12" name="Picture 11" descr="cpt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48001" y="4248218"/>
                <a:ext cx="2815302" cy="213482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3429000" y="6443246"/>
                <a:ext cx="205740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Vortex Shedding</a:t>
                </a:r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Static-Stability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Platform concepts</a:t>
            </a:r>
          </a:p>
          <a:p>
            <a:pPr lvl="1"/>
            <a:r>
              <a:rPr lang="en-US" dirty="0" smtClean="0"/>
              <a:t>Nacelle</a:t>
            </a:r>
          </a:p>
          <a:p>
            <a:pPr lvl="1"/>
            <a:r>
              <a:rPr lang="en-US" dirty="0" smtClean="0"/>
              <a:t>Wing</a:t>
            </a:r>
          </a:p>
          <a:p>
            <a:pPr lvl="1"/>
            <a:r>
              <a:rPr lang="en-US" dirty="0" smtClean="0"/>
              <a:t>Horizontal faring</a:t>
            </a:r>
          </a:p>
          <a:p>
            <a:r>
              <a:rPr lang="en-US" dirty="0" smtClean="0"/>
              <a:t>Mean rotor forces and moments from                                                                 unsteady CFD results</a:t>
            </a:r>
          </a:p>
          <a:p>
            <a:r>
              <a:rPr lang="en-US" dirty="0" smtClean="0"/>
              <a:t>Standard wing forces and moments</a:t>
            </a:r>
          </a:p>
          <a:p>
            <a:r>
              <a:rPr lang="en-US" dirty="0" smtClean="0"/>
              <a:t>Mooring line length and tension</a:t>
            </a:r>
          </a:p>
          <a:p>
            <a:r>
              <a:rPr lang="en-US" dirty="0" smtClean="0"/>
              <a:t>Required platform lift</a:t>
            </a:r>
          </a:p>
          <a:p>
            <a:r>
              <a:rPr lang="en-US" dirty="0" smtClean="0"/>
              <a:t>Required tow-point location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2967" t="6584" r="22267"/>
          <a:stretch>
            <a:fillRect/>
          </a:stretch>
        </p:blipFill>
        <p:spPr bwMode="auto">
          <a:xfrm>
            <a:off x="6019800" y="1371600"/>
            <a:ext cx="291251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546"/>
          <a:stretch>
            <a:fillRect/>
          </a:stretch>
        </p:blipFill>
        <p:spPr bwMode="auto">
          <a:xfrm>
            <a:off x="5850306" y="4707540"/>
            <a:ext cx="3293694" cy="146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ight Brace 46"/>
          <p:cNvSpPr/>
          <p:nvPr/>
        </p:nvSpPr>
        <p:spPr>
          <a:xfrm>
            <a:off x="3327393" y="2031999"/>
            <a:ext cx="304800" cy="990600"/>
          </a:xfrm>
          <a:prstGeom prst="rightBrace">
            <a:avLst>
              <a:gd name="adj1" fmla="val 44444"/>
              <a:gd name="adj2" fmla="val 49206"/>
            </a:avLst>
          </a:prstGeom>
          <a:ln w="1905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581400" y="2057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99"/>
                </a:solidFill>
              </a:rPr>
              <a:t>Weights and Buoyancies</a:t>
            </a:r>
            <a:endParaRPr lang="en-US" b="1" dirty="0">
              <a:solidFill>
                <a:srgbClr val="33669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23555" y="4199463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Notional Concept</a:t>
            </a:r>
            <a:endParaRPr lang="en-US" sz="16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468453" y="61722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Free-Body Diagram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Mooring and Anchoring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3581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Possible Anchors (Seabed Dependent)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/>
              <a:t> Gravity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/>
              <a:t> Vertical lift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/>
              <a:t> Driven piles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/>
              <a:t> Suction embedded</a:t>
            </a:r>
          </a:p>
          <a:p>
            <a:pPr>
              <a:buFont typeface="Wingdings" pitchFamily="2" charset="2"/>
              <a:buChar char="Ø"/>
            </a:pPr>
            <a:r>
              <a:rPr lang="en-US" sz="1600" b="1" dirty="0" smtClean="0"/>
              <a:t> Torpedo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3700" y="1041399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Possible Mooring Leg Concepts</a:t>
            </a:r>
            <a:endParaRPr lang="en-US" sz="1600" b="1" dirty="0"/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96" t="20908" r="15609" b="28566"/>
          <a:stretch>
            <a:fillRect/>
          </a:stretch>
        </p:blipFill>
        <p:spPr bwMode="auto">
          <a:xfrm>
            <a:off x="254923" y="1782617"/>
            <a:ext cx="1662546" cy="803564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08" t="3175" r="12608" b="9524"/>
          <a:stretch>
            <a:fillRect/>
          </a:stretch>
        </p:blipFill>
        <p:spPr bwMode="auto">
          <a:xfrm>
            <a:off x="2172393" y="1422399"/>
            <a:ext cx="1801091" cy="1524000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59" t="10102" r="2632" b="10768"/>
          <a:stretch>
            <a:fillRect/>
          </a:stretch>
        </p:blipFill>
        <p:spPr bwMode="auto">
          <a:xfrm>
            <a:off x="4228408" y="1533236"/>
            <a:ext cx="2299854" cy="1302327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68" t="4839" r="6017" b="9677"/>
          <a:stretch>
            <a:fillRect/>
          </a:stretch>
        </p:blipFill>
        <p:spPr bwMode="auto">
          <a:xfrm>
            <a:off x="6783186" y="1450108"/>
            <a:ext cx="2105891" cy="1468582"/>
          </a:xfrm>
          <a:prstGeom prst="rect">
            <a:avLst/>
          </a:prstGeom>
          <a:noFill/>
          <a:ln w="9525">
            <a:solidFill>
              <a:srgbClr val="0066CC"/>
            </a:solidFill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4287" y="3886200"/>
            <a:ext cx="871006" cy="141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 cstate="print"/>
          <a:srcRect t="-558" r="59938"/>
          <a:stretch>
            <a:fillRect/>
          </a:stretch>
        </p:blipFill>
        <p:spPr bwMode="auto">
          <a:xfrm>
            <a:off x="6282384" y="3897433"/>
            <a:ext cx="1337616" cy="140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663" y="5410200"/>
            <a:ext cx="2036137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1406" y="5418486"/>
            <a:ext cx="2153887" cy="105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666750" y="3200400"/>
            <a:ext cx="2743199" cy="3370422"/>
            <a:chOff x="666750" y="3200400"/>
            <a:chExt cx="2743199" cy="3370422"/>
          </a:xfrm>
        </p:grpSpPr>
        <p:sp>
          <p:nvSpPr>
            <p:cNvPr id="28" name="TextBox 27"/>
            <p:cNvSpPr txBox="1"/>
            <p:nvPr/>
          </p:nvSpPr>
          <p:spPr>
            <a:xfrm>
              <a:off x="933449" y="5739825"/>
              <a:ext cx="220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Possible Subsea Mooring Tethers and Connectors</a:t>
              </a:r>
              <a:endParaRPr lang="en-US" sz="1600" b="1" dirty="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66750" y="3200400"/>
              <a:ext cx="2743199" cy="2543660"/>
              <a:chOff x="685800" y="3200400"/>
              <a:chExt cx="2743199" cy="254366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85800" y="4038599"/>
                <a:ext cx="2743199" cy="1705461"/>
                <a:chOff x="685800" y="4038599"/>
                <a:chExt cx="2743199" cy="1705461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209799" y="4126779"/>
                  <a:ext cx="1219200" cy="1617281"/>
                  <a:chOff x="457200" y="4038600"/>
                  <a:chExt cx="1447800" cy="1833563"/>
                </a:xfrm>
              </p:grpSpPr>
              <p:pic>
                <p:nvPicPr>
                  <p:cNvPr id="7" name="Picture 7" descr="SMC 1.jpg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25299" t="53860" r="28319" b="6812"/>
                  <a:stretch>
                    <a:fillRect/>
                  </a:stretch>
                </p:blipFill>
                <p:spPr bwMode="auto">
                  <a:xfrm>
                    <a:off x="457200" y="4250701"/>
                    <a:ext cx="838200" cy="14135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8" name="Picture 19" descr="SMC 1.jpg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29779" t="3194" r="32272" b="45790"/>
                  <a:stretch>
                    <a:fillRect/>
                  </a:stretch>
                </p:blipFill>
                <p:spPr bwMode="auto">
                  <a:xfrm>
                    <a:off x="1219200" y="4038600"/>
                    <a:ext cx="685800" cy="18335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09" t="52358" r="51050" b="9682"/>
                <a:stretch>
                  <a:fillRect/>
                </a:stretch>
              </p:blipFill>
              <p:spPr>
                <a:xfrm>
                  <a:off x="685800" y="4038599"/>
                  <a:ext cx="1232338" cy="1624445"/>
                </a:xfrm>
                <a:prstGeom prst="rect">
                  <a:avLst/>
                </a:prstGeom>
              </p:spPr>
            </p:pic>
          </p:grpSp>
          <p:grpSp>
            <p:nvGrpSpPr>
              <p:cNvPr id="36" name="Group 35"/>
              <p:cNvGrpSpPr/>
              <p:nvPr/>
            </p:nvGrpSpPr>
            <p:grpSpPr>
              <a:xfrm>
                <a:off x="991346" y="3200400"/>
                <a:ext cx="2132106" cy="819150"/>
                <a:chOff x="812800" y="3200400"/>
                <a:chExt cx="2132106" cy="81915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2800" y="3200400"/>
                  <a:ext cx="1092200" cy="819150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1200" y="3213249"/>
                  <a:ext cx="963706" cy="806301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for better resource measurements</a:t>
            </a:r>
          </a:p>
          <a:p>
            <a:pPr lvl="1"/>
            <a:r>
              <a:rPr lang="en-US" dirty="0" smtClean="0"/>
              <a:t>Mitigates design risk and uncertainty in the structural loads</a:t>
            </a:r>
          </a:p>
          <a:p>
            <a:pPr lvl="2"/>
            <a:r>
              <a:rPr lang="en-US" dirty="0" smtClean="0"/>
              <a:t>Mean velocities and shears:</a:t>
            </a:r>
          </a:p>
          <a:p>
            <a:pPr lvl="3"/>
            <a:r>
              <a:rPr lang="en-US" dirty="0" smtClean="0"/>
              <a:t>Larger depth ranges</a:t>
            </a:r>
          </a:p>
          <a:p>
            <a:pPr lvl="3"/>
            <a:r>
              <a:rPr lang="en-US" dirty="0" smtClean="0"/>
              <a:t>Improved resolution</a:t>
            </a:r>
          </a:p>
          <a:p>
            <a:pPr lvl="3"/>
            <a:r>
              <a:rPr lang="en-US" dirty="0" smtClean="0"/>
              <a:t>Seasonal variability</a:t>
            </a:r>
          </a:p>
          <a:p>
            <a:pPr lvl="4"/>
            <a:r>
              <a:rPr lang="en-US" dirty="0" smtClean="0"/>
              <a:t>Extreme conditions</a:t>
            </a:r>
          </a:p>
          <a:p>
            <a:pPr lvl="2"/>
            <a:r>
              <a:rPr lang="en-US" dirty="0" smtClean="0"/>
              <a:t>Turbulence:</a:t>
            </a:r>
          </a:p>
          <a:p>
            <a:pPr lvl="3"/>
            <a:r>
              <a:rPr lang="en-US" dirty="0" smtClean="0"/>
              <a:t>Intensities</a:t>
            </a:r>
          </a:p>
          <a:p>
            <a:pPr lvl="3"/>
            <a:r>
              <a:rPr lang="en-US" dirty="0" smtClean="0"/>
              <a:t>Structures</a:t>
            </a:r>
          </a:p>
          <a:p>
            <a:pPr lvl="2"/>
            <a:r>
              <a:rPr lang="en-US" dirty="0" smtClean="0"/>
              <a:t>Fluid flow properties</a:t>
            </a:r>
          </a:p>
          <a:p>
            <a:pPr lvl="2"/>
            <a:r>
              <a:rPr lang="en-US" dirty="0" smtClean="0"/>
              <a:t>Particulates and biological life</a:t>
            </a:r>
          </a:p>
          <a:p>
            <a:pPr lvl="2"/>
            <a:r>
              <a:rPr lang="en-US" dirty="0" smtClean="0"/>
              <a:t>Seabed floor assessment</a:t>
            </a:r>
          </a:p>
          <a:p>
            <a:pPr lvl="3"/>
            <a:r>
              <a:rPr lang="en-US" dirty="0" smtClean="0"/>
              <a:t>Selection of anchoring concepts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791200" y="2819400"/>
            <a:ext cx="2853006" cy="3520440"/>
            <a:chOff x="6210300" y="1038225"/>
            <a:chExt cx="2352675" cy="32374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10300" y="1038225"/>
              <a:ext cx="2352675" cy="323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217636" y="4078448"/>
              <a:ext cx="2339302" cy="19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Image courtesy of RDI (www.rdinstruments.com)</a:t>
              </a:r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Fixed-pitch blades</a:t>
            </a:r>
          </a:p>
          <a:p>
            <a:pPr lvl="1"/>
            <a:r>
              <a:rPr lang="en-US" dirty="0" smtClean="0"/>
              <a:t>Eliminates mechanical complexity and improves system reliability</a:t>
            </a:r>
          </a:p>
          <a:p>
            <a:pPr lvl="2"/>
            <a:r>
              <a:rPr lang="en-US" dirty="0" smtClean="0"/>
              <a:t>Potentially very high maintenance costs to repair or replace a failed variable pitch mechanism submerged in the ocean</a:t>
            </a:r>
          </a:p>
          <a:p>
            <a:pPr lvl="1"/>
            <a:r>
              <a:rPr lang="en-US" dirty="0" smtClean="0"/>
              <a:t>Produces less power, but not a large disadvantage because of the relatively-constant ocean-current environment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Two-bladed turbine</a:t>
            </a:r>
          </a:p>
          <a:p>
            <a:pPr lvl="1"/>
            <a:r>
              <a:rPr lang="en-US" dirty="0" smtClean="0"/>
              <a:t>Reduces blades costs and complexity</a:t>
            </a:r>
          </a:p>
          <a:p>
            <a:pPr lvl="1"/>
            <a:r>
              <a:rPr lang="en-US" dirty="0" smtClean="0"/>
              <a:t>Simplifies transportation and installation</a:t>
            </a:r>
          </a:p>
          <a:p>
            <a:pPr lvl="2"/>
            <a:r>
              <a:rPr lang="en-US" dirty="0" smtClean="0"/>
              <a:t>Cost savings</a:t>
            </a:r>
          </a:p>
          <a:p>
            <a:pPr lvl="1"/>
            <a:r>
              <a:rPr lang="en-US" dirty="0" smtClean="0"/>
              <a:t>Reduces the maximum efficiency (</a:t>
            </a: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3 → 2 blades:  ~3-6% decrease in power</a:t>
            </a:r>
          </a:p>
          <a:p>
            <a:pPr lvl="1"/>
            <a:r>
              <a:rPr lang="en-US" dirty="0" smtClean="0"/>
              <a:t>Increases blade loading</a:t>
            </a:r>
          </a:p>
          <a:p>
            <a:pPr lvl="2"/>
            <a:r>
              <a:rPr lang="en-US" dirty="0" smtClean="0"/>
              <a:t>Impact on the structural design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3505200"/>
            <a:ext cx="3056758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061581" y="6047601"/>
            <a:ext cx="23635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 smtClean="0">
                <a:cs typeface="Arial" pitchFamily="34" charset="0"/>
              </a:rPr>
              <a:t>Rohrbach</a:t>
            </a:r>
            <a:r>
              <a:rPr lang="en-US" sz="1200" b="1" dirty="0" smtClean="0">
                <a:cs typeface="Arial" pitchFamily="34" charset="0"/>
              </a:rPr>
              <a:t> and </a:t>
            </a:r>
            <a:r>
              <a:rPr lang="en-US" sz="1200" b="1" dirty="0" err="1" smtClean="0">
                <a:cs typeface="Arial" pitchFamily="34" charset="0"/>
              </a:rPr>
              <a:t>Worobel</a:t>
            </a:r>
            <a:r>
              <a:rPr lang="en-US" sz="1200" b="1" dirty="0" smtClean="0">
                <a:cs typeface="Arial" pitchFamily="34" charset="0"/>
              </a:rPr>
              <a:t> [1975]</a:t>
            </a:r>
            <a:endParaRPr lang="en-US" sz="12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 Current Plane (C-Plane)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762000"/>
            <a:ext cx="9144001" cy="2644775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lumMod val="75000"/>
                </a:schemeClr>
              </a:gs>
              <a:gs pos="74000">
                <a:schemeClr val="bg1">
                  <a:lumMod val="9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b="1" dirty="0">
              <a:solidFill>
                <a:srgbClr val="FFFF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990600" y="5029200"/>
            <a:ext cx="388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Electric Generation</a:t>
            </a: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Nacelle Length:  		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13.9 m</a:t>
            </a:r>
            <a:endParaRPr lang="en-US" sz="1400" b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Nacelle Vessel Diameter: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	      3.8 m</a:t>
            </a:r>
            <a:endParaRPr lang="en-US" sz="1400" b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Weight: 		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                385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Tons</a:t>
            </a: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Powertrain:  	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       1.3 MW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each  </a:t>
            </a: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Power Collection:	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 Medium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Voltage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181600" y="5257800"/>
            <a:ext cx="3124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LOA (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rotor tip-to-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tip) :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  87.4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Rotor diameter:	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    40.6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m</a:t>
            </a:r>
          </a:p>
          <a:p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Power :	 </a:t>
            </a:r>
            <a:r>
              <a:rPr lang="en-US" sz="1400" b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                        2.6 </a:t>
            </a:r>
            <a:r>
              <a:rPr lang="en-US" sz="1400" b="1" dirty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MW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190500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272255"/>
                </a:solidFill>
                <a:latin typeface="Arial" pitchFamily="34" charset="0"/>
                <a:cs typeface="Arial" pitchFamily="34" charset="0"/>
              </a:rPr>
              <a:t>Advanced Design Not Shown</a:t>
            </a:r>
            <a:endParaRPr lang="en-US" sz="1600" b="1" i="1" dirty="0">
              <a:solidFill>
                <a:srgbClr val="2722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PLANE_TOP.tg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5240867" cy="3930650"/>
          </a:xfrm>
          <a:prstGeom prst="rect">
            <a:avLst/>
          </a:prstGeom>
        </p:spPr>
      </p:pic>
      <p:pic>
        <p:nvPicPr>
          <p:cNvPr id="10" name="Picture 9" descr="PLANE_FRONT.tg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6248400" cy="4876800"/>
          </a:xfrm>
          <a:prstGeom prst="rect">
            <a:avLst/>
          </a:prstGeom>
        </p:spPr>
      </p:pic>
      <p:pic>
        <p:nvPicPr>
          <p:cNvPr id="11" name="Picture 10" descr="PLANE_SIDE.tg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514600"/>
            <a:ext cx="4470400" cy="304800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Variable-speed operation</a:t>
            </a:r>
          </a:p>
          <a:p>
            <a:pPr lvl="1"/>
            <a:r>
              <a:rPr lang="en-US" dirty="0" smtClean="0"/>
              <a:t>Achieves larger annual energy production than fixed-speed designs</a:t>
            </a:r>
          </a:p>
          <a:p>
            <a:pPr lvl="1"/>
            <a:r>
              <a:rPr lang="en-US" dirty="0" smtClean="0"/>
              <a:t>Does not require a braking system to regulate power</a:t>
            </a:r>
          </a:p>
          <a:p>
            <a:pPr lvl="2"/>
            <a:r>
              <a:rPr lang="en-US" dirty="0" smtClean="0"/>
              <a:t>Operation with brakes is a significant maintenance issue</a:t>
            </a:r>
          </a:p>
          <a:p>
            <a:pPr lvl="1"/>
            <a:r>
              <a:rPr lang="en-US" dirty="0" smtClean="0"/>
              <a:t>Maintains on-design operation of the turbine blades</a:t>
            </a:r>
          </a:p>
          <a:p>
            <a:pPr lvl="2"/>
            <a:r>
              <a:rPr lang="en-US" dirty="0" smtClean="0"/>
              <a:t>Essentially eliminates any surface cavitation and cavitation damage to the blades</a:t>
            </a:r>
          </a:p>
          <a:p>
            <a:pPr lvl="1"/>
            <a:r>
              <a:rPr lang="en-US" dirty="0" smtClean="0"/>
              <a:t>Can require added power electronics</a:t>
            </a:r>
          </a:p>
          <a:p>
            <a:pPr lvl="1"/>
            <a:r>
              <a:rPr lang="en-US" dirty="0" smtClean="0"/>
              <a:t>Can result in overloading the blade structure during excessive current speeds (without the use of brakes)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0019" y="4985119"/>
            <a:ext cx="6303963" cy="15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Passive depth control</a:t>
            </a:r>
          </a:p>
          <a:p>
            <a:pPr lvl="1"/>
            <a:r>
              <a:rPr lang="en-US" dirty="0" smtClean="0"/>
              <a:t>Dives or rises to ensure average flow speeds approximate the design operating condition (~1.6 m/sec)</a:t>
            </a:r>
          </a:p>
          <a:p>
            <a:pPr lvl="1"/>
            <a:r>
              <a:rPr lang="en-US" dirty="0" smtClean="0"/>
              <a:t>Maximizes Annual Energy Production (AEP)</a:t>
            </a:r>
          </a:p>
          <a:p>
            <a:pPr lvl="1"/>
            <a:r>
              <a:rPr lang="en-US" dirty="0" smtClean="0"/>
              <a:t>Ensures that structural loads do not exceed yield strength</a:t>
            </a:r>
          </a:p>
          <a:p>
            <a:pPr lvl="1"/>
            <a:r>
              <a:rPr lang="en-US" dirty="0" smtClean="0"/>
              <a:t>Eliminates the need for active braking system</a:t>
            </a:r>
          </a:p>
          <a:p>
            <a:pPr lvl="2"/>
            <a:r>
              <a:rPr lang="en-US" dirty="0" smtClean="0"/>
              <a:t>On-design operation of turbine blades</a:t>
            </a:r>
          </a:p>
          <a:p>
            <a:pPr lvl="3"/>
            <a:r>
              <a:rPr lang="en-US" dirty="0" smtClean="0"/>
              <a:t>Essentially no surface cavitation</a:t>
            </a:r>
          </a:p>
          <a:p>
            <a:pPr lvl="1"/>
            <a:r>
              <a:rPr lang="en-US" dirty="0" smtClean="0"/>
              <a:t>Requires careful design of the platform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Hydraulic drive</a:t>
            </a:r>
          </a:p>
          <a:p>
            <a:pPr lvl="1"/>
            <a:r>
              <a:rPr lang="en-US" dirty="0" smtClean="0"/>
              <a:t>Eliminates a gearbox</a:t>
            </a:r>
          </a:p>
          <a:p>
            <a:pPr lvl="2"/>
            <a:r>
              <a:rPr lang="en-US" dirty="0" smtClean="0"/>
              <a:t>Potentially very high maintenance costs to repair or replace a failed gearbox submerged in the ocean</a:t>
            </a:r>
          </a:p>
          <a:p>
            <a:pPr lvl="1"/>
            <a:r>
              <a:rPr lang="en-US" dirty="0" smtClean="0"/>
              <a:t>Still has limitations on how low the shaft rate can be                         (or how high the torque can be)</a:t>
            </a:r>
          </a:p>
          <a:p>
            <a:pPr lvl="2"/>
            <a:r>
              <a:rPr lang="en-US" dirty="0" smtClean="0"/>
              <a:t>Running the hydraulic pump with large internal pressure is a service-life issue</a:t>
            </a:r>
          </a:p>
          <a:p>
            <a:pPr lvl="2"/>
            <a:r>
              <a:rPr lang="en-US" dirty="0" smtClean="0"/>
              <a:t>Limiting the shaft rate can lead to a less than </a:t>
            </a:r>
            <a:r>
              <a:rPr lang="en-US" dirty="0" err="1" smtClean="0"/>
              <a:t>hydrodynamically</a:t>
            </a:r>
            <a:r>
              <a:rPr lang="en-US" dirty="0" smtClean="0"/>
              <a:t> optimal design of the turbine rotor blades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230" y="4453386"/>
            <a:ext cx="2931370" cy="202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45656" y="6341534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 smtClean="0">
                <a:cs typeface="Arial" pitchFamily="34" charset="0"/>
              </a:rPr>
              <a:t>Hau</a:t>
            </a:r>
            <a:r>
              <a:rPr lang="en-US" sz="1200" b="1" dirty="0" smtClean="0">
                <a:cs typeface="Arial" pitchFamily="34" charset="0"/>
              </a:rPr>
              <a:t> [2006]</a:t>
            </a:r>
            <a:endParaRPr lang="en-US" sz="12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Hagglunds</a:t>
            </a:r>
            <a:r>
              <a:rPr lang="en-US" dirty="0" smtClean="0"/>
              <a:t> CBM 4000 hydraulic pump</a:t>
            </a:r>
          </a:p>
          <a:p>
            <a:pPr lvl="1"/>
            <a:r>
              <a:rPr lang="en-US" dirty="0" smtClean="0"/>
              <a:t>Is commercially available</a:t>
            </a:r>
          </a:p>
          <a:p>
            <a:pPr lvl="2"/>
            <a:r>
              <a:rPr lang="en-US" dirty="0" smtClean="0"/>
              <a:t>Future design evolutions could use the CBM 6000 (new model)</a:t>
            </a:r>
          </a:p>
          <a:p>
            <a:pPr lvl="1"/>
            <a:r>
              <a:rPr lang="en-US" dirty="0" smtClean="0"/>
              <a:t>Sets the turbine design</a:t>
            </a:r>
          </a:p>
          <a:p>
            <a:pPr lvl="2"/>
            <a:r>
              <a:rPr lang="en-US" dirty="0" smtClean="0"/>
              <a:t>Maximum rate power ≈ 1.0 MW</a:t>
            </a:r>
          </a:p>
          <a:p>
            <a:pPr lvl="2"/>
            <a:r>
              <a:rPr lang="en-US" dirty="0" smtClean="0"/>
              <a:t>Rated speed ≈ 8 </a:t>
            </a:r>
            <a:r>
              <a:rPr lang="en-US" i="1" dirty="0" smtClean="0"/>
              <a:t>rpm</a:t>
            </a:r>
          </a:p>
          <a:p>
            <a:pPr lvl="2"/>
            <a:r>
              <a:rPr lang="en-US" dirty="0" smtClean="0"/>
              <a:t>Maximum speed ≈ 12 </a:t>
            </a:r>
            <a:r>
              <a:rPr lang="en-US" i="1" dirty="0" smtClean="0"/>
              <a:t>rpm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53000" y="3352800"/>
            <a:ext cx="3894138" cy="2957746"/>
            <a:chOff x="5249862" y="3519254"/>
            <a:chExt cx="3894138" cy="2957746"/>
          </a:xfrm>
        </p:grpSpPr>
        <p:grpSp>
          <p:nvGrpSpPr>
            <p:cNvPr id="8" name="Group 7"/>
            <p:cNvGrpSpPr/>
            <p:nvPr/>
          </p:nvGrpSpPr>
          <p:grpSpPr>
            <a:xfrm>
              <a:off x="5249862" y="3519254"/>
              <a:ext cx="3589338" cy="2957746"/>
              <a:chOff x="5554663" y="3519254"/>
              <a:chExt cx="3589338" cy="2957746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554663" y="3961844"/>
                <a:ext cx="3589338" cy="2515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943600" y="3519254"/>
                <a:ext cx="2514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Arial" pitchFamily="34" charset="0"/>
                    <a:cs typeface="Arial" pitchFamily="34" charset="0"/>
                  </a:rPr>
                  <a:t>Hagglunds</a:t>
                </a:r>
                <a:r>
                  <a:rPr lang="en-US" sz="1600" b="1" dirty="0" smtClean="0">
                    <a:latin typeface="Arial" pitchFamily="34" charset="0"/>
                    <a:cs typeface="Arial" pitchFamily="34" charset="0"/>
                  </a:rPr>
                  <a:t> CBM 4000 Hydraulic Motor (Pump)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315200" y="5646003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Reduced shaft rate would require increased pressure and a shorter life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Review: Decisions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Four-turbine platform</a:t>
            </a:r>
          </a:p>
          <a:p>
            <a:pPr lvl="1"/>
            <a:r>
              <a:rPr lang="en-US" dirty="0" smtClean="0"/>
              <a:t>Dictated by a cost-of-energy analysis with turbines driving a </a:t>
            </a:r>
            <a:r>
              <a:rPr lang="en-US" dirty="0" err="1" smtClean="0"/>
              <a:t>Hagglunds</a:t>
            </a:r>
            <a:r>
              <a:rPr lang="en-US" dirty="0" smtClean="0"/>
              <a:t> CBM 4000 hydraulic pump, considering the mooring lines and anchors required per </a:t>
            </a:r>
            <a:r>
              <a:rPr lang="en-US" dirty="0" err="1" smtClean="0"/>
              <a:t>Aquantis</a:t>
            </a:r>
            <a:r>
              <a:rPr lang="en-US" dirty="0" smtClean="0"/>
              <a:t> system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Turbine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Single turbine design characteristics:</a:t>
            </a:r>
          </a:p>
          <a:p>
            <a:pPr lvl="1" eaLnBrk="1" hangingPunct="1"/>
            <a:r>
              <a:rPr lang="en-US" dirty="0" smtClean="0"/>
              <a:t>Fixed-pitch, variable-speed,                  two-bladed turbine</a:t>
            </a:r>
          </a:p>
          <a:p>
            <a:pPr lvl="1" eaLnBrk="1" hangingPunct="1"/>
            <a:r>
              <a:rPr lang="en-US" dirty="0" smtClean="0"/>
              <a:t>40.0-meter tip diameter</a:t>
            </a:r>
          </a:p>
          <a:p>
            <a:pPr lvl="1" eaLnBrk="1" hangingPunct="1"/>
            <a:r>
              <a:rPr lang="en-US" dirty="0" smtClean="0"/>
              <a:t>Power:  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950 kW hub shaft power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800 kW grid power </a:t>
            </a:r>
          </a:p>
          <a:p>
            <a:pPr lvl="3">
              <a:buFont typeface="Calibri" pitchFamily="34" charset="0"/>
              <a:buChar char="–"/>
            </a:pPr>
            <a:r>
              <a:rPr lang="en-US" dirty="0" smtClean="0"/>
              <a:t>Assumes 85% </a:t>
            </a:r>
            <a:r>
              <a:rPr lang="en-US" dirty="0" err="1" smtClean="0"/>
              <a:t>drivetrain</a:t>
            </a:r>
            <a:r>
              <a:rPr lang="en-US" dirty="0" smtClean="0"/>
              <a:t> efficiency</a:t>
            </a:r>
          </a:p>
          <a:p>
            <a:pPr lvl="1"/>
            <a:r>
              <a:rPr lang="en-US" dirty="0" smtClean="0"/>
              <a:t>Cut-in speed (&lt; 1 m/sec)</a:t>
            </a:r>
          </a:p>
          <a:p>
            <a:pPr lvl="1" eaLnBrk="1" hangingPunct="1"/>
            <a:r>
              <a:rPr lang="en-US" dirty="0" smtClean="0"/>
              <a:t>No surface cavitation (all depths)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9600" y="1371600"/>
            <a:ext cx="31209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9467" y="4505700"/>
            <a:ext cx="3769800" cy="151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Turbine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err="1" smtClean="0"/>
              <a:t>HARP_Opt</a:t>
            </a:r>
            <a:r>
              <a:rPr lang="en-US" dirty="0" smtClean="0"/>
              <a:t>, used to determine turbine with optimum AEP</a:t>
            </a:r>
          </a:p>
          <a:p>
            <a:pPr lvl="1"/>
            <a:r>
              <a:rPr lang="en-US" dirty="0" smtClean="0"/>
              <a:t>Design operating point: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5.1 </a:t>
            </a:r>
            <a:r>
              <a:rPr lang="en-US" i="1" dirty="0" smtClean="0"/>
              <a:t>rpm</a:t>
            </a:r>
            <a:r>
              <a:rPr lang="en-US" dirty="0" smtClean="0"/>
              <a:t> at 1.6 m/sec flow speed; Tip-speed ratio (TSR) = 6.7</a:t>
            </a:r>
          </a:p>
          <a:p>
            <a:pPr lvl="2">
              <a:buFont typeface="Calibri" pitchFamily="34" charset="0"/>
              <a:buChar char="–"/>
            </a:pP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 = 0.45 (Betz limit is </a:t>
            </a: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 = 0.593)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AEP = 6,100 MW-hrs/yr (based on turbine power only)</a:t>
            </a:r>
          </a:p>
          <a:p>
            <a:r>
              <a:rPr lang="en-US" dirty="0" smtClean="0"/>
              <a:t>Shaft rate too low for the </a:t>
            </a:r>
            <a:r>
              <a:rPr lang="en-US" dirty="0" err="1" smtClean="0"/>
              <a:t>Hagglunds</a:t>
            </a:r>
            <a:r>
              <a:rPr lang="en-US" dirty="0" smtClean="0"/>
              <a:t> CBM 4000 hydraulic pump (loss of service life)</a:t>
            </a:r>
          </a:p>
          <a:p>
            <a:r>
              <a:rPr lang="en-US" dirty="0" smtClean="0"/>
              <a:t>An acceptable design solution—from re-pitching the blades—at  a higher </a:t>
            </a:r>
            <a:r>
              <a:rPr lang="en-US" i="1" dirty="0" smtClean="0"/>
              <a:t>rpm</a:t>
            </a:r>
            <a:r>
              <a:rPr lang="en-US" dirty="0" smtClean="0"/>
              <a:t> results in higher blade drag in the torque direction</a:t>
            </a:r>
          </a:p>
          <a:p>
            <a:pPr lvl="1"/>
            <a:r>
              <a:rPr lang="en-US" dirty="0" smtClean="0"/>
              <a:t>Design operating point: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8.7 </a:t>
            </a:r>
            <a:r>
              <a:rPr lang="en-US" i="1" dirty="0" smtClean="0"/>
              <a:t>rpm</a:t>
            </a:r>
            <a:r>
              <a:rPr lang="en-US" dirty="0" smtClean="0"/>
              <a:t> at 1.6 m/sec flow speed; TSR = 11.5</a:t>
            </a:r>
          </a:p>
          <a:p>
            <a:pPr lvl="2">
              <a:buFont typeface="Calibri" pitchFamily="34" charset="0"/>
              <a:buChar char="–"/>
            </a:pP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 = 0.35 (Betz limit is </a:t>
            </a: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dirty="0" smtClean="0"/>
              <a:t> = 0.593)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AEP = 4,800 MW-hrs/yr (based on turbine power only)</a:t>
            </a:r>
          </a:p>
          <a:p>
            <a:pPr lvl="2">
              <a:buFont typeface="Calibri" pitchFamily="34" charset="0"/>
              <a:buChar char="–"/>
            </a:pPr>
            <a:r>
              <a:rPr lang="en-US" dirty="0" smtClean="0"/>
              <a:t>CF = 58% (based on rated power)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Turbine Power Curve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63277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6600" y="4191000"/>
            <a:ext cx="1752600" cy="181588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Loss in AEP is directly related to the efficiency loss when operating at higher than optimum </a:t>
            </a:r>
            <a:r>
              <a:rPr lang="en-US" sz="1600" b="1" i="1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rpm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410200" y="4038600"/>
            <a:ext cx="1676400" cy="7620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CFD 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CFD results at three operating conditions</a:t>
            </a:r>
          </a:p>
          <a:p>
            <a:pPr lvl="1"/>
            <a:r>
              <a:rPr lang="en-US" dirty="0" smtClean="0"/>
              <a:t>Flow speed of 1.6, 1.8, and 2.0 m/sec</a:t>
            </a:r>
          </a:p>
          <a:p>
            <a:pPr lvl="1"/>
            <a:r>
              <a:rPr lang="en-US" dirty="0" smtClean="0"/>
              <a:t>Turbine operating as expected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11357" b="25046"/>
          <a:stretch>
            <a:fillRect/>
          </a:stretch>
        </p:blipFill>
        <p:spPr bwMode="auto">
          <a:xfrm>
            <a:off x="5800725" y="2501900"/>
            <a:ext cx="312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X:\DOE\Ecomerit_Technologies\CFD Results\950KW_40DT_6HD_2B_TSR11P5_DOR\Images\contour.png"/>
          <p:cNvPicPr>
            <a:picLocks noChangeAspect="1" noChangeArrowheads="1"/>
          </p:cNvPicPr>
          <p:nvPr/>
        </p:nvPicPr>
        <p:blipFill>
          <a:blip r:embed="rId3" cstate="print"/>
          <a:srcRect l="17297" r="32420"/>
          <a:stretch>
            <a:fillRect/>
          </a:stretch>
        </p:blipFill>
        <p:spPr bwMode="auto">
          <a:xfrm>
            <a:off x="6172200" y="3898900"/>
            <a:ext cx="23812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06700"/>
            <a:ext cx="5253038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Turbine Structural Preliminary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 at ARL Penn State in successfully using thick, marine composites and composite/metal attachments in          high-load conditions—including marine propellers—and in designing for manufacturing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01363" y="3691582"/>
            <a:ext cx="4690765" cy="2404418"/>
            <a:chOff x="152400" y="3048000"/>
            <a:chExt cx="4690765" cy="2404418"/>
          </a:xfrm>
        </p:grpSpPr>
        <p:grpSp>
          <p:nvGrpSpPr>
            <p:cNvPr id="8" name="Group 7"/>
            <p:cNvGrpSpPr/>
            <p:nvPr/>
          </p:nvGrpSpPr>
          <p:grpSpPr>
            <a:xfrm>
              <a:off x="152400" y="3048000"/>
              <a:ext cx="4690765" cy="2057400"/>
              <a:chOff x="4148435" y="3048000"/>
              <a:chExt cx="4690765" cy="2057400"/>
            </a:xfrm>
          </p:grpSpPr>
          <p:pic>
            <p:nvPicPr>
              <p:cNvPr id="5" name="Picture 12" descr="ASDS final fro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91635" y="3048000"/>
                <a:ext cx="1947565" cy="2057400"/>
              </a:xfrm>
              <a:prstGeom prst="rect">
                <a:avLst/>
              </a:prstGeom>
              <a:noFill/>
            </p:spPr>
          </p:pic>
          <p:pic>
            <p:nvPicPr>
              <p:cNvPr id="6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48435" y="3048000"/>
                <a:ext cx="1985674" cy="2057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" name="Right Arrow 6"/>
              <p:cNvSpPr/>
              <p:nvPr/>
            </p:nvSpPr>
            <p:spPr bwMode="auto">
              <a:xfrm>
                <a:off x="6248400" y="3848100"/>
                <a:ext cx="457200" cy="457200"/>
              </a:xfrm>
              <a:prstGeom prst="rightArrow">
                <a:avLst/>
              </a:prstGeom>
              <a:solidFill>
                <a:srgbClr val="000054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35682" y="5113864"/>
              <a:ext cx="3124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Composite Marine Propeller</a:t>
              </a:r>
              <a:endParaRPr lang="en-US" sz="1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93491" y="3767782"/>
            <a:ext cx="2949146" cy="2328218"/>
            <a:chOff x="5715000" y="3124200"/>
            <a:chExt cx="2949146" cy="232821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23448"/>
            <a:stretch>
              <a:fillRect/>
            </a:stretch>
          </p:blipFill>
          <p:spPr bwMode="auto">
            <a:xfrm>
              <a:off x="5715000" y="3124200"/>
              <a:ext cx="2949146" cy="1881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932273" y="5113864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Design for Manufacture</a:t>
              </a:r>
              <a:endParaRPr lang="en-US" sz="16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Aquantis</a:t>
            </a:r>
            <a:r>
              <a:rPr lang="en-US" dirty="0" smtClean="0"/>
              <a:t> Preliminary Design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r>
              <a:rPr lang="en-US" dirty="0" smtClean="0"/>
              <a:t>Platform evolution:</a:t>
            </a:r>
          </a:p>
          <a:p>
            <a:pPr lvl="1"/>
            <a:r>
              <a:rPr lang="en-US" dirty="0" smtClean="0"/>
              <a:t>Multi- MW Platform</a:t>
            </a:r>
          </a:p>
          <a:p>
            <a:pPr lvl="1"/>
            <a:r>
              <a:rPr lang="en-US" dirty="0" smtClean="0"/>
              <a:t>800 kW rated power per turbine</a:t>
            </a:r>
          </a:p>
          <a:p>
            <a:pPr lvl="1"/>
            <a:r>
              <a:rPr lang="en-US" dirty="0" smtClean="0"/>
              <a:t>Variable-speed/Fixed-pitch turbine</a:t>
            </a:r>
          </a:p>
          <a:p>
            <a:pPr lvl="1"/>
            <a:r>
              <a:rPr lang="en-US" dirty="0" smtClean="0"/>
              <a:t>Hydraulic drive: LSHT/HMG-CS</a:t>
            </a:r>
          </a:p>
          <a:p>
            <a:pPr lvl="1"/>
            <a:r>
              <a:rPr lang="en-US" dirty="0" smtClean="0"/>
              <a:t>Carbon-composite blade spar with       tang-in-socket joint</a:t>
            </a:r>
          </a:p>
          <a:p>
            <a:pPr lvl="1"/>
            <a:r>
              <a:rPr lang="en-US" dirty="0" smtClean="0"/>
              <a:t>Factor of safety (FOS) = 3</a:t>
            </a:r>
          </a:p>
          <a:p>
            <a:pPr lvl="1"/>
            <a:r>
              <a:rPr lang="en-US" dirty="0" smtClean="0"/>
              <a:t>COTS equipment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87" y="4191000"/>
            <a:ext cx="3225797" cy="191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Z:\Dehlsen Ecomerit\GES IMages Oct 7 2011\ECOMERIT-MODEL-ASSEMBLY_HYBRED_ARL-TAIL_PT-NACELLE_OCT-7-201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59" y="1600200"/>
            <a:ext cx="322085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Turbine Structural Preliminary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Depth loads (305 meters)</a:t>
            </a:r>
          </a:p>
          <a:p>
            <a:r>
              <a:rPr lang="en-US" dirty="0" smtClean="0"/>
              <a:t>Steady loads: design codes—such as </a:t>
            </a:r>
            <a:r>
              <a:rPr lang="en-US" dirty="0" err="1" smtClean="0"/>
              <a:t>WT_Perf</a:t>
            </a:r>
            <a:r>
              <a:rPr lang="en-US" dirty="0" smtClean="0"/>
              <a:t>—and CFD</a:t>
            </a:r>
          </a:p>
          <a:p>
            <a:r>
              <a:rPr lang="en-US" dirty="0" smtClean="0"/>
              <a:t>Fatigue unsteady loads</a:t>
            </a:r>
          </a:p>
          <a:p>
            <a:pPr lvl="1"/>
            <a:r>
              <a:rPr lang="en-US" dirty="0" smtClean="0"/>
              <a:t>Empirical Gaussian wake model </a:t>
            </a:r>
          </a:p>
          <a:p>
            <a:pPr lvl="1"/>
            <a:r>
              <a:rPr lang="en-US" dirty="0" smtClean="0"/>
              <a:t>Unsteady response code from ARL Penn State</a:t>
            </a:r>
          </a:p>
          <a:p>
            <a:pPr lvl="1"/>
            <a:r>
              <a:rPr lang="en-US" dirty="0" smtClean="0"/>
              <a:t>Wing and truss platform concepts</a:t>
            </a:r>
          </a:p>
          <a:p>
            <a:pPr lvl="2"/>
            <a:r>
              <a:rPr lang="en-US" dirty="0" smtClean="0"/>
              <a:t>Higher unsteady loads for the truss structure</a:t>
            </a:r>
          </a:p>
          <a:p>
            <a:pPr lvl="2"/>
            <a:r>
              <a:rPr lang="en-US" dirty="0" smtClean="0"/>
              <a:t>Potential unsteady vortex shedding from a truss structure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66700" y="4732870"/>
            <a:ext cx="8572500" cy="1905000"/>
            <a:chOff x="266700" y="4732870"/>
            <a:chExt cx="8572500" cy="1905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7641" t="6209" r="6703" b="84495"/>
            <a:stretch>
              <a:fillRect/>
            </a:stretch>
          </p:blipFill>
          <p:spPr bwMode="auto">
            <a:xfrm>
              <a:off x="2514600" y="4878793"/>
              <a:ext cx="3505200" cy="570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8418" t="5616" r="7398" b="81749"/>
            <a:stretch>
              <a:fillRect/>
            </a:stretch>
          </p:blipFill>
          <p:spPr bwMode="auto">
            <a:xfrm>
              <a:off x="2590798" y="5651962"/>
              <a:ext cx="3386667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038600" y="6422426"/>
              <a:ext cx="838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Time (sec)</a:t>
              </a:r>
              <a:endParaRPr lang="en-US" sz="8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6700" y="5372277"/>
              <a:ext cx="1943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Unsteady Thrust at Rotor Tip</a:t>
              </a:r>
              <a:endParaRPr lang="en-US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822222" y="5506140"/>
              <a:ext cx="12954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/>
                <a:t>Unsteady Thrust (</a:t>
              </a:r>
              <a:r>
                <a:rPr lang="en-US" sz="800" b="1" dirty="0" err="1" smtClean="0"/>
                <a:t>kN</a:t>
              </a:r>
              <a:r>
                <a:rPr lang="en-US" sz="800" b="1" dirty="0" smtClean="0"/>
                <a:t>)</a:t>
              </a:r>
              <a:endParaRPr lang="en-US" sz="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600" y="4871534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Wing Platform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5740575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Truss Platform</a:t>
              </a:r>
              <a:endParaRPr lang="en-US" sz="16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62099" y="5406431"/>
              <a:ext cx="152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" name="Picture 6" descr="Angled Truss_NSWCCD_SEPT-28-2011.jpg"/>
            <p:cNvPicPr>
              <a:picLocks noChangeAspect="1"/>
            </p:cNvPicPr>
            <p:nvPr/>
          </p:nvPicPr>
          <p:blipFill>
            <a:blip r:embed="rId4" cstate="print"/>
            <a:srcRect t="24756" r="-2274" b="13354"/>
            <a:stretch>
              <a:fillRect/>
            </a:stretch>
          </p:blipFill>
          <p:spPr bwMode="auto">
            <a:xfrm>
              <a:off x="7086600" y="5875870"/>
              <a:ext cx="17526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 l="29010" r="31939"/>
            <a:stretch>
              <a:fillRect/>
            </a:stretch>
          </p:blipFill>
          <p:spPr bwMode="auto">
            <a:xfrm>
              <a:off x="7607669" y="4732870"/>
              <a:ext cx="710462" cy="885437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Turbine Structural Preliminary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err="1" smtClean="0"/>
              <a:t>Manufacturable</a:t>
            </a:r>
            <a:r>
              <a:rPr lang="en-US" dirty="0" smtClean="0"/>
              <a:t> and robust composite spar</a:t>
            </a:r>
          </a:p>
          <a:p>
            <a:r>
              <a:rPr lang="en-US" dirty="0" smtClean="0"/>
              <a:t>E-glass composite skin</a:t>
            </a:r>
          </a:p>
          <a:p>
            <a:r>
              <a:rPr lang="en-US" dirty="0" smtClean="0"/>
              <a:t>Foam-filled blade for added buoyancy</a:t>
            </a:r>
          </a:p>
          <a:p>
            <a:pPr lvl="1"/>
            <a:r>
              <a:rPr lang="en-US" dirty="0" smtClean="0"/>
              <a:t>Goal: neutrally-buoyant blade</a:t>
            </a:r>
          </a:p>
          <a:p>
            <a:r>
              <a:rPr lang="en-US" dirty="0" smtClean="0"/>
              <a:t>Loads extracted at a flow speed of 2.0 m/sec</a:t>
            </a:r>
          </a:p>
          <a:p>
            <a:pPr lvl="1"/>
            <a:r>
              <a:rPr lang="en-US" dirty="0" smtClean="0"/>
              <a:t>Uncertainty in actual current speeds</a:t>
            </a:r>
          </a:p>
          <a:p>
            <a:pPr lvl="2"/>
            <a:r>
              <a:rPr lang="en-US" dirty="0" smtClean="0"/>
              <a:t>Design flow speed of 1.6 m/sec</a:t>
            </a:r>
          </a:p>
          <a:p>
            <a:pPr lvl="1"/>
            <a:r>
              <a:rPr lang="en-US" dirty="0" smtClean="0"/>
              <a:t>Possible overshoots in speed due to platform response</a:t>
            </a:r>
          </a:p>
          <a:p>
            <a:pPr lvl="1"/>
            <a:r>
              <a:rPr lang="en-US" dirty="0" smtClean="0"/>
              <a:t>Design result  →  carbon/epoxy composite spar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Design Tools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smtClean="0"/>
              <a:t>Computer-aided design (CAD)</a:t>
            </a:r>
            <a:endParaRPr lang="en-US" sz="1400" dirty="0" smtClean="0"/>
          </a:p>
          <a:p>
            <a:r>
              <a:rPr lang="en-US" dirty="0" smtClean="0"/>
              <a:t>Finite-element analysis (FEA)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Abaqus</a:t>
            </a:r>
            <a:r>
              <a:rPr lang="en-US" dirty="0" smtClean="0"/>
              <a:t> (good for anisotropic composite materials)</a:t>
            </a:r>
          </a:p>
          <a:p>
            <a:pPr lvl="1"/>
            <a:r>
              <a:rPr lang="en-US" dirty="0" smtClean="0"/>
              <a:t>Use I-</a:t>
            </a:r>
            <a:r>
              <a:rPr lang="en-US" dirty="0" err="1" smtClean="0"/>
              <a:t>deas</a:t>
            </a:r>
            <a:r>
              <a:rPr lang="en-US" dirty="0" smtClean="0"/>
              <a:t> for mesh generation and post-processing</a:t>
            </a:r>
          </a:p>
          <a:p>
            <a:pPr lvl="1"/>
            <a:r>
              <a:rPr lang="en-US" dirty="0" smtClean="0"/>
              <a:t>Determine stresses, strains, and deflections</a:t>
            </a:r>
          </a:p>
          <a:p>
            <a:r>
              <a:rPr lang="en-US" dirty="0" smtClean="0"/>
              <a:t>Laminations codes (in-house ARL Penn State tools)</a:t>
            </a:r>
          </a:p>
          <a:p>
            <a:pPr lvl="1"/>
            <a:r>
              <a:rPr lang="en-US" dirty="0" smtClean="0"/>
              <a:t>Identify critical design features</a:t>
            </a:r>
          </a:p>
          <a:p>
            <a:pPr lvl="1"/>
            <a:r>
              <a:rPr lang="en-US" dirty="0" smtClean="0"/>
              <a:t>Determine ply-by-ply factors of safety</a:t>
            </a:r>
          </a:p>
          <a:p>
            <a:pPr lvl="1"/>
            <a:r>
              <a:rPr lang="en-US" dirty="0" smtClean="0"/>
              <a:t>Determine the robustness of designs, including joint designs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9358" y="1117599"/>
            <a:ext cx="8998442" cy="5283201"/>
            <a:chOff x="69358" y="990600"/>
            <a:chExt cx="8998442" cy="5283201"/>
          </a:xfrm>
        </p:grpSpPr>
        <p:grpSp>
          <p:nvGrpSpPr>
            <p:cNvPr id="38" name="Group 37"/>
            <p:cNvGrpSpPr/>
            <p:nvPr/>
          </p:nvGrpSpPr>
          <p:grpSpPr>
            <a:xfrm>
              <a:off x="69358" y="1397001"/>
              <a:ext cx="8903680" cy="4876800"/>
              <a:chOff x="104851" y="1676400"/>
              <a:chExt cx="8903680" cy="487680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2133600" y="2205450"/>
                <a:ext cx="4338918" cy="3052350"/>
                <a:chOff x="3457651" y="2667000"/>
                <a:chExt cx="4338918" cy="3052350"/>
              </a:xfrm>
            </p:grpSpPr>
            <p:pic>
              <p:nvPicPr>
                <p:cNvPr id="6" name="Picture 5" descr="blade root mesh.tif"/>
                <p:cNvPicPr>
                  <a:picLocks noChangeAspect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457651" y="2667000"/>
                  <a:ext cx="4338918" cy="2972253"/>
                </a:xfrm>
                <a:prstGeom prst="rect">
                  <a:avLst/>
                </a:prstGeom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4178944" y="5380796"/>
                  <a:ext cx="25907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smtClean="0"/>
                    <a:t>Carbon Composite Spar</a:t>
                  </a:r>
                  <a:endParaRPr lang="en-US" sz="1600" b="1" dirty="0"/>
                </a:p>
              </p:txBody>
            </p:sp>
            <p:cxnSp>
              <p:nvCxnSpPr>
                <p:cNvPr id="8" name="Straight Arrow Connector 7"/>
                <p:cNvCxnSpPr>
                  <a:stCxn id="7" idx="0"/>
                </p:cNvCxnSpPr>
                <p:nvPr/>
              </p:nvCxnSpPr>
              <p:spPr bwMode="auto">
                <a:xfrm flipH="1" flipV="1">
                  <a:off x="4793914" y="4282356"/>
                  <a:ext cx="680430" cy="1098440"/>
                </a:xfrm>
                <a:prstGeom prst="straightConnector1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5362651" y="2895600"/>
                  <a:ext cx="9353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smtClean="0"/>
                    <a:t>Foam</a:t>
                  </a:r>
                </a:p>
              </p:txBody>
            </p:sp>
            <p:cxnSp>
              <p:nvCxnSpPr>
                <p:cNvPr id="10" name="Straight Arrow Connector 9"/>
                <p:cNvCxnSpPr>
                  <a:stCxn id="9" idx="2"/>
                </p:cNvCxnSpPr>
                <p:nvPr/>
              </p:nvCxnSpPr>
              <p:spPr bwMode="auto">
                <a:xfrm flipH="1">
                  <a:off x="4067251" y="3234154"/>
                  <a:ext cx="1763092" cy="194846"/>
                </a:xfrm>
                <a:prstGeom prst="straightConnector1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cxnSp>
              <p:nvCxnSpPr>
                <p:cNvPr id="11" name="Straight Arrow Connector 10"/>
                <p:cNvCxnSpPr>
                  <a:stCxn id="9" idx="2"/>
                </p:cNvCxnSpPr>
                <p:nvPr/>
              </p:nvCxnSpPr>
              <p:spPr bwMode="auto">
                <a:xfrm flipH="1">
                  <a:off x="5134051" y="3234154"/>
                  <a:ext cx="696292" cy="804446"/>
                </a:xfrm>
                <a:prstGeom prst="straightConnector1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cxnSp>
              <p:nvCxnSpPr>
                <p:cNvPr id="12" name="Straight Arrow Connector 11"/>
                <p:cNvCxnSpPr>
                  <a:stCxn id="9" idx="2"/>
                </p:cNvCxnSpPr>
                <p:nvPr/>
              </p:nvCxnSpPr>
              <p:spPr bwMode="auto">
                <a:xfrm>
                  <a:off x="5830343" y="3234154"/>
                  <a:ext cx="827708" cy="1795046"/>
                </a:xfrm>
                <a:prstGeom prst="straightConnector1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3533851" y="5257800"/>
                  <a:ext cx="4572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04851" y="3750734"/>
                <a:ext cx="3274306" cy="2802466"/>
                <a:chOff x="104851" y="3276600"/>
                <a:chExt cx="3274306" cy="2802466"/>
              </a:xfrm>
            </p:grpSpPr>
            <p:pic>
              <p:nvPicPr>
                <p:cNvPr id="15" name="Picture 14" descr="blade tip_mesh.tif"/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851" y="3733800"/>
                  <a:ext cx="3274306" cy="2319300"/>
                </a:xfrm>
                <a:prstGeom prst="rect">
                  <a:avLst/>
                </a:prstGeom>
              </p:spPr>
            </p:pic>
            <p:cxnSp>
              <p:nvCxnSpPr>
                <p:cNvPr id="16" name="Straight Arrow Connector 15"/>
                <p:cNvCxnSpPr>
                  <a:stCxn id="17" idx="2"/>
                </p:cNvCxnSpPr>
                <p:nvPr/>
              </p:nvCxnSpPr>
              <p:spPr bwMode="auto">
                <a:xfrm flipH="1">
                  <a:off x="1476452" y="3861375"/>
                  <a:ext cx="230840" cy="710625"/>
                </a:xfrm>
                <a:prstGeom prst="straightConnector1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795133" y="3276600"/>
                  <a:ext cx="182431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smtClean="0"/>
                    <a:t>E-Glass Composite Skin</a:t>
                  </a:r>
                  <a:endParaRPr lang="en-US" sz="1600" b="1" dirty="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81051" y="5774266"/>
                  <a:ext cx="457200" cy="304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" name="Picture 12" descr="blade_tif.tif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348" r="57304"/>
              <a:stretch>
                <a:fillRect/>
              </a:stretch>
            </p:blipFill>
            <p:spPr>
              <a:xfrm>
                <a:off x="6493931" y="2396065"/>
                <a:ext cx="906069" cy="39508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62000" y="1676400"/>
                <a:ext cx="2057400" cy="58477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228,000 Elements</a:t>
                </a:r>
              </a:p>
              <a:p>
                <a:pPr algn="ctr"/>
                <a:r>
                  <a:rPr lang="en-US" sz="1600" b="1" dirty="0" smtClean="0"/>
                  <a:t>640,000 DOF</a:t>
                </a:r>
                <a:endParaRPr lang="en-US" sz="16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74531" y="5901265"/>
                <a:ext cx="2133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Blade Fixed at Root (Near Hub)</a:t>
                </a:r>
              </a:p>
            </p:txBody>
          </p:sp>
          <p:cxnSp>
            <p:nvCxnSpPr>
              <p:cNvPr id="20" name="Straight Arrow Connector 19"/>
              <p:cNvCxnSpPr>
                <a:stCxn id="19" idx="3"/>
              </p:cNvCxnSpPr>
              <p:nvPr/>
            </p:nvCxnSpPr>
            <p:spPr bwMode="auto">
              <a:xfrm>
                <a:off x="5808131" y="6193653"/>
                <a:ext cx="914400" cy="10923"/>
              </a:xfrm>
              <a:prstGeom prst="straightConnector1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pSp>
            <p:nvGrpSpPr>
              <p:cNvPr id="37" name="Group 36"/>
              <p:cNvGrpSpPr/>
              <p:nvPr/>
            </p:nvGrpSpPr>
            <p:grpSpPr>
              <a:xfrm>
                <a:off x="7287635" y="2345266"/>
                <a:ext cx="1720896" cy="4191000"/>
                <a:chOff x="7406173" y="2387601"/>
                <a:chExt cx="1720896" cy="4191000"/>
              </a:xfrm>
            </p:grpSpPr>
            <p:pic>
              <p:nvPicPr>
                <p:cNvPr id="35" name="Picture 34" descr="B1_Spar_PS_Strain_xx.jpg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73161" t="2139" r="833" b="4593"/>
                <a:stretch>
                  <a:fillRect/>
                </a:stretch>
              </p:blipFill>
              <p:spPr>
                <a:xfrm>
                  <a:off x="7406173" y="2387601"/>
                  <a:ext cx="1720896" cy="4191000"/>
                </a:xfrm>
                <a:prstGeom prst="rect">
                  <a:avLst/>
                </a:prstGeom>
              </p:spPr>
            </p:pic>
            <p:sp>
              <p:nvSpPr>
                <p:cNvPr id="36" name="Rectangle 35"/>
                <p:cNvSpPr/>
                <p:nvPr/>
              </p:nvSpPr>
              <p:spPr>
                <a:xfrm>
                  <a:off x="8534400" y="6265328"/>
                  <a:ext cx="457200" cy="228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9" name="TextBox 38"/>
            <p:cNvSpPr txBox="1"/>
            <p:nvPr/>
          </p:nvSpPr>
          <p:spPr>
            <a:xfrm>
              <a:off x="7391400" y="990600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Pressure-Side </a:t>
              </a:r>
              <a:r>
                <a:rPr lang="en-US" sz="1600" b="1" dirty="0" err="1" smtClean="0"/>
                <a:t>Spanwise</a:t>
              </a:r>
              <a:r>
                <a:rPr lang="en-US" sz="1600" b="1" dirty="0" smtClean="0"/>
                <a:t> Strain in Composite Spar</a:t>
              </a:r>
              <a:endParaRPr lang="en-US" sz="16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Fatigue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Fatigue life based on </a:t>
            </a:r>
            <a:r>
              <a:rPr lang="en-US" i="1" dirty="0" smtClean="0"/>
              <a:t>R = </a:t>
            </a:r>
            <a:r>
              <a:rPr lang="en-US" i="1" dirty="0" err="1" smtClean="0">
                <a:latin typeface="Symbol" pitchFamily="18" charset="2"/>
              </a:rPr>
              <a:t>s</a:t>
            </a:r>
            <a:r>
              <a:rPr lang="en-US" i="1" baseline="-25000" dirty="0" err="1" smtClean="0"/>
              <a:t>min</a:t>
            </a:r>
            <a:r>
              <a:rPr lang="en-US" i="1" baseline="-25000" dirty="0" smtClean="0"/>
              <a:t> </a:t>
            </a:r>
            <a:r>
              <a:rPr lang="en-US" i="1" dirty="0" smtClean="0"/>
              <a:t>/ </a:t>
            </a:r>
            <a:r>
              <a:rPr lang="en-US" i="1" dirty="0" err="1" smtClean="0">
                <a:latin typeface="Symbol" pitchFamily="18" charset="2"/>
              </a:rPr>
              <a:t>s</a:t>
            </a:r>
            <a:r>
              <a:rPr lang="en-US" i="1" baseline="-25000" dirty="0" err="1" smtClean="0"/>
              <a:t>max</a:t>
            </a:r>
            <a:r>
              <a:rPr lang="en-US" i="1" dirty="0" smtClean="0"/>
              <a:t> </a:t>
            </a:r>
          </a:p>
          <a:p>
            <a:pPr lvl="1"/>
            <a:r>
              <a:rPr lang="en-US" i="1" dirty="0" smtClean="0"/>
              <a:t>R </a:t>
            </a:r>
            <a:r>
              <a:rPr lang="en-US" dirty="0" smtClean="0"/>
              <a:t>= 0.62 (positive strains)</a:t>
            </a:r>
          </a:p>
          <a:p>
            <a:pPr lvl="1"/>
            <a:r>
              <a:rPr lang="en-US" i="1" dirty="0" smtClean="0"/>
              <a:t>R </a:t>
            </a:r>
            <a:r>
              <a:rPr lang="en-US" dirty="0" smtClean="0"/>
              <a:t>= 1.59 (negative strains)</a:t>
            </a:r>
          </a:p>
          <a:p>
            <a:pPr lvl="1"/>
            <a:r>
              <a:rPr lang="en-US" dirty="0" smtClean="0"/>
              <a:t>Stress values below 50-year fully-reversed fatigue-life values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34666" y="3200400"/>
            <a:ext cx="4674669" cy="3350400"/>
            <a:chOff x="2234666" y="3200400"/>
            <a:chExt cx="4674669" cy="3350400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34666" y="3454401"/>
              <a:ext cx="4674669" cy="2917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951173" y="6273801"/>
              <a:ext cx="26885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err="1" smtClean="0">
                  <a:cs typeface="Arial" pitchFamily="34" charset="0"/>
                </a:rPr>
                <a:t>Meziere</a:t>
              </a:r>
              <a:r>
                <a:rPr lang="en-US" sz="1200" b="1" dirty="0" smtClean="0">
                  <a:cs typeface="Arial" pitchFamily="34" charset="0"/>
                </a:rPr>
                <a:t>, </a:t>
              </a:r>
              <a:r>
                <a:rPr lang="en-US" sz="1200" b="1" dirty="0" err="1" smtClean="0">
                  <a:cs typeface="Arial" pitchFamily="34" charset="0"/>
                </a:rPr>
                <a:t>Bunsell</a:t>
              </a:r>
              <a:r>
                <a:rPr lang="en-US" sz="1200" b="1" dirty="0" smtClean="0">
                  <a:cs typeface="Arial" pitchFamily="34" charset="0"/>
                </a:rPr>
                <a:t>, and </a:t>
              </a:r>
              <a:r>
                <a:rPr lang="en-US" sz="1200" b="1" dirty="0" err="1" smtClean="0">
                  <a:cs typeface="Arial" pitchFamily="34" charset="0"/>
                </a:rPr>
                <a:t>Favry</a:t>
              </a:r>
              <a:r>
                <a:rPr lang="en-US" sz="1200" b="1" dirty="0" smtClean="0">
                  <a:cs typeface="Arial" pitchFamily="34" charset="0"/>
                </a:rPr>
                <a:t> [2005]</a:t>
              </a:r>
              <a:endParaRPr lang="en-US" sz="1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81051" y="3200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Typical Test Data</a:t>
              </a:r>
              <a:endParaRPr lang="en-US" sz="1600" b="1" dirty="0"/>
            </a:p>
          </p:txBody>
        </p:sp>
      </p:grpSp>
      <p:sp>
        <p:nvSpPr>
          <p:cNvPr id="10" name="Right Brace 9"/>
          <p:cNvSpPr/>
          <p:nvPr/>
        </p:nvSpPr>
        <p:spPr>
          <a:xfrm>
            <a:off x="4343400" y="2057400"/>
            <a:ext cx="228600" cy="609600"/>
          </a:xfrm>
          <a:prstGeom prst="rightBrace">
            <a:avLst>
              <a:gd name="adj1" fmla="val 44444"/>
              <a:gd name="adj2" fmla="val 49206"/>
            </a:avLst>
          </a:prstGeom>
          <a:ln w="1905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48200" y="203199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99"/>
                </a:solidFill>
              </a:rPr>
              <a:t>truss structure</a:t>
            </a:r>
            <a:endParaRPr lang="en-US" b="1" dirty="0">
              <a:solidFill>
                <a:srgbClr val="336699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Study of Foams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Epoxy-syntactic foams</a:t>
            </a:r>
          </a:p>
          <a:p>
            <a:pPr lvl="1"/>
            <a:r>
              <a:rPr lang="en-US" dirty="0" smtClean="0"/>
              <a:t>Expensive, pourable</a:t>
            </a:r>
          </a:p>
          <a:p>
            <a:pPr lvl="1"/>
            <a:r>
              <a:rPr lang="en-US" dirty="0" smtClean="0"/>
              <a:t>Much data</a:t>
            </a:r>
          </a:p>
          <a:p>
            <a:r>
              <a:rPr lang="en-US" dirty="0" smtClean="0"/>
              <a:t>Expanded-plastic foams</a:t>
            </a:r>
          </a:p>
          <a:p>
            <a:pPr lvl="1"/>
            <a:r>
              <a:rPr lang="en-US" dirty="0" smtClean="0"/>
              <a:t>Less expensive, not pourable</a:t>
            </a:r>
          </a:p>
          <a:p>
            <a:pPr lvl="1"/>
            <a:r>
              <a:rPr lang="en-US" dirty="0" smtClean="0"/>
              <a:t>Test run with four foams</a:t>
            </a:r>
          </a:p>
          <a:p>
            <a:pPr lvl="1"/>
            <a:r>
              <a:rPr lang="en-US" dirty="0" smtClean="0"/>
              <a:t>Too much water absorption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" y="6172140"/>
            <a:ext cx="6934200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Syntactic Foams will be Used </a:t>
            </a:r>
            <a:r>
              <a:rPr lang="en-US" sz="2000" b="1" i="1" kern="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I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nstead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itchFamily="34" charset="0"/>
              </a:rPr>
              <a:t> of Expanded-Plastic Foams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8526" y="4486275"/>
            <a:ext cx="4572000" cy="1530046"/>
            <a:chOff x="118526" y="4486275"/>
            <a:chExt cx="4572000" cy="1530046"/>
          </a:xfrm>
        </p:grpSpPr>
        <p:pic>
          <p:nvPicPr>
            <p:cNvPr id="7" name="Picture 4" descr="X:\Images\Needs Approval\CLR\ECO-Merit - High Pressure Foam Conditioning\IMG_244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39" y="4486275"/>
              <a:ext cx="1625548" cy="1219200"/>
            </a:xfrm>
            <a:prstGeom prst="rect">
              <a:avLst/>
            </a:prstGeom>
            <a:noFill/>
          </p:spPr>
        </p:pic>
        <p:pic>
          <p:nvPicPr>
            <p:cNvPr id="8" name="Picture 5" descr="X:\Images\Needs Approval\CLR\ECO-Merit - High Pressure Foam Conditioning\IMG_244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9252" y="4486275"/>
              <a:ext cx="1625548" cy="12192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118526" y="5677767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High-Pressure Water-Conditioning Apparatus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45795" y="1154332"/>
            <a:ext cx="2212029" cy="1969868"/>
            <a:chOff x="6045795" y="1154332"/>
            <a:chExt cx="2212029" cy="1969868"/>
          </a:xfrm>
        </p:grpSpPr>
        <p:pic>
          <p:nvPicPr>
            <p:cNvPr id="11" name="Picture 2" descr="X:\Images\Needs Approval\CLR\ECO-Merit - High Pressure Foam Conditioning\IMG_242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8375" y="1154332"/>
              <a:ext cx="1066683" cy="800038"/>
            </a:xfrm>
            <a:prstGeom prst="rect">
              <a:avLst/>
            </a:prstGeom>
            <a:noFill/>
          </p:spPr>
        </p:pic>
        <p:pic>
          <p:nvPicPr>
            <p:cNvPr id="12" name="Picture 3" descr="X:\Images\Needs Approval\CLR\ECO-Merit - High Pressure Foam Conditioning\IMG_242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91141" y="2030570"/>
              <a:ext cx="1066683" cy="800038"/>
            </a:xfrm>
            <a:prstGeom prst="rect">
              <a:avLst/>
            </a:prstGeom>
            <a:noFill/>
          </p:spPr>
        </p:pic>
        <p:pic>
          <p:nvPicPr>
            <p:cNvPr id="13" name="Picture 4" descr="X:\Images\Needs Approval\CLR\ECO-Merit - High Pressure Foam Conditioning\IMG_242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91141" y="1154332"/>
              <a:ext cx="1066683" cy="800038"/>
            </a:xfrm>
            <a:prstGeom prst="rect">
              <a:avLst/>
            </a:prstGeom>
            <a:noFill/>
          </p:spPr>
        </p:pic>
        <p:pic>
          <p:nvPicPr>
            <p:cNvPr id="14" name="Picture 5" descr="X:\Images\Needs Approval\CLR\ECO-Merit - High Pressure Foam Conditioning\IMG_2428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48375" y="2030570"/>
              <a:ext cx="1066683" cy="800038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045795" y="2785646"/>
              <a:ext cx="2200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Four Foam Coupons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 t="5647"/>
          <a:stretch>
            <a:fillRect/>
          </a:stretch>
        </p:blipFill>
        <p:spPr bwMode="auto">
          <a:xfrm>
            <a:off x="5410200" y="3309089"/>
            <a:ext cx="3487539" cy="274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Blade-to-Hub Attachment (FEA)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33800" y="3733800"/>
            <a:ext cx="3103278" cy="2521729"/>
            <a:chOff x="3907122" y="3733800"/>
            <a:chExt cx="3103278" cy="2521729"/>
          </a:xfrm>
        </p:grpSpPr>
        <p:grpSp>
          <p:nvGrpSpPr>
            <p:cNvPr id="14" name="Group 13"/>
            <p:cNvGrpSpPr/>
            <p:nvPr/>
          </p:nvGrpSpPr>
          <p:grpSpPr>
            <a:xfrm>
              <a:off x="3907122" y="4123730"/>
              <a:ext cx="3103278" cy="2131799"/>
              <a:chOff x="3259139" y="4504273"/>
              <a:chExt cx="3103278" cy="2131799"/>
            </a:xfrm>
          </p:grpSpPr>
          <p:pic>
            <p:nvPicPr>
              <p:cNvPr id="9" name="Picture 8" descr="40m_blade-DAVE-2B_0082.tif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3981" t="22444" r="13457" b="6943"/>
              <a:stretch>
                <a:fillRect/>
              </a:stretch>
            </p:blipFill>
            <p:spPr>
              <a:xfrm>
                <a:off x="4800600" y="5054601"/>
                <a:ext cx="1561817" cy="1168854"/>
              </a:xfrm>
              <a:prstGeom prst="rect">
                <a:avLst/>
              </a:prstGeom>
            </p:spPr>
          </p:pic>
          <p:pic>
            <p:nvPicPr>
              <p:cNvPr id="10" name="Picture 9" descr="40m_blade-DAVE-2B_0080.tif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8365"/>
              <a:stretch>
                <a:fillRect/>
              </a:stretch>
            </p:blipFill>
            <p:spPr>
              <a:xfrm>
                <a:off x="3312576" y="4504273"/>
                <a:ext cx="2056043" cy="1249249"/>
              </a:xfrm>
              <a:prstGeom prst="rect">
                <a:avLst/>
              </a:prstGeom>
            </p:spPr>
          </p:pic>
          <p:pic>
            <p:nvPicPr>
              <p:cNvPr id="11" name="Picture 10" descr="40m_blade-DAVE-2B_0081.tif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278" t="22389" r="29198" b="3553"/>
              <a:stretch>
                <a:fillRect/>
              </a:stretch>
            </p:blipFill>
            <p:spPr>
              <a:xfrm>
                <a:off x="3259139" y="5410200"/>
                <a:ext cx="1510959" cy="1225872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5448583" y="3733800"/>
              <a:ext cx="129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Contact Analysis Model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10400" y="1219200"/>
            <a:ext cx="2057400" cy="5181600"/>
            <a:chOff x="6781800" y="1371600"/>
            <a:chExt cx="2057400" cy="5181600"/>
          </a:xfrm>
        </p:grpSpPr>
        <p:pic>
          <p:nvPicPr>
            <p:cNvPr id="8" name="Picture 7" descr="40m_blade-DAVE-2B_0078.t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951" r="37477"/>
            <a:stretch>
              <a:fillRect/>
            </a:stretch>
          </p:blipFill>
          <p:spPr>
            <a:xfrm>
              <a:off x="6984283" y="1905000"/>
              <a:ext cx="1652434" cy="4648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81800" y="13716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Blade-in-Pocket Model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733" y="1295400"/>
            <a:ext cx="4191000" cy="3200400"/>
            <a:chOff x="152400" y="1066800"/>
            <a:chExt cx="4191000" cy="3200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02958" y="1850725"/>
              <a:ext cx="2140442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241125"/>
              <a:ext cx="1968533" cy="302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828800" y="1066800"/>
              <a:ext cx="129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Hub Assembly Model</a:t>
              </a:r>
              <a:endParaRPr lang="en-US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Turbine Weight and Cost Estimates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r>
              <a:rPr lang="en-US" dirty="0" smtClean="0"/>
              <a:t>Structurally-robust blades and blade attachments</a:t>
            </a:r>
          </a:p>
          <a:p>
            <a:pPr lvl="1"/>
            <a:r>
              <a:rPr lang="en-US" dirty="0" smtClean="0"/>
              <a:t>Acceptable factors of safety</a:t>
            </a:r>
          </a:p>
          <a:p>
            <a:r>
              <a:rPr lang="en-US" dirty="0" smtClean="0"/>
              <a:t>Very expensive</a:t>
            </a:r>
          </a:p>
          <a:p>
            <a:r>
              <a:rPr lang="en-US" dirty="0" smtClean="0"/>
              <a:t>Not neutrally buoyant (heavy)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1550" y="3733800"/>
          <a:ext cx="7200900" cy="2788920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2247900"/>
                <a:gridCol w="1066800"/>
                <a:gridCol w="1066800"/>
                <a:gridCol w="990600"/>
                <a:gridCol w="1828800"/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Component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Dry Weight (kg)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Wet Weight (kg)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Cost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Comments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Carbon-Composite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Spars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12,340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4,440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$1,170,000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Blades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Single Turbine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Syntactic Foam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8,000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-5,900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$92,000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593 kg/m</a:t>
                      </a:r>
                      <a:r>
                        <a:rPr lang="en-US" sz="12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E-Glass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Composite Skin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6,700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3,260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$344,000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Steel Spar Clamps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48,000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40,800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$610,000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Steel </a:t>
                      </a:r>
                      <a:r>
                        <a:rPr lang="en-US" sz="1200" b="1" dirty="0" err="1" smtClean="0">
                          <a:latin typeface="Arial" pitchFamily="34" charset="0"/>
                          <a:cs typeface="Arial" pitchFamily="34" charset="0"/>
                        </a:rPr>
                        <a:t>Weldment</a:t>
                      </a:r>
                      <a:endParaRPr lang="en-US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$318,000 for Casting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Hub Assembly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70,700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61,400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$806,000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Steel </a:t>
                      </a:r>
                      <a:r>
                        <a:rPr lang="en-US" sz="1200" b="1" dirty="0" err="1" smtClean="0">
                          <a:latin typeface="Arial" pitchFamily="34" charset="0"/>
                          <a:cs typeface="Arial" pitchFamily="34" charset="0"/>
                        </a:rPr>
                        <a:t>Weldment</a:t>
                      </a:r>
                      <a:endParaRPr lang="en-US" sz="12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$459,000</a:t>
                      </a:r>
                      <a:r>
                        <a:rPr lang="en-US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for Casting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145,740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104,000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$3,022,000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219200"/>
            <a:ext cx="353612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NREL Code, </a:t>
            </a:r>
            <a:r>
              <a:rPr lang="en-US" dirty="0" err="1" smtClean="0"/>
              <a:t>HARP_Opt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ARL Penn State cost-share portion of </a:t>
            </a:r>
            <a:r>
              <a:rPr lang="en-US" dirty="0" err="1" smtClean="0"/>
              <a:t>Aquantis</a:t>
            </a:r>
            <a:endParaRPr lang="en-US" dirty="0" smtClean="0"/>
          </a:p>
          <a:p>
            <a:pPr lvl="1"/>
            <a:r>
              <a:rPr lang="en-US" dirty="0" smtClean="0"/>
              <a:t>Graduate student support: Matt Trudeau</a:t>
            </a:r>
          </a:p>
          <a:p>
            <a:pPr lvl="2"/>
            <a:r>
              <a:rPr lang="en-US" dirty="0" smtClean="0"/>
              <a:t>Structural design enhancements to </a:t>
            </a:r>
            <a:r>
              <a:rPr lang="en-US" dirty="0" err="1" smtClean="0"/>
              <a:t>HARP_Opt</a:t>
            </a:r>
            <a:endParaRPr lang="en-US" dirty="0" smtClean="0"/>
          </a:p>
          <a:p>
            <a:pPr lvl="3"/>
            <a:r>
              <a:rPr lang="en-US" dirty="0" smtClean="0"/>
              <a:t>Worked with University of Washington                                                                     graduate student, Danny Sale</a:t>
            </a:r>
          </a:p>
          <a:p>
            <a:r>
              <a:rPr lang="en-US" dirty="0" smtClean="0"/>
              <a:t>Enhancements:</a:t>
            </a:r>
          </a:p>
          <a:p>
            <a:pPr lvl="1"/>
            <a:r>
              <a:rPr lang="en-US" dirty="0" smtClean="0"/>
              <a:t>Tip deflection</a:t>
            </a:r>
          </a:p>
          <a:p>
            <a:pPr lvl="2"/>
            <a:r>
              <a:rPr lang="en-US" dirty="0" smtClean="0"/>
              <a:t>Validated with FEA to within a 2% error</a:t>
            </a:r>
          </a:p>
          <a:p>
            <a:pPr lvl="1"/>
            <a:r>
              <a:rPr lang="en-US" dirty="0" err="1" smtClean="0"/>
              <a:t>Torsional</a:t>
            </a:r>
            <a:r>
              <a:rPr lang="en-US" dirty="0" smtClean="0"/>
              <a:t> deflection</a:t>
            </a:r>
          </a:p>
          <a:p>
            <a:pPr lvl="2"/>
            <a:r>
              <a:rPr lang="en-US" dirty="0" smtClean="0"/>
              <a:t>Hydrodynamic performance impact</a:t>
            </a:r>
          </a:p>
          <a:p>
            <a:pPr lvl="1"/>
            <a:r>
              <a:rPr lang="en-US" dirty="0" smtClean="0"/>
              <a:t>Box-beam design</a:t>
            </a:r>
          </a:p>
          <a:p>
            <a:pPr lvl="2"/>
            <a:r>
              <a:rPr lang="en-US" dirty="0" smtClean="0"/>
              <a:t>Design based upon material constraints</a:t>
            </a:r>
          </a:p>
          <a:p>
            <a:pPr lvl="2"/>
            <a:r>
              <a:rPr lang="en-US" dirty="0" smtClean="0"/>
              <a:t>Iteration to minimize weight</a:t>
            </a:r>
          </a:p>
          <a:p>
            <a:pPr lvl="1"/>
            <a:r>
              <a:rPr lang="en-US" dirty="0" smtClean="0"/>
              <a:t>Composite blade stress validation</a:t>
            </a:r>
          </a:p>
          <a:p>
            <a:pPr lvl="2"/>
            <a:r>
              <a:rPr lang="en-US" dirty="0" smtClean="0"/>
              <a:t>FEA analysis of composite blade stress code</a:t>
            </a:r>
          </a:p>
          <a:p>
            <a:pPr lvl="1"/>
            <a:endParaRPr lang="en-US" dirty="0" smtClean="0"/>
          </a:p>
          <a:p>
            <a:pPr lvl="3">
              <a:buNone/>
            </a:pPr>
            <a:r>
              <a:rPr lang="en-US" dirty="0" smtClean="0"/>
              <a:t>				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15237" y="1828800"/>
            <a:ext cx="2576364" cy="4648200"/>
            <a:chOff x="6457472" y="2209800"/>
            <a:chExt cx="2534128" cy="4572000"/>
          </a:xfrm>
        </p:grpSpPr>
        <p:pic>
          <p:nvPicPr>
            <p:cNvPr id="6" name="Picture 2" descr="z:\THESIS\PSUThesis\Chapter-2\Figures\DannySalePressure000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6163" r="2179" b="12892"/>
            <a:stretch>
              <a:fillRect/>
            </a:stretch>
          </p:blipFill>
          <p:spPr bwMode="auto">
            <a:xfrm>
              <a:off x="6598257" y="5373951"/>
              <a:ext cx="2393343" cy="1407849"/>
            </a:xfrm>
            <a:prstGeom prst="rect">
              <a:avLst/>
            </a:prstGeom>
            <a:noFill/>
          </p:spPr>
        </p:pic>
        <p:pic>
          <p:nvPicPr>
            <p:cNvPr id="7" name="Content Placeholder 16" descr="Picture2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57472" y="2209800"/>
              <a:ext cx="2534128" cy="1847208"/>
            </a:xfrm>
            <a:prstGeom prst="rect">
              <a:avLst/>
            </a:prstGeom>
          </p:spPr>
        </p:pic>
        <p:pic>
          <p:nvPicPr>
            <p:cNvPr id="8" name="Picture 7" descr="Blade with BoxBeam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65" t="10000" b="3333"/>
            <a:stretch>
              <a:fillRect/>
            </a:stretch>
          </p:blipFill>
          <p:spPr>
            <a:xfrm>
              <a:off x="6903711" y="4087603"/>
              <a:ext cx="2011689" cy="141361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6629400" y="5334000"/>
              <a:ext cx="533400" cy="3810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Bearing-and-Seal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Option 1</a:t>
            </a:r>
            <a:r>
              <a:rPr lang="en-US" dirty="0" smtClean="0"/>
              <a:t>: An oil-lubricated design with a drive shaft, tapered 	          roller bearings, thrust bearings, and a mechanical-	          face seal</a:t>
            </a:r>
            <a:endParaRPr lang="en-US" sz="1400" dirty="0" smtClean="0"/>
          </a:p>
          <a:p>
            <a:pPr lvl="1"/>
            <a:r>
              <a:rPr lang="en-US" dirty="0" smtClean="0"/>
              <a:t>Proven in wind-turbine industry</a:t>
            </a:r>
          </a:p>
          <a:p>
            <a:pPr lvl="1"/>
            <a:r>
              <a:rPr lang="en-US" dirty="0" smtClean="0"/>
              <a:t>Potentially lower cost</a:t>
            </a:r>
          </a:p>
          <a:p>
            <a:pPr lvl="1"/>
            <a:r>
              <a:rPr lang="en-US" dirty="0" smtClean="0"/>
              <a:t>Potentially lower weight</a:t>
            </a:r>
            <a:endParaRPr lang="en-US" sz="1000" dirty="0" smtClean="0"/>
          </a:p>
          <a:p>
            <a:r>
              <a:rPr lang="en-US" u="sng" dirty="0" smtClean="0"/>
              <a:t>Option 2</a:t>
            </a:r>
            <a:r>
              <a:rPr lang="en-US" dirty="0" smtClean="0"/>
              <a:t>: A seawater-film bearing, a thrust bearing, a smaller 	          drive shaft, a flex coupling, and a smaller 		          mechanical-face seal</a:t>
            </a:r>
          </a:p>
          <a:p>
            <a:pPr lvl="1"/>
            <a:r>
              <a:rPr lang="en-US" dirty="0" smtClean="0"/>
              <a:t>Water-lubricated, environmentally-friendly design</a:t>
            </a:r>
          </a:p>
          <a:p>
            <a:pPr lvl="1"/>
            <a:r>
              <a:rPr lang="en-US" dirty="0" smtClean="0"/>
              <a:t>Rotor support shaft does not experience reverse bending</a:t>
            </a:r>
          </a:p>
          <a:p>
            <a:pPr lvl="1"/>
            <a:r>
              <a:rPr lang="en-US" dirty="0" smtClean="0"/>
              <a:t>Rotor support shaft only experiences unsteady torque</a:t>
            </a:r>
          </a:p>
          <a:p>
            <a:pPr lvl="1"/>
            <a:r>
              <a:rPr lang="en-US" dirty="0" smtClean="0"/>
              <a:t>Minimal bearing wear (predicted 20-year life)</a:t>
            </a:r>
          </a:p>
          <a:p>
            <a:pPr lvl="1"/>
            <a:r>
              <a:rPr lang="en-US" dirty="0" smtClean="0"/>
              <a:t>Proven history of success on U.S. Navy and commercial vessels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Aquantis</a:t>
            </a:r>
            <a:r>
              <a:rPr lang="en-US" dirty="0" smtClean="0"/>
              <a:t> Preliminary Design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r>
              <a:rPr lang="en-US" dirty="0" smtClean="0"/>
              <a:t>Update:</a:t>
            </a:r>
          </a:p>
          <a:p>
            <a:pPr lvl="1"/>
            <a:r>
              <a:rPr lang="en-US" dirty="0" smtClean="0"/>
              <a:t>October 18-19, 2011</a:t>
            </a:r>
          </a:p>
          <a:p>
            <a:pPr lvl="1"/>
            <a:r>
              <a:rPr lang="en-US" dirty="0" smtClean="0"/>
              <a:t>COE: 17.7 Cents/ kWh: FOS=3</a:t>
            </a:r>
          </a:p>
          <a:p>
            <a:pPr lvl="1"/>
            <a:r>
              <a:rPr lang="en-US" dirty="0" smtClean="0"/>
              <a:t>Suboptimal COTS Equipment</a:t>
            </a:r>
          </a:p>
          <a:p>
            <a:pPr lvl="1"/>
            <a:r>
              <a:rPr lang="en-US" dirty="0" smtClean="0"/>
              <a:t>Cost Waterfall: 10.4 cents/kWh</a:t>
            </a:r>
          </a:p>
          <a:p>
            <a:pPr lvl="1"/>
            <a:r>
              <a:rPr lang="en-US" dirty="0" smtClean="0"/>
              <a:t>DOE peer Review: November 1, 2011</a:t>
            </a:r>
          </a:p>
          <a:p>
            <a:pPr lvl="1"/>
            <a:r>
              <a:rPr lang="en-US" dirty="0" smtClean="0"/>
              <a:t>Resource assessment: May 15, 2012</a:t>
            </a:r>
          </a:p>
          <a:p>
            <a:pPr lvl="1"/>
            <a:r>
              <a:rPr lang="en-US" dirty="0" smtClean="0"/>
              <a:t>1/20</a:t>
            </a:r>
            <a:r>
              <a:rPr lang="en-US" baseline="30000" dirty="0" smtClean="0"/>
              <a:t>th</a:t>
            </a:r>
            <a:r>
              <a:rPr lang="en-US" dirty="0" smtClean="0"/>
              <a:t>-scale towing-tank: June15, 2012</a:t>
            </a:r>
          </a:p>
          <a:p>
            <a:pPr lvl="1"/>
            <a:r>
              <a:rPr lang="en-US" dirty="0" smtClean="0"/>
              <a:t>Critical-element composite-material testing: August 30, 2012</a:t>
            </a:r>
          </a:p>
          <a:p>
            <a:pPr lvl="1"/>
            <a:r>
              <a:rPr lang="en-US" dirty="0" smtClean="0"/>
              <a:t>Tentative: Full-scale </a:t>
            </a:r>
            <a:r>
              <a:rPr lang="en-US" dirty="0" err="1" smtClean="0"/>
              <a:t>drivetrain</a:t>
            </a:r>
            <a:r>
              <a:rPr lang="en-US" dirty="0" smtClean="0"/>
              <a:t> testing</a:t>
            </a:r>
          </a:p>
          <a:p>
            <a:pPr lvl="1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87" y="4191000"/>
            <a:ext cx="3225797" cy="191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Z:\Dehlsen Ecomerit\GES IMages Oct 7 2011\ECOMERIT-MODEL-ASSEMBLY_HYBRED_ARL-TAIL_PT-NACELLE_OCT-7-201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59" y="1600200"/>
            <a:ext cx="322085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066214"/>
      </p:ext>
    </p:extLst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Oil-Lubricated, Tapered-Roller Bearing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4255" y="2133600"/>
            <a:ext cx="8755491" cy="3324990"/>
            <a:chOff x="152400" y="2361954"/>
            <a:chExt cx="8755491" cy="332499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6108" y="2533072"/>
              <a:ext cx="4007148" cy="2963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79364" y="2361954"/>
              <a:ext cx="4428527" cy="3324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152400" y="5086928"/>
              <a:ext cx="533400" cy="1524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Seawater-Lubricated Journal Bearing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63" y="1489426"/>
            <a:ext cx="7839075" cy="470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duramax bearing assembly present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483" y="3700046"/>
            <a:ext cx="3472434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40266" y="5816712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Bearings and Seals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477000" y="5185557"/>
            <a:ext cx="2438400" cy="1291443"/>
            <a:chOff x="6324600" y="5185557"/>
            <a:chExt cx="2438400" cy="129144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24600" y="5257546"/>
              <a:ext cx="2438400" cy="121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391400" y="5185557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Shaft FEA</a:t>
              </a:r>
              <a:endParaRPr lang="en-US" sz="1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0855" y="1749623"/>
            <a:ext cx="3841691" cy="2212777"/>
            <a:chOff x="152400" y="1749623"/>
            <a:chExt cx="3841691" cy="2212777"/>
          </a:xfrm>
        </p:grpSpPr>
        <p:pic>
          <p:nvPicPr>
            <p:cNvPr id="8" name="Picture 2" descr="Z:\Dehlsen Ecomerit\Duramax\2007_08_09 lef photos of hydrodynamic pocket and dry run test samples 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EDF1F2"/>
                </a:clrFrom>
                <a:clrTo>
                  <a:srgbClr val="EDF1F2">
                    <a:alpha val="0"/>
                  </a:srgbClr>
                </a:clrTo>
              </a:clrChange>
            </a:blip>
            <a:srcRect l="21032" t="18694" r="25219" b="15878"/>
            <a:stretch>
              <a:fillRect/>
            </a:stretch>
          </p:blipFill>
          <p:spPr bwMode="auto">
            <a:xfrm>
              <a:off x="2743200" y="2435423"/>
              <a:ext cx="1250891" cy="1142118"/>
            </a:xfrm>
            <a:prstGeom prst="rect">
              <a:avLst/>
            </a:prstGeom>
            <a:noFill/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EFE"/>
                </a:clrFrom>
                <a:clrTo>
                  <a:srgbClr val="FDFEFE">
                    <a:alpha val="0"/>
                  </a:srgbClr>
                </a:clrTo>
              </a:clrChange>
            </a:blip>
            <a:srcRect l="12552" t="18560" r="36581" b="19675"/>
            <a:stretch>
              <a:fillRect/>
            </a:stretch>
          </p:blipFill>
          <p:spPr bwMode="auto">
            <a:xfrm>
              <a:off x="152400" y="1749623"/>
              <a:ext cx="2362795" cy="2212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52400" y="5909846"/>
            <a:ext cx="4038600" cy="338554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Proprietary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Information: </a:t>
            </a:r>
            <a:r>
              <a:rPr kumimoji="0" lang="en-US" sz="16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Duramax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Inc.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1414046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Seawater-Film Bearings</a:t>
            </a:r>
            <a:endParaRPr lang="en-US" sz="16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6145101" y="1143000"/>
            <a:ext cx="2694099" cy="1585202"/>
            <a:chOff x="5943600" y="1295400"/>
            <a:chExt cx="2694099" cy="1585202"/>
          </a:xfrm>
        </p:grpSpPr>
        <p:pic>
          <p:nvPicPr>
            <p:cNvPr id="14" name="Picture 2" descr="Z:\Dehlsen Ecomerit\GES Images etc Oct 10 2011\AMERIDRIVE_COUPLING_MODIFIED_OCT-10-2011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43600" y="1295400"/>
              <a:ext cx="2694099" cy="158520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858000" y="1295400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Diaphragm Flex Coupling</a:t>
              </a:r>
              <a:endParaRPr lang="en-US" sz="1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17533" y="2429936"/>
            <a:ext cx="2362200" cy="2637135"/>
            <a:chOff x="4817533" y="2429936"/>
            <a:chExt cx="2362200" cy="2637135"/>
          </a:xfrm>
        </p:grpSpPr>
        <p:pic>
          <p:nvPicPr>
            <p:cNvPr id="16" name="Picture 2" descr="Z:\Saidia Hydro Turbine Drive Shafting etc June 2010\Ref Material For General Drive Train Presentation\John Crane Mechanical Face Seal_files\8b_1_i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36698" y="2743201"/>
              <a:ext cx="2323870" cy="232387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4817533" y="242993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Mechanical-Face Seal</a:t>
              </a:r>
              <a:endParaRPr lang="en-US" sz="16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Hydraulic-Drive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Variable-ratio </a:t>
            </a:r>
            <a:r>
              <a:rPr lang="en-US" i="1" dirty="0" smtClean="0"/>
              <a:t>hydrostatic transmission </a:t>
            </a:r>
            <a:r>
              <a:rPr lang="en-US" dirty="0" smtClean="0"/>
              <a:t>to transmit power from the input (rotor) shaft to a constant speed electrical generator</a:t>
            </a:r>
            <a:endParaRPr lang="en-US" dirty="0"/>
          </a:p>
          <a:p>
            <a:pPr lvl="1"/>
            <a:r>
              <a:rPr lang="en-US" dirty="0" smtClean="0"/>
              <a:t>No gearbox  →  hydrostatic torque reduction</a:t>
            </a:r>
          </a:p>
          <a:p>
            <a:pPr lvl="2"/>
            <a:r>
              <a:rPr lang="en-US" dirty="0" smtClean="0"/>
              <a:t>Improved robustness and reliability</a:t>
            </a:r>
          </a:p>
          <a:p>
            <a:pPr lvl="2"/>
            <a:r>
              <a:rPr lang="en-US" dirty="0" smtClean="0"/>
              <a:t>Decreased maintenance costs</a:t>
            </a:r>
          </a:p>
          <a:p>
            <a:pPr lvl="2"/>
            <a:r>
              <a:rPr lang="en-US" dirty="0" smtClean="0"/>
              <a:t>Decreased efficiency</a:t>
            </a:r>
          </a:p>
          <a:p>
            <a:pPr lvl="1"/>
            <a:r>
              <a:rPr lang="en-US" dirty="0" smtClean="0"/>
              <a:t>Primary components:</a:t>
            </a:r>
          </a:p>
          <a:p>
            <a:pPr lvl="2"/>
            <a:r>
              <a:rPr lang="en-US" dirty="0" smtClean="0"/>
              <a:t>Large hydraulic </a:t>
            </a:r>
            <a:r>
              <a:rPr lang="en-US" i="1" dirty="0" smtClean="0"/>
              <a:t>fixed-displacement</a:t>
            </a:r>
            <a:r>
              <a:rPr lang="en-US" dirty="0" smtClean="0"/>
              <a:t> pump</a:t>
            </a:r>
          </a:p>
          <a:p>
            <a:pPr lvl="3"/>
            <a:r>
              <a:rPr lang="en-US" dirty="0" smtClean="0"/>
              <a:t>Hydraulic fluid flow will be proportional to the input shaft (rotor) speed and, therefore, will vary with the current speed</a:t>
            </a:r>
          </a:p>
          <a:p>
            <a:pPr lvl="2"/>
            <a:r>
              <a:rPr lang="en-US" i="1" dirty="0" smtClean="0"/>
              <a:t>Variable-displacement</a:t>
            </a:r>
            <a:r>
              <a:rPr lang="en-US" dirty="0" smtClean="0"/>
              <a:t> hydraulic motor</a:t>
            </a:r>
          </a:p>
          <a:p>
            <a:pPr lvl="2"/>
            <a:r>
              <a:rPr lang="en-US" i="1" dirty="0" smtClean="0"/>
              <a:t>Constant-speed</a:t>
            </a:r>
            <a:r>
              <a:rPr lang="en-US" dirty="0" smtClean="0"/>
              <a:t> generator</a:t>
            </a:r>
          </a:p>
          <a:p>
            <a:pPr lvl="1"/>
            <a:r>
              <a:rPr lang="en-US" dirty="0" smtClean="0"/>
              <a:t>Other components:</a:t>
            </a:r>
          </a:p>
          <a:p>
            <a:pPr lvl="2"/>
            <a:r>
              <a:rPr lang="en-US" dirty="0" smtClean="0"/>
              <a:t>Torque arm; fully-synthetic, bio-gradable hydraulic oil; coolant pump and motor; charge; pump and motor; hydraulic lines; hydraulic reservoir; hydraulic filter assembly; heat exchanger; …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Hydraulic-Drive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39010"/>
            <a:ext cx="1600200" cy="253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6700" y="3504621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Coolant Pump</a:t>
            </a:r>
            <a:endParaRPr lang="en-US" sz="16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37" r="11566"/>
          <a:stretch>
            <a:fillRect/>
          </a:stretch>
        </p:blipFill>
        <p:spPr bwMode="auto">
          <a:xfrm>
            <a:off x="3048000" y="3234193"/>
            <a:ext cx="1828800" cy="335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14700" y="28956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Heat Exchanger</a:t>
            </a:r>
            <a:endParaRPr lang="en-US" sz="16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73" r="72480"/>
          <a:stretch>
            <a:fillRect/>
          </a:stretch>
        </p:blipFill>
        <p:spPr bwMode="auto">
          <a:xfrm>
            <a:off x="5105400" y="1676400"/>
            <a:ext cx="6096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29200" y="13716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Filter</a:t>
            </a:r>
            <a:endParaRPr lang="en-US" sz="16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48" t="27655" r="60327" b="21220"/>
          <a:stretch>
            <a:fillRect/>
          </a:stretch>
        </p:blipFill>
        <p:spPr bwMode="auto">
          <a:xfrm>
            <a:off x="6019800" y="973666"/>
            <a:ext cx="3124200" cy="226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315200" y="1074692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Charge Pump and Motor</a:t>
            </a:r>
            <a:endParaRPr lang="en-US" sz="1600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A2A8BF"/>
              </a:clrFrom>
              <a:clrTo>
                <a:srgbClr val="A2A8B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452" y="4191001"/>
            <a:ext cx="406754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162800" y="452966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Hydraulic Motor</a:t>
            </a:r>
            <a:endParaRPr lang="en-US" sz="1600" b="1" dirty="0"/>
          </a:p>
        </p:txBody>
      </p:sp>
      <p:pic>
        <p:nvPicPr>
          <p:cNvPr id="15" name="Picture 3" descr="sk 001708-405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30000" t="18192" r="31667" b="16808"/>
          <a:stretch>
            <a:fillRect/>
          </a:stretch>
        </p:blipFill>
        <p:spPr bwMode="auto">
          <a:xfrm>
            <a:off x="838200" y="1139698"/>
            <a:ext cx="2438400" cy="249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31799" y="95673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Hydraulic Pump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Hydraulic-Drive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926"/>
          <a:stretch>
            <a:fillRect/>
          </a:stretch>
        </p:blipFill>
        <p:spPr bwMode="auto">
          <a:xfrm>
            <a:off x="495300" y="1244598"/>
            <a:ext cx="815340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A brake will be required</a:t>
            </a:r>
          </a:p>
          <a:p>
            <a:pPr lvl="1"/>
            <a:r>
              <a:rPr lang="en-US" dirty="0" smtClean="0"/>
              <a:t>If current speeds increase too much, in order to prevent excessive blade loading and turbine torque</a:t>
            </a:r>
          </a:p>
          <a:p>
            <a:pPr lvl="2"/>
            <a:r>
              <a:rPr lang="en-US" dirty="0" smtClean="0"/>
              <a:t>Including emergency conditions</a:t>
            </a:r>
          </a:p>
          <a:p>
            <a:pPr lvl="1"/>
            <a:r>
              <a:rPr lang="en-US" dirty="0" smtClean="0"/>
              <a:t>To stop the turbine for maintenance</a:t>
            </a:r>
          </a:p>
          <a:p>
            <a:r>
              <a:rPr lang="en-US" dirty="0" smtClean="0"/>
              <a:t>A brake will not be used for normal operation</a:t>
            </a:r>
          </a:p>
          <a:p>
            <a:r>
              <a:rPr lang="en-US" dirty="0" smtClean="0"/>
              <a:t>Both wet brakes and dry brakes have been considered</a:t>
            </a:r>
          </a:p>
          <a:p>
            <a:r>
              <a:rPr lang="en-US" dirty="0" smtClean="0"/>
              <a:t>The hydraulic system could possibly help supplement the brake </a:t>
            </a:r>
          </a:p>
          <a:p>
            <a:r>
              <a:rPr lang="en-US" dirty="0" smtClean="0"/>
              <a:t>Brakes will require on/off monitoring and pad monitoring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899441" y="1752600"/>
            <a:ext cx="3136318" cy="2133600"/>
            <a:chOff x="5899441" y="1371600"/>
            <a:chExt cx="3136318" cy="2133600"/>
          </a:xfrm>
        </p:grpSpPr>
        <p:grpSp>
          <p:nvGrpSpPr>
            <p:cNvPr id="10" name="Group 9"/>
            <p:cNvGrpSpPr/>
            <p:nvPr/>
          </p:nvGrpSpPr>
          <p:grpSpPr>
            <a:xfrm>
              <a:off x="5899441" y="1686776"/>
              <a:ext cx="3136318" cy="1818424"/>
              <a:chOff x="5681135" y="1686776"/>
              <a:chExt cx="3136318" cy="1818424"/>
            </a:xfrm>
          </p:grpSpPr>
          <p:pic>
            <p:nvPicPr>
              <p:cNvPr id="6" name="Picture 2" descr="Z:\Dehlsen Ecomerit\GES IMages Oct 7 2011\WICHITA_BRAKE_SECTION_OCT-4-201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32731" y="1686776"/>
                <a:ext cx="1284722" cy="1804137"/>
              </a:xfrm>
              <a:prstGeom prst="rect">
                <a:avLst/>
              </a:prstGeom>
              <a:noFill/>
            </p:spPr>
          </p:pic>
          <p:pic>
            <p:nvPicPr>
              <p:cNvPr id="7" name="Picture 3" descr="Z:\Dehlsen Ecomerit\GES IMages Oct 7 2011\WICHITA_BRAKE_OCT-4-201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15000" y="1686776"/>
                <a:ext cx="1635604" cy="1789802"/>
              </a:xfrm>
              <a:prstGeom prst="rect">
                <a:avLst/>
              </a:prstGeom>
              <a:noFill/>
            </p:spPr>
          </p:pic>
          <p:sp>
            <p:nvSpPr>
              <p:cNvPr id="8" name="Rectangle 7"/>
              <p:cNvSpPr/>
              <p:nvPr/>
            </p:nvSpPr>
            <p:spPr>
              <a:xfrm>
                <a:off x="7620000" y="3352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681135" y="33528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858000" y="137160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Wet Brake</a:t>
              </a:r>
              <a:endParaRPr lang="en-US" sz="1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39118" y="4343400"/>
            <a:ext cx="3056965" cy="1981200"/>
            <a:chOff x="5939118" y="4343400"/>
            <a:chExt cx="3056965" cy="19812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3218" t="10087" r="17816" b="43252"/>
            <a:stretch>
              <a:fillRect/>
            </a:stretch>
          </p:blipFill>
          <p:spPr bwMode="auto">
            <a:xfrm>
              <a:off x="5939118" y="4592320"/>
              <a:ext cx="3056965" cy="173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858000" y="434340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Dry Brake</a:t>
              </a:r>
              <a:endParaRPr lang="en-US" sz="16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Nacelle Pressure Vessel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Components designed using engineering calculations, FEA, CAD, and discussions with possible vendors</a:t>
            </a:r>
            <a:endParaRPr lang="en-US" dirty="0"/>
          </a:p>
        </p:txBody>
      </p:sp>
      <p:pic>
        <p:nvPicPr>
          <p:cNvPr id="5" name="Picture 2" descr="Z:\Dehlsen Ecomerit\GES IMages Oct 7 2011\ECOMERIT-MODEL-ASSEMBLY_HYBRED_ARL-TAIL_PT-NACELLE_OCT-7-201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2563518"/>
            <a:ext cx="6534150" cy="39454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000" y="5638800"/>
            <a:ext cx="106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Forward   End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91400" y="2514600"/>
            <a:ext cx="58697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Aft End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25848" y="3308866"/>
            <a:ext cx="90281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Nacelle</a:t>
            </a:r>
            <a:endParaRPr lang="en-US" sz="1600" b="1" dirty="0"/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2528660" y="3478143"/>
            <a:ext cx="860633" cy="7890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19137" y="2667000"/>
            <a:ext cx="118654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Rotor Hub</a:t>
            </a:r>
            <a:endParaRPr lang="en-US" sz="1600" b="1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4505680" y="2836277"/>
            <a:ext cx="784867" cy="2117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39676" y="3429000"/>
            <a:ext cx="10013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Tailcone</a:t>
            </a:r>
            <a:endParaRPr lang="en-US" sz="1600" b="1" dirty="0"/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7315201" y="3276601"/>
            <a:ext cx="624475" cy="3216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Nacelle Pressure Vessel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5" name="Picture 2" descr="Z:\Dehlsen Ecomerit\GES Images etc Oct 10 2011\ARL-NACELLE_CENTER-BODY_OCT-7-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77" y="2128068"/>
            <a:ext cx="2632027" cy="243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5890" y="1120534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Nacelle Wall Thickness and Ribs Designed for Maximum Depth and Acceptable FOS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9077" y="456646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Outside Diameter = 4.3 meters</a:t>
            </a:r>
          </a:p>
          <a:p>
            <a:pPr algn="ctr"/>
            <a:r>
              <a:rPr lang="en-US" sz="1200" b="1" dirty="0" smtClean="0"/>
              <a:t>Wall Thickness = 25.4 mm</a:t>
            </a:r>
            <a:endParaRPr lang="en-US" sz="1200" b="1" dirty="0"/>
          </a:p>
        </p:txBody>
      </p:sp>
      <p:pic>
        <p:nvPicPr>
          <p:cNvPr id="1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6477" y="4261668"/>
            <a:ext cx="1383600" cy="149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219"/>
          <a:stretch>
            <a:fillRect/>
          </a:stretch>
        </p:blipFill>
        <p:spPr bwMode="auto">
          <a:xfrm>
            <a:off x="119077" y="5709468"/>
            <a:ext cx="3690923" cy="38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52477" y="532846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Nacelle FEA</a:t>
            </a:r>
            <a:endParaRPr lang="en-US" sz="16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4876800" y="4419600"/>
            <a:ext cx="4052603" cy="2133600"/>
            <a:chOff x="4876800" y="4419600"/>
            <a:chExt cx="4052603" cy="2133600"/>
          </a:xfrm>
        </p:grpSpPr>
        <p:pic>
          <p:nvPicPr>
            <p:cNvPr id="11" name="Picture 2" descr="Z:\Dehlsen Ecomerit\GES Images etc Oct 10 2011\TAIL-CONE-AND-HUB_OCT-10-201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2800" y="5050301"/>
              <a:ext cx="1766603" cy="1426699"/>
            </a:xfrm>
            <a:prstGeom prst="rect">
              <a:avLst/>
            </a:prstGeom>
            <a:noFill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76800" y="4993150"/>
              <a:ext cx="2281237" cy="156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4419600"/>
              <a:ext cx="1005348" cy="830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5029200" y="4690646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Tailcone</a:t>
              </a:r>
              <a:r>
                <a:rPr lang="en-US" sz="1600" b="1" dirty="0" smtClean="0"/>
                <a:t> FEA</a:t>
              </a:r>
              <a:endParaRPr lang="en-US" sz="16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29000" y="1167825"/>
            <a:ext cx="5562600" cy="2794575"/>
            <a:chOff x="3505200" y="990600"/>
            <a:chExt cx="5562600" cy="2794575"/>
          </a:xfrm>
        </p:grpSpPr>
        <p:grpSp>
          <p:nvGrpSpPr>
            <p:cNvPr id="21" name="Group 20"/>
            <p:cNvGrpSpPr/>
            <p:nvPr/>
          </p:nvGrpSpPr>
          <p:grpSpPr>
            <a:xfrm>
              <a:off x="5357446" y="990600"/>
              <a:ext cx="3710354" cy="2214563"/>
              <a:chOff x="5357446" y="990600"/>
              <a:chExt cx="3710354" cy="221456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5357446" y="1066800"/>
                <a:ext cx="3710354" cy="2138363"/>
                <a:chOff x="5357446" y="1066800"/>
                <a:chExt cx="3710354" cy="2138363"/>
              </a:xfrm>
            </p:grpSpPr>
            <p:pic>
              <p:nvPicPr>
                <p:cNvPr id="8" name="Picture 7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357446" y="1066800"/>
                  <a:ext cx="1805354" cy="2133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8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196305" y="1066800"/>
                  <a:ext cx="1871495" cy="2138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6581854" y="990600"/>
                <a:ext cx="1143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Nose FEA</a:t>
                </a:r>
                <a:endParaRPr lang="en-US" sz="1600" b="1" dirty="0"/>
              </a:p>
            </p:txBody>
          </p:sp>
        </p:grpSp>
        <p:pic>
          <p:nvPicPr>
            <p:cNvPr id="18" name="Picture 2" descr="Z:\Dehlsen Ecomerit\Nacelle wall and Nose analysis\ARL-NACELLE_ELIPTICAL-NOSE_OCT-6-2011_FRON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2383" y="1066800"/>
              <a:ext cx="1459235" cy="213360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3505200" y="32004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Access into Nacelle through Nose</a:t>
              </a:r>
              <a:endParaRPr lang="en-US" sz="16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Components:</a:t>
            </a:r>
          </a:p>
          <a:p>
            <a:pPr lvl="1"/>
            <a:r>
              <a:rPr lang="en-US" dirty="0" smtClean="0"/>
              <a:t>Induction or synchronous generator</a:t>
            </a:r>
          </a:p>
          <a:p>
            <a:pPr lvl="1"/>
            <a:r>
              <a:rPr lang="en-US" dirty="0" smtClean="0"/>
              <a:t>Transformer</a:t>
            </a:r>
          </a:p>
          <a:p>
            <a:pPr lvl="1"/>
            <a:r>
              <a:rPr lang="en-US" dirty="0" smtClean="0"/>
              <a:t>Control system</a:t>
            </a:r>
          </a:p>
          <a:p>
            <a:pPr lvl="1"/>
            <a:r>
              <a:rPr lang="en-US" dirty="0" smtClean="0"/>
              <a:t>Sensors</a:t>
            </a:r>
          </a:p>
          <a:p>
            <a:pPr lvl="2"/>
            <a:r>
              <a:rPr lang="en-US" dirty="0" smtClean="0"/>
              <a:t>Pressure sensors, speed encoders, …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822387" y="4088829"/>
            <a:ext cx="2146986" cy="2574439"/>
            <a:chOff x="2667000" y="4054961"/>
            <a:chExt cx="2146986" cy="2574439"/>
          </a:xfrm>
        </p:grpSpPr>
        <p:pic>
          <p:nvPicPr>
            <p:cNvPr id="6" name="Picture 8" descr="http://accessscience.com/loadBinary.aspx?aID=4853&amp;filename=746900FG0010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03396" y="4628265"/>
              <a:ext cx="1674195" cy="1667101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67000" y="4054961"/>
              <a:ext cx="2146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Wound Field Synchronous  Rotor</a:t>
              </a:r>
              <a:endParaRPr lang="en-US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6952" y="6290846"/>
              <a:ext cx="1047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+ Exciter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624" y="4088829"/>
            <a:ext cx="2145139" cy="2574439"/>
            <a:chOff x="304800" y="4054961"/>
            <a:chExt cx="2145139" cy="2574439"/>
          </a:xfrm>
        </p:grpSpPr>
        <p:pic>
          <p:nvPicPr>
            <p:cNvPr id="5" name="Picture 6" descr="http://ewh.ieee.org/soc/es/Nov1997/09/B_SQUB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3008" y="4623072"/>
              <a:ext cx="1648723" cy="1648723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473202" y="4054961"/>
              <a:ext cx="18083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Squirrel Cage Induction Rotor</a:t>
              </a:r>
              <a:endParaRPr lang="en-US" sz="1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" y="6290846"/>
              <a:ext cx="2145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No Exciter Required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07997" y="4088829"/>
            <a:ext cx="1765986" cy="2216834"/>
            <a:chOff x="4983788" y="4054961"/>
            <a:chExt cx="1765986" cy="221683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98840" y="4649390"/>
              <a:ext cx="1735882" cy="1622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983788" y="4054961"/>
              <a:ext cx="1765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Dry-Cast Resin Transformer</a:t>
              </a:r>
              <a:endParaRPr lang="en-US" sz="1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12607" y="4088829"/>
            <a:ext cx="1392770" cy="2211428"/>
            <a:chOff x="7212744" y="4054961"/>
            <a:chExt cx="1392770" cy="2211428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12744" y="4648200"/>
              <a:ext cx="1392770" cy="1618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413829" y="4054961"/>
              <a:ext cx="9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Control Cabinet</a:t>
              </a:r>
              <a:endParaRPr lang="en-US" sz="16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38400" y="5206771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or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Power Output (1.0 MW)</a:t>
            </a:r>
            <a:endParaRPr lang="en-US" dirty="0"/>
          </a:p>
        </p:txBody>
      </p:sp>
      <p:pic>
        <p:nvPicPr>
          <p:cNvPr id="5" name="Picture 2" descr="C:\Users\Michael LaGrassa\AppData\Local\Microsoft\Windows\Temporary Internet Files\Content.Outlook\U2Z32XYL\ECOMERIT-MODEL-ASSY_V-5_WATER-LUBED-BRG_DRY-BRAKE_OCT-26-201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774825" y="952500"/>
            <a:ext cx="2111375" cy="2219325"/>
            <a:chOff x="1143000" y="1361124"/>
            <a:chExt cx="2110740" cy="2220276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339615" y="1561235"/>
              <a:ext cx="914125" cy="2020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1143000" y="1361124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CBM4000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717925" y="1279525"/>
            <a:ext cx="1828800" cy="1892300"/>
            <a:chOff x="2324100" y="1460184"/>
            <a:chExt cx="1828800" cy="1892616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895600" y="1752333"/>
              <a:ext cx="0" cy="16004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2324100" y="1460184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CBM4000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689225" y="3400425"/>
            <a:ext cx="1958975" cy="1371600"/>
            <a:chOff x="1714500" y="-800100"/>
            <a:chExt cx="1958340" cy="137160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2987262" y="-800100"/>
              <a:ext cx="685578" cy="1181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1714500" y="1905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Drive Shaft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096000" y="3857625"/>
            <a:ext cx="1904999" cy="2585143"/>
            <a:chOff x="2339106" y="-647700"/>
            <a:chExt cx="1905234" cy="2584581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3656893" y="-647700"/>
              <a:ext cx="587447" cy="21601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339106" y="1290691"/>
              <a:ext cx="1760455" cy="646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dirty="0"/>
                <a:t>Buoyant </a:t>
              </a:r>
              <a:r>
                <a:rPr lang="en-US" b="1" dirty="0" err="1" smtClean="0"/>
                <a:t>Tailcone</a:t>
              </a:r>
              <a:endParaRPr lang="en-US" b="1" dirty="0"/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735513" y="1095375"/>
            <a:ext cx="2601912" cy="2000250"/>
            <a:chOff x="2198745" y="1028700"/>
            <a:chExt cx="2601855" cy="2000250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2198745" y="1219200"/>
              <a:ext cx="849293" cy="18097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2971800" y="102870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Internal Brake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375025" y="3400425"/>
            <a:ext cx="2438400" cy="1897063"/>
            <a:chOff x="342900" y="-1333500"/>
            <a:chExt cx="2438400" cy="189738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866900" y="-1333500"/>
              <a:ext cx="914400" cy="17147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342900" y="182880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Flex Coupling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832225" y="3857625"/>
            <a:ext cx="3048000" cy="2390775"/>
            <a:chOff x="559695" y="-1558290"/>
            <a:chExt cx="3048000" cy="2390455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1866208" y="-1558290"/>
              <a:ext cx="1033462" cy="19396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559695" y="185834"/>
              <a:ext cx="3048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Duramax </a:t>
              </a:r>
            </a:p>
            <a:p>
              <a:pPr eaLnBrk="1" hangingPunct="1"/>
              <a:r>
                <a:rPr lang="en-US" b="1"/>
                <a:t>Fluidic Bearing</a:t>
              </a:r>
            </a:p>
          </p:txBody>
        </p:sp>
      </p:grpSp>
      <p:grpSp>
        <p:nvGrpSpPr>
          <p:cNvPr id="27" name="Group 32"/>
          <p:cNvGrpSpPr>
            <a:grpSpLocks/>
          </p:cNvGrpSpPr>
          <p:nvPr/>
        </p:nvGrpSpPr>
        <p:grpSpPr bwMode="auto">
          <a:xfrm>
            <a:off x="6781800" y="1758950"/>
            <a:ext cx="2209800" cy="1670050"/>
            <a:chOff x="2171700" y="973932"/>
            <a:chExt cx="2210337" cy="1670207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2171700" y="1218430"/>
              <a:ext cx="800294" cy="14257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34"/>
            <p:cNvSpPr txBox="1">
              <a:spLocks noChangeArrowheads="1"/>
            </p:cNvSpPr>
            <p:nvPr/>
          </p:nvSpPr>
          <p:spPr bwMode="auto">
            <a:xfrm>
              <a:off x="2956560" y="973932"/>
              <a:ext cx="1425477" cy="64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dirty="0"/>
                <a:t>Spud Concept</a:t>
              </a:r>
            </a:p>
          </p:txBody>
        </p:sp>
      </p:grpSp>
      <p:grpSp>
        <p:nvGrpSpPr>
          <p:cNvPr id="30" name="Group 37"/>
          <p:cNvGrpSpPr>
            <a:grpSpLocks/>
          </p:cNvGrpSpPr>
          <p:nvPr/>
        </p:nvGrpSpPr>
        <p:grpSpPr bwMode="auto">
          <a:xfrm>
            <a:off x="1360488" y="1654175"/>
            <a:ext cx="1828800" cy="1974850"/>
            <a:chOff x="1664970" y="1370172"/>
            <a:chExt cx="1828800" cy="1975008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2339657" y="1560687"/>
              <a:ext cx="555625" cy="17844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9"/>
            <p:cNvSpPr txBox="1">
              <a:spLocks noChangeArrowheads="1"/>
            </p:cNvSpPr>
            <p:nvPr/>
          </p:nvSpPr>
          <p:spPr bwMode="auto">
            <a:xfrm>
              <a:off x="1664970" y="1370172"/>
              <a:ext cx="1828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b="1" dirty="0"/>
                <a:t>HMG</a:t>
              </a:r>
            </a:p>
          </p:txBody>
        </p:sp>
      </p:grpSp>
      <p:pic>
        <p:nvPicPr>
          <p:cNvPr id="33" name="Picture 2" descr="C:\Users\Michael LaGrassa\AppData\Local\Microsoft\Windows\Temporary Internet Files\Content.Outlook\U2Z32XYL\ECOMERIT-MODEL-ASSY_V-5_WATER-LUBED-BRG_DRY-BRAKE_OCT-26-2011_3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449763"/>
            <a:ext cx="3432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Generator Decision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smtClean="0"/>
              <a:t>Induction generator</a:t>
            </a:r>
          </a:p>
          <a:p>
            <a:pPr lvl="1"/>
            <a:r>
              <a:rPr lang="en-US" dirty="0" smtClean="0"/>
              <a:t>More complex machine</a:t>
            </a:r>
          </a:p>
          <a:p>
            <a:pPr lvl="1"/>
            <a:r>
              <a:rPr lang="en-US" dirty="0" smtClean="0"/>
              <a:t>Solid-state-exciter electronics</a:t>
            </a:r>
          </a:p>
          <a:p>
            <a:pPr lvl="1"/>
            <a:r>
              <a:rPr lang="en-US" dirty="0" smtClean="0"/>
              <a:t>No ancillary apparatus to meet utility requirements</a:t>
            </a:r>
          </a:p>
          <a:p>
            <a:pPr lvl="1"/>
            <a:r>
              <a:rPr lang="en-US" dirty="0" smtClean="0"/>
              <a:t>Potential for dynamics (resonance) issues                                                             until hydraulics are well modeled (understood)</a:t>
            </a:r>
          </a:p>
          <a:p>
            <a:r>
              <a:rPr lang="en-US" dirty="0" smtClean="0"/>
              <a:t>Synchronous generator</a:t>
            </a:r>
          </a:p>
          <a:p>
            <a:pPr lvl="1"/>
            <a:r>
              <a:rPr lang="en-US" dirty="0" smtClean="0"/>
              <a:t>Extremely simple rotor structure</a:t>
            </a:r>
          </a:p>
          <a:p>
            <a:pPr lvl="1"/>
            <a:r>
              <a:rPr lang="en-US" dirty="0" smtClean="0"/>
              <a:t>No excitation required</a:t>
            </a:r>
          </a:p>
          <a:p>
            <a:pPr lvl="1"/>
            <a:r>
              <a:rPr lang="en-US" dirty="0" smtClean="0"/>
              <a:t> Ancillary apparatus required, but can be at shoreline</a:t>
            </a:r>
          </a:p>
          <a:p>
            <a:pPr lvl="1"/>
            <a:r>
              <a:rPr lang="en-US" dirty="0" smtClean="0"/>
              <a:t>Forgiving slip characteristics</a:t>
            </a:r>
          </a:p>
          <a:p>
            <a:r>
              <a:rPr lang="en-US" dirty="0" smtClean="0"/>
              <a:t>Possible strategy: use the induction generator for the 			             prototype system, and use the synchronous 		             generator the large, production system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1" y="973666"/>
            <a:ext cx="3488380" cy="208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Nacelle Costs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Variances in nacelle cost estimates</a:t>
            </a:r>
          </a:p>
          <a:p>
            <a:pPr lvl="1"/>
            <a:r>
              <a:rPr lang="en-US" dirty="0" smtClean="0"/>
              <a:t>Preliminary estimates</a:t>
            </a:r>
          </a:p>
          <a:p>
            <a:pPr lvl="2"/>
            <a:r>
              <a:rPr lang="en-US" dirty="0" smtClean="0"/>
              <a:t>Preliminary vendor input</a:t>
            </a:r>
          </a:p>
          <a:p>
            <a:pPr lvl="1"/>
            <a:r>
              <a:rPr lang="en-US" dirty="0" smtClean="0"/>
              <a:t>Two independent mechanical design efforts</a:t>
            </a:r>
          </a:p>
          <a:p>
            <a:pPr lvl="2"/>
            <a:r>
              <a:rPr lang="en-US" dirty="0" smtClean="0"/>
              <a:t>Two independent cost estimates</a:t>
            </a:r>
          </a:p>
          <a:p>
            <a:pPr lvl="1"/>
            <a:r>
              <a:rPr lang="en-US" dirty="0" smtClean="0"/>
              <a:t>Strong effect on COE (to be resolved during detailed design)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6300" y="3827148"/>
          <a:ext cx="7391400" cy="2726055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3733800"/>
                <a:gridCol w="1828800"/>
                <a:gridCol w="1828800"/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Component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Cost Per Nacelle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Cost Per System                    (4 Nacelles)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Nacelle Structure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$355,000 - $582,000 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1,420,000 - $2,328,000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Drivetrain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Components                                                         (Shaft, Bearings, Seals,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Brake, Coupling, Housings, …)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$416,000 - $1,352,000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$1,664,000 - $5,408,000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Hydraulic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Pump and Motors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$404,000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$1,616,000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Hydraulic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System Components                            (coolant pump &amp; motor, charge pump &amp; motor; hydraulic lines, hydraulic reservoir, filters; heat exchanger, …)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$42,000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$168,000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Major Electrical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Components                                              (Generator, Transformer, Electrical Cabinet)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$81,000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$324,000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$1,298,000 - $2,461,000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$5,192,000 - $9,844,000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Stability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Platform structure supports the four nacelles and provides the structural and hydrostatic locations of the mooring points for the vertical and forward mooring lines</a:t>
            </a:r>
          </a:p>
          <a:p>
            <a:pPr lvl="1"/>
            <a:r>
              <a:rPr lang="en-US" dirty="0" smtClean="0"/>
              <a:t>Structural integrity with adequate FOS</a:t>
            </a:r>
          </a:p>
          <a:p>
            <a:pPr lvl="1"/>
            <a:r>
              <a:rPr lang="en-US" dirty="0" smtClean="0"/>
              <a:t>Minimal weight</a:t>
            </a:r>
          </a:p>
          <a:p>
            <a:pPr lvl="1"/>
            <a:r>
              <a:rPr lang="en-US" dirty="0" smtClean="0"/>
              <a:t>Net buoyancy</a:t>
            </a:r>
          </a:p>
          <a:p>
            <a:r>
              <a:rPr lang="en-US" dirty="0" smtClean="0"/>
              <a:t>Issues that affect platform stability:</a:t>
            </a:r>
          </a:p>
          <a:p>
            <a:pPr lvl="1"/>
            <a:r>
              <a:rPr lang="en-US" dirty="0" smtClean="0"/>
              <a:t>Weight and buoyancy</a:t>
            </a:r>
          </a:p>
          <a:p>
            <a:pPr lvl="1"/>
            <a:r>
              <a:rPr lang="en-US" dirty="0" smtClean="0"/>
              <a:t>Centers of gravity and buoyancy</a:t>
            </a:r>
          </a:p>
          <a:p>
            <a:pPr lvl="1"/>
            <a:r>
              <a:rPr lang="en-US" dirty="0" smtClean="0"/>
              <a:t>Mooring points and mooring-line forces</a:t>
            </a:r>
          </a:p>
          <a:p>
            <a:pPr lvl="1"/>
            <a:r>
              <a:rPr lang="en-US" dirty="0" smtClean="0"/>
              <a:t>Turbine-rotor forces and moments</a:t>
            </a:r>
          </a:p>
          <a:p>
            <a:pPr lvl="1"/>
            <a:r>
              <a:rPr lang="en-US" dirty="0" smtClean="0"/>
              <a:t>Platform-structure forces and moments</a:t>
            </a:r>
          </a:p>
          <a:p>
            <a:pPr lvl="1"/>
            <a:r>
              <a:rPr lang="en-US" dirty="0" smtClean="0"/>
              <a:t>Inflow shears and turbulent structures</a:t>
            </a:r>
          </a:p>
          <a:p>
            <a:pPr lvl="2"/>
            <a:r>
              <a:rPr lang="en-US" dirty="0" smtClean="0"/>
              <a:t>Wakes and </a:t>
            </a:r>
            <a:r>
              <a:rPr lang="en-US" dirty="0" err="1" smtClean="0"/>
              <a:t>vorticity</a:t>
            </a:r>
            <a:r>
              <a:rPr lang="en-US" dirty="0" smtClean="0"/>
              <a:t> shed into rotor blades</a:t>
            </a:r>
          </a:p>
        </p:txBody>
      </p:sp>
      <p:sp>
        <p:nvSpPr>
          <p:cNvPr id="5" name="Right Brace 4"/>
          <p:cNvSpPr/>
          <p:nvPr/>
        </p:nvSpPr>
        <p:spPr>
          <a:xfrm>
            <a:off x="5791200" y="5181600"/>
            <a:ext cx="228600" cy="609600"/>
          </a:xfrm>
          <a:prstGeom prst="rightBrace">
            <a:avLst>
              <a:gd name="adj1" fmla="val 44444"/>
              <a:gd name="adj2" fmla="val 49206"/>
            </a:avLst>
          </a:prstGeom>
          <a:ln w="1905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516466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99"/>
                </a:solidFill>
              </a:rPr>
              <a:t>hydrodynamic coefficients</a:t>
            </a:r>
            <a:endParaRPr lang="en-US" b="1" dirty="0">
              <a:solidFill>
                <a:srgbClr val="336699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Stability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Static stability</a:t>
            </a:r>
          </a:p>
          <a:p>
            <a:pPr lvl="1"/>
            <a:r>
              <a:rPr lang="en-US" dirty="0" smtClean="0"/>
              <a:t>Ability to react to static (weight &amp; buoyancy) and steady hydrodynamic forces (rotor &amp; structure) induced on the platform to seek a neutral and balanced attitude (equilibrium)</a:t>
            </a:r>
          </a:p>
          <a:p>
            <a:pPr lvl="2"/>
            <a:r>
              <a:rPr lang="en-US" dirty="0" smtClean="0"/>
              <a:t>Free-body diagram</a:t>
            </a:r>
          </a:p>
          <a:p>
            <a:r>
              <a:rPr lang="en-US" dirty="0" smtClean="0"/>
              <a:t>Dynamic stability</a:t>
            </a:r>
          </a:p>
          <a:p>
            <a:pPr lvl="1"/>
            <a:r>
              <a:rPr lang="en-US" dirty="0" smtClean="0"/>
              <a:t>Ability to react to a dynamic disturbance and eventually return to its equilibrium state</a:t>
            </a:r>
          </a:p>
          <a:p>
            <a:pPr lvl="2"/>
            <a:r>
              <a:rPr lang="en-US" dirty="0" smtClean="0"/>
              <a:t>Platform can be statically stable, but not dynamically stable</a:t>
            </a:r>
          </a:p>
          <a:p>
            <a:pPr lvl="2"/>
            <a:r>
              <a:rPr lang="en-US" dirty="0" smtClean="0"/>
              <a:t>Dynamic cable and body (DCAB) code</a:t>
            </a:r>
          </a:p>
          <a:p>
            <a:r>
              <a:rPr lang="en-US" dirty="0" smtClean="0"/>
              <a:t>Two planes of stability</a:t>
            </a:r>
          </a:p>
          <a:p>
            <a:pPr lvl="1"/>
            <a:r>
              <a:rPr lang="en-US" dirty="0" smtClean="0"/>
              <a:t>Vertical, or pitch, plane</a:t>
            </a:r>
          </a:p>
          <a:p>
            <a:pPr lvl="1"/>
            <a:r>
              <a:rPr lang="en-US" dirty="0" smtClean="0"/>
              <a:t>Lateral, or yaw/roll, plane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DCAB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Time-domain simulation code developed by NSWC</a:t>
            </a:r>
          </a:p>
          <a:p>
            <a:pPr lvl="1"/>
            <a:r>
              <a:rPr lang="en-US" dirty="0" smtClean="0"/>
              <a:t>Found to be an accurate predictor of towed-system behavior for many Navy programs over the last 20 years</a:t>
            </a:r>
          </a:p>
          <a:p>
            <a:pPr lvl="1"/>
            <a:r>
              <a:rPr lang="en-US" dirty="0" smtClean="0"/>
              <a:t>Coefficient-based description of the towed body with</a:t>
            </a:r>
          </a:p>
          <a:p>
            <a:pPr lvl="2"/>
            <a:r>
              <a:rPr lang="en-US" dirty="0" smtClean="0"/>
              <a:t>Validated cable model, seaway model, and environmental models</a:t>
            </a:r>
          </a:p>
          <a:p>
            <a:pPr lvl="1"/>
            <a:r>
              <a:rPr lang="en-US" dirty="0" smtClean="0"/>
              <a:t>Very fast simulation of stability</a:t>
            </a:r>
          </a:p>
          <a:p>
            <a:pPr lvl="2"/>
            <a:r>
              <a:rPr lang="en-US" dirty="0" smtClean="0"/>
              <a:t>Response to currents and waves</a:t>
            </a:r>
          </a:p>
          <a:p>
            <a:r>
              <a:rPr lang="en-US" dirty="0" smtClean="0"/>
              <a:t>Modifications for </a:t>
            </a:r>
            <a:r>
              <a:rPr lang="en-US" dirty="0" err="1" smtClean="0"/>
              <a:t>Aquantis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Current as a function of time</a:t>
            </a:r>
          </a:p>
          <a:p>
            <a:pPr lvl="1"/>
            <a:r>
              <a:rPr lang="en-US" dirty="0" smtClean="0"/>
              <a:t>Second vertical restraint cable</a:t>
            </a:r>
          </a:p>
          <a:p>
            <a:pPr lvl="1"/>
            <a:r>
              <a:rPr lang="en-US" dirty="0" smtClean="0"/>
              <a:t>Multi-body configuration</a:t>
            </a:r>
          </a:p>
          <a:p>
            <a:pPr lvl="1"/>
            <a:r>
              <a:rPr lang="en-US" dirty="0" smtClean="0"/>
              <a:t>Dynamic simulation of multiple rotors</a:t>
            </a:r>
          </a:p>
          <a:p>
            <a:pPr lvl="2"/>
            <a:r>
              <a:rPr lang="en-US" dirty="0" smtClean="0"/>
              <a:t>Gyroscopic forces and moments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09700" y="6183868"/>
            <a:ext cx="6324600" cy="36933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DCAB – Accurate</a:t>
            </a:r>
            <a:r>
              <a: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Model of a Body, Simple Cable Model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953000" y="4029974"/>
            <a:ext cx="419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336699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Rotor coefficients:</a:t>
            </a: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Unsteady CFD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noProof="0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Accurate, time consuming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b="1" dirty="0" err="1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Flightlab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Rotorcraft analysis code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Quick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configurations considered </a:t>
            </a:r>
          </a:p>
          <a:p>
            <a:pPr marL="1028700" lvl="1" indent="-342900">
              <a:buFont typeface="+mj-lt"/>
              <a:buAutoNum type="arabicParenR"/>
            </a:pPr>
            <a:r>
              <a:rPr lang="en-US" dirty="0" smtClean="0"/>
              <a:t>Two small wings, four downstream turbines</a:t>
            </a:r>
          </a:p>
          <a:p>
            <a:pPr marL="1028700" lvl="1" indent="-342900">
              <a:buFont typeface="+mj-lt"/>
              <a:buAutoNum type="arabicParenR"/>
            </a:pPr>
            <a:r>
              <a:rPr lang="en-US" dirty="0" smtClean="0"/>
              <a:t>One large wing, four downstream turbines</a:t>
            </a:r>
          </a:p>
          <a:p>
            <a:pPr marL="1028700" lvl="1" indent="-342900">
              <a:buFont typeface="+mj-lt"/>
              <a:buAutoNum type="arabicParenR"/>
            </a:pPr>
            <a:r>
              <a:rPr lang="en-US" dirty="0" smtClean="0"/>
              <a:t>Truss structure, four downstream turbines</a:t>
            </a:r>
          </a:p>
          <a:p>
            <a:pPr marL="1028700" lvl="1" indent="-342900">
              <a:buFont typeface="+mj-lt"/>
              <a:buAutoNum type="arabicParenR"/>
            </a:pPr>
            <a:r>
              <a:rPr lang="en-US" dirty="0" smtClean="0"/>
              <a:t>Truss structure, four upstream turbines</a:t>
            </a:r>
          </a:p>
          <a:p>
            <a:pPr marL="1028700" lvl="1" indent="-342900">
              <a:buFont typeface="+mj-lt"/>
              <a:buAutoNum type="arabicParenR"/>
            </a:pPr>
            <a:r>
              <a:rPr lang="en-US" dirty="0" smtClean="0"/>
              <a:t>Truss structure, two upstream and two downstream turbines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3335" y="3810003"/>
          <a:ext cx="8610600" cy="2745105"/>
        </p:xfrm>
        <a:graphic>
          <a:graphicData uri="http://schemas.openxmlformats.org/drawingml/2006/table">
            <a:tbl>
              <a:tblPr firstRow="1" bandRow="1" bandCol="1">
                <a:tableStyleId>{72833802-FEF1-4C79-8D5D-14CF1EAF98D9}</a:tableStyleId>
              </a:tblPr>
              <a:tblGrid>
                <a:gridCol w="1219200"/>
                <a:gridCol w="3581400"/>
                <a:gridCol w="3810000"/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Configuration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Pros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Cons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Vertical Reach to Tow-Point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Complex Bending Load Transfer through Nacelles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Provides Low </a:t>
                      </a:r>
                      <a:r>
                        <a:rPr lang="en-US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CG/CB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Separation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Buoyancy above Nacelles Increasing </a:t>
                      </a:r>
                      <a:r>
                        <a:rPr lang="en-US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CG/CB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Separation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Radial Wing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-Wake / Rotor-Blade Interaction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 </a:t>
                      </a:r>
                      <a:r>
                        <a:rPr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Torsional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Deflections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 Vertical Reach to Tow-Point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Rotor Drag Produces High </a:t>
                      </a:r>
                      <a:r>
                        <a:rPr lang="en-US" sz="12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Torsional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Moments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Vertical and Forward Mooring Lines at Same Location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High Hydrodynamic Stability</a:t>
                      </a:r>
                      <a:endParaRPr lang="en-US" sz="1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In-Water Hang Angle 90° Nose-Up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Blades Influenced by Wake Deficit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 Rotors Up-Wind of Truss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In-Water Hang Angle 90° Nose-Up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 separation of Forward</a:t>
                      </a:r>
                      <a:r>
                        <a:rPr lang="en-US" sz="12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Aft Mooring Lines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Lower Hydrodynamic Stability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In-Water Hang Angle Near 0°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 Rotors Upwind of Truss</a:t>
                      </a:r>
                    </a:p>
                    <a:p>
                      <a:pPr algn="ctr" fontAlgn="b"/>
                      <a:r>
                        <a:rPr lang="en-US" sz="12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Static Balance Point near Center of Truss</a:t>
                      </a:r>
                      <a:endParaRPr lang="en-US" sz="12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Two Rotors Susceptible to Wake Deficit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Bearing Thrust Load Different between Nacelles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pic>
        <p:nvPicPr>
          <p:cNvPr id="5" name="Content Placeholder 11" descr="monowing10-11-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4053" b="66460"/>
          <a:stretch>
            <a:fillRect/>
          </a:stretch>
        </p:blipFill>
        <p:spPr>
          <a:xfrm>
            <a:off x="1828800" y="1109135"/>
            <a:ext cx="4343400" cy="983632"/>
          </a:xfrm>
        </p:spPr>
      </p:pic>
      <p:pic>
        <p:nvPicPr>
          <p:cNvPr id="6" name="Content Placeholder 8" descr="4DWTOPWING10-11-11.JPG"/>
          <p:cNvPicPr>
            <a:picLocks noChangeAspect="1"/>
          </p:cNvPicPr>
          <p:nvPr/>
        </p:nvPicPr>
        <p:blipFill>
          <a:blip r:embed="rId3" cstate="print"/>
          <a:srcRect l="3773" t="12759" r="1888" b="59171"/>
          <a:stretch>
            <a:fillRect/>
          </a:stretch>
        </p:blipFill>
        <p:spPr bwMode="auto">
          <a:xfrm>
            <a:off x="1828800" y="2184399"/>
            <a:ext cx="4343400" cy="9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24510" t="41830" r="10783" b="37254"/>
          <a:stretch>
            <a:fillRect/>
          </a:stretch>
        </p:blipFill>
        <p:spPr bwMode="auto">
          <a:xfrm>
            <a:off x="1828800" y="3264689"/>
            <a:ext cx="4343400" cy="105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20370" t="40329" r="13580" b="40741"/>
          <a:stretch>
            <a:fillRect/>
          </a:stretch>
        </p:blipFill>
        <p:spPr bwMode="auto">
          <a:xfrm>
            <a:off x="1828800" y="4402666"/>
            <a:ext cx="4343400" cy="93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28125" t="41667" r="8594" b="38541"/>
          <a:stretch>
            <a:fillRect/>
          </a:stretch>
        </p:blipFill>
        <p:spPr bwMode="auto">
          <a:xfrm>
            <a:off x="1828799" y="5432554"/>
            <a:ext cx="4343401" cy="101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95400" y="146472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(1)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254846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(2)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364913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(3)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95400" y="4707463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(4)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95400" y="5799664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(5)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77000" y="3259663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Preliminary Estimated Platform Costs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$1,470,000 - $2,370,000 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Wing vs. Truss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Wing Design</a:t>
            </a:r>
          </a:p>
          <a:p>
            <a:pPr lvl="1"/>
            <a:r>
              <a:rPr lang="en-US" dirty="0" smtClean="0"/>
              <a:t>Pros</a:t>
            </a:r>
          </a:p>
          <a:p>
            <a:pPr lvl="2"/>
            <a:r>
              <a:rPr lang="en-US" dirty="0" smtClean="0"/>
              <a:t>Low drag</a:t>
            </a:r>
          </a:p>
          <a:p>
            <a:pPr lvl="2"/>
            <a:r>
              <a:rPr lang="en-US" dirty="0" smtClean="0"/>
              <a:t>Low wake</a:t>
            </a:r>
          </a:p>
          <a:p>
            <a:pPr lvl="2"/>
            <a:r>
              <a:rPr lang="en-US" dirty="0" smtClean="0"/>
              <a:t>Aesthetically appealing</a:t>
            </a:r>
          </a:p>
          <a:p>
            <a:pPr lvl="2"/>
            <a:r>
              <a:rPr lang="en-US" dirty="0" smtClean="0"/>
              <a:t>Tailored for directional lift</a:t>
            </a:r>
          </a:p>
          <a:p>
            <a:r>
              <a:rPr lang="en-US" dirty="0" smtClean="0"/>
              <a:t>Truss Design</a:t>
            </a:r>
          </a:p>
          <a:p>
            <a:pPr lvl="1"/>
            <a:r>
              <a:rPr lang="en-US" dirty="0" smtClean="0"/>
              <a:t>Pros</a:t>
            </a:r>
          </a:p>
          <a:p>
            <a:pPr lvl="2"/>
            <a:r>
              <a:rPr lang="en-US" dirty="0" smtClean="0"/>
              <a:t>Standard tubular pipes</a:t>
            </a:r>
          </a:p>
          <a:p>
            <a:pPr lvl="2"/>
            <a:r>
              <a:rPr lang="en-US" dirty="0" smtClean="0"/>
              <a:t>Ease of fabrication</a:t>
            </a:r>
          </a:p>
          <a:p>
            <a:pPr lvl="2"/>
            <a:r>
              <a:rPr lang="en-US" dirty="0" smtClean="0"/>
              <a:t>Buoyancy can be tailored</a:t>
            </a:r>
          </a:p>
          <a:p>
            <a:pPr lvl="2"/>
            <a:r>
              <a:rPr lang="en-US" dirty="0" smtClean="0"/>
              <a:t>Structurally adequate</a:t>
            </a:r>
          </a:p>
          <a:p>
            <a:pPr lvl="2"/>
            <a:r>
              <a:rPr lang="en-US" dirty="0" smtClean="0"/>
              <a:t>Less susceptible to flow changes</a:t>
            </a:r>
          </a:p>
          <a:p>
            <a:pPr lvl="2"/>
            <a:r>
              <a:rPr lang="en-US" dirty="0" smtClean="0"/>
              <a:t>Lower weight</a:t>
            </a:r>
          </a:p>
          <a:p>
            <a:pPr lvl="2"/>
            <a:r>
              <a:rPr lang="en-US" dirty="0" smtClean="0"/>
              <a:t>Lower fabrication cost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648200" y="1981197"/>
            <a:ext cx="441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Cons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Structurally complex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Lift changes with flow angles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Flexible in torsion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Heavy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High fabrication cost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648200" y="4072465"/>
            <a:ext cx="441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144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66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Cons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Larger wake deficits for downstream DW rotors (fatigue &amp; power)</a:t>
            </a:r>
          </a:p>
          <a:p>
            <a:pPr marL="1371600" lvl="2" indent="-228600">
              <a:spcBef>
                <a:spcPts val="600"/>
              </a:spcBef>
              <a:buClr>
                <a:srgbClr val="336699"/>
              </a:buClr>
              <a:buFont typeface="Arial" pitchFamily="34" charset="0"/>
              <a:buChar char="–"/>
            </a:pPr>
            <a:r>
              <a:rPr lang="en-US" sz="1600" b="1" dirty="0" smtClean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Increased total system drag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2" t="1695" r="20463"/>
          <a:stretch>
            <a:fillRect/>
          </a:stretch>
        </p:blipFill>
        <p:spPr bwMode="auto">
          <a:xfrm>
            <a:off x="3124200" y="973665"/>
            <a:ext cx="2133600" cy="184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343400" y="10668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Wing FEA: High Stresses</a:t>
            </a:r>
            <a:endParaRPr lang="en-US" sz="16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26549" t="26549" r="13718" b="29202"/>
          <a:stretch>
            <a:fillRect/>
          </a:stretch>
        </p:blipFill>
        <p:spPr bwMode="auto">
          <a:xfrm>
            <a:off x="5257800" y="5607166"/>
            <a:ext cx="1602691" cy="94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56399" y="578779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Truss FEA:             Semi-Optimized Design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Stability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Passive Depth Control</a:t>
            </a:r>
          </a:p>
          <a:p>
            <a:pPr lvl="1"/>
            <a:r>
              <a:rPr lang="en-US" dirty="0" err="1" smtClean="0"/>
              <a:t>Aquantis</a:t>
            </a:r>
            <a:r>
              <a:rPr lang="en-US" dirty="0" smtClean="0"/>
              <a:t> platform will dive to evade high currents</a:t>
            </a:r>
          </a:p>
          <a:p>
            <a:pPr lvl="1"/>
            <a:r>
              <a:rPr lang="en-US" dirty="0" smtClean="0"/>
              <a:t>Diving/rising depends on mean current strength</a:t>
            </a:r>
          </a:p>
          <a:p>
            <a:pPr lvl="2"/>
            <a:r>
              <a:rPr lang="en-US" dirty="0" smtClean="0"/>
              <a:t>Higher currents (than design) result in diving platform</a:t>
            </a:r>
          </a:p>
          <a:p>
            <a:pPr lvl="2"/>
            <a:r>
              <a:rPr lang="en-US" dirty="0" smtClean="0"/>
              <a:t>Lower currents result in rising platform</a:t>
            </a:r>
          </a:p>
          <a:p>
            <a:pPr lvl="3"/>
            <a:r>
              <a:rPr lang="en-US" dirty="0" smtClean="0"/>
              <a:t>Limited by vertical mooring line</a:t>
            </a:r>
          </a:p>
          <a:p>
            <a:pPr lvl="1"/>
            <a:r>
              <a:rPr lang="en-US" dirty="0" smtClean="0"/>
              <a:t>Diving also depends, to a lesser degree, on the current shear</a:t>
            </a:r>
          </a:p>
          <a:p>
            <a:pPr lvl="1"/>
            <a:r>
              <a:rPr lang="en-US" dirty="0" smtClean="0"/>
              <a:t>Rotor forces dominate any platform lift forces</a:t>
            </a:r>
          </a:p>
          <a:p>
            <a:pPr lvl="2"/>
            <a:r>
              <a:rPr lang="en-US" dirty="0" smtClean="0"/>
              <a:t>Wing not necessary, truss structure acceptable</a:t>
            </a:r>
          </a:p>
          <a:p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Stability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/>
              <a:t>Truss structure has not been modeled to date</a:t>
            </a:r>
          </a:p>
          <a:p>
            <a:r>
              <a:rPr lang="en-US" dirty="0" smtClean="0"/>
              <a:t>Hydrostatically stable with vertical line attached</a:t>
            </a:r>
          </a:p>
          <a:p>
            <a:r>
              <a:rPr lang="en-US" dirty="0" smtClean="0"/>
              <a:t>Passive depth control to evade higher currents is achievable in most, if not all, conditions</a:t>
            </a:r>
          </a:p>
          <a:p>
            <a:r>
              <a:rPr lang="en-US" dirty="0" smtClean="0"/>
              <a:t>Changing flow directions is a stability risk</a:t>
            </a:r>
          </a:p>
          <a:p>
            <a:pPr lvl="1"/>
            <a:r>
              <a:rPr lang="en-US" dirty="0" smtClean="0"/>
              <a:t>Better for some configurations than others</a:t>
            </a:r>
          </a:p>
          <a:p>
            <a:pPr lvl="1"/>
            <a:r>
              <a:rPr lang="en-US" dirty="0" smtClean="0"/>
              <a:t>More and improved simulations required</a:t>
            </a:r>
          </a:p>
          <a:p>
            <a:r>
              <a:rPr lang="en-US" dirty="0" smtClean="0"/>
              <a:t>Storm waves in head (and following) seas can cause high pitch</a:t>
            </a:r>
          </a:p>
          <a:p>
            <a:pPr lvl="1"/>
            <a:r>
              <a:rPr lang="en-US" dirty="0" smtClean="0"/>
              <a:t>More and improved simulations required</a:t>
            </a:r>
          </a:p>
          <a:p>
            <a:pPr lvl="1"/>
            <a:r>
              <a:rPr lang="en-US" dirty="0" smtClean="0"/>
              <a:t>Acceptable forward mooring line tensions</a:t>
            </a:r>
          </a:p>
          <a:p>
            <a:r>
              <a:rPr lang="en-US" dirty="0" smtClean="0"/>
              <a:t>Complete hydrodynamic stability for all flows appears achievable</a:t>
            </a:r>
          </a:p>
          <a:p>
            <a:pPr lvl="1"/>
            <a:r>
              <a:rPr lang="en-US" dirty="0" smtClean="0"/>
              <a:t>Stability without rotors turning and lateral plane motions are risks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5360"/>
            <a:ext cx="7315200" cy="56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371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TAILCONE</a:t>
            </a:r>
            <a:endParaRPr lang="en-US" sz="1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66800" y="16764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63387" y="37338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BLADE SET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371600" y="3657600"/>
            <a:ext cx="990600" cy="260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03733" y="98540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STRUCTURAL WING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29796" y="1631739"/>
            <a:ext cx="209204" cy="349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0" y="1981200"/>
            <a:ext cx="181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INTERNAL BRAKE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343401" y="2165866"/>
            <a:ext cx="304799" cy="1339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13641" y="3588674"/>
            <a:ext cx="178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ELECTRICAL TRANSFORMER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6383407" y="3881062"/>
            <a:ext cx="930234" cy="462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46364" y="470603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OVERHEAD CRANE</a:t>
            </a:r>
            <a:endParaRPr lang="en-US" sz="1600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6781800" y="4572001"/>
            <a:ext cx="1164564" cy="426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43996" y="2993091"/>
            <a:ext cx="1939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HYDRAULIC </a:t>
            </a:r>
            <a:r>
              <a:rPr lang="en-US" sz="1600" dirty="0" smtClean="0"/>
              <a:t>RESERVOIR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43600" y="3235874"/>
            <a:ext cx="439806" cy="1199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32706" y="5436924"/>
            <a:ext cx="255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HYDRAULIC MOTOR GENERATOR (HMG)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374676" y="5029201"/>
            <a:ext cx="187924" cy="46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0" y="4736068"/>
            <a:ext cx="152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HYDRAULIC PUMPS x2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286000" y="3918466"/>
            <a:ext cx="2207481" cy="1002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286000" y="4070866"/>
            <a:ext cx="2438400" cy="849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98566" y="1214387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WET ROTOR</a:t>
            </a:r>
          </a:p>
          <a:p>
            <a:r>
              <a:rPr lang="en-US" sz="1600" dirty="0" smtClean="0"/>
              <a:t>ASSEMBLY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606248" y="1747154"/>
            <a:ext cx="546653" cy="925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14481" y="2487523"/>
            <a:ext cx="2262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FILTER ASSEMBLY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374676" y="2712128"/>
            <a:ext cx="439806" cy="1199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2000" y="5600700"/>
            <a:ext cx="198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HEAT EXCHANGER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4296" y="4495800"/>
            <a:ext cx="2083904" cy="1289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19146" y="6087183"/>
            <a:ext cx="2242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ELECTRICAL CABINET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560944" y="5382399"/>
            <a:ext cx="535056" cy="997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61820" y="6276643"/>
            <a:ext cx="224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ACCESS HATCH</a:t>
            </a:r>
            <a:endParaRPr lang="en-US" sz="1600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543801" y="5600701"/>
            <a:ext cx="171795" cy="7238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228600" y="0"/>
            <a:ext cx="8458200" cy="762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mtClean="0"/>
              <a:t>Increased Power Output (1.0 MW)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635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Mooring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Mooring to provide station-keeping in a constant high-current environment where the direction and magnitude of the current varies with depth and over time</a:t>
            </a:r>
          </a:p>
          <a:p>
            <a:pPr lvl="1"/>
            <a:r>
              <a:rPr lang="en-US" dirty="0" smtClean="0">
                <a:latin typeface="Century Gothic" pitchFamily="34" charset="0"/>
              </a:rPr>
              <a:t>No existing design standards for mooring of large hydrokinetic turbine arrays </a:t>
            </a:r>
          </a:p>
          <a:p>
            <a:pPr lvl="1"/>
            <a:r>
              <a:rPr lang="en-US" dirty="0" smtClean="0">
                <a:latin typeface="Century Gothic" pitchFamily="34" charset="0"/>
              </a:rPr>
              <a:t>Need of modeling a device with passive depth control—where  the water depth, and resulting applied current load and direction, may change over an undefined timescale</a:t>
            </a:r>
          </a:p>
          <a:p>
            <a:r>
              <a:rPr lang="en-US" dirty="0" smtClean="0"/>
              <a:t>Design iteration:</a:t>
            </a:r>
          </a:p>
          <a:p>
            <a:pPr lvl="1"/>
            <a:r>
              <a:rPr lang="en-US" dirty="0" smtClean="0"/>
              <a:t>Apply current direction, speed, and water depth</a:t>
            </a:r>
          </a:p>
          <a:p>
            <a:pPr lvl="1"/>
            <a:r>
              <a:rPr lang="en-US" dirty="0" smtClean="0"/>
              <a:t>Apply rotor loads (based on early unsteady CFD)</a:t>
            </a:r>
          </a:p>
          <a:p>
            <a:pPr lvl="1"/>
            <a:r>
              <a:rPr lang="en-US" dirty="0" smtClean="0"/>
              <a:t>Select components to meet maximum calculated mooring loads and other operating requirements</a:t>
            </a:r>
          </a:p>
          <a:p>
            <a:pPr lvl="1"/>
            <a:r>
              <a:rPr lang="en-US" dirty="0" smtClean="0"/>
              <a:t>Consider installation and maintenance requirements</a:t>
            </a:r>
          </a:p>
          <a:p>
            <a:pPr lvl="1"/>
            <a:r>
              <a:rPr lang="en-US" dirty="0" smtClean="0"/>
              <a:t>Use of best available materials and technology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OrcaFlex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Non-linear, time-domain, finite-element software program widely used in the marine industry for dynamic modeling of offshore systems</a:t>
            </a:r>
          </a:p>
          <a:p>
            <a:r>
              <a:rPr lang="en-US" dirty="0" err="1" smtClean="0"/>
              <a:t>Aquantis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Mooring loads, mooring length, clashing, anchor loads, platform offsets, …</a:t>
            </a:r>
          </a:p>
          <a:p>
            <a:r>
              <a:rPr lang="en-US" dirty="0" smtClean="0"/>
              <a:t>Inputs:</a:t>
            </a:r>
          </a:p>
          <a:p>
            <a:pPr lvl="1"/>
            <a:r>
              <a:rPr lang="en-US" dirty="0" smtClean="0"/>
              <a:t>Environment (current, wind, wave)</a:t>
            </a:r>
          </a:p>
          <a:p>
            <a:pPr lvl="1"/>
            <a:r>
              <a:rPr lang="en-US" dirty="0" smtClean="0"/>
              <a:t>Hydrodynamic coefficients</a:t>
            </a:r>
          </a:p>
          <a:p>
            <a:pPr lvl="2"/>
            <a:r>
              <a:rPr lang="en-US" dirty="0" smtClean="0"/>
              <a:t>Effects of added mass, drag, damping, …</a:t>
            </a:r>
          </a:p>
          <a:p>
            <a:pPr lvl="1"/>
            <a:r>
              <a:rPr lang="en-US" dirty="0" smtClean="0"/>
              <a:t>Mass, buoyancy, </a:t>
            </a:r>
            <a:r>
              <a:rPr lang="en-US" i="1" dirty="0" smtClean="0"/>
              <a:t>CG</a:t>
            </a:r>
            <a:r>
              <a:rPr lang="en-US" dirty="0" smtClean="0"/>
              <a:t>, </a:t>
            </a:r>
            <a:r>
              <a:rPr lang="en-US" i="1" dirty="0" smtClean="0"/>
              <a:t>CB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pic>
        <p:nvPicPr>
          <p:cNvPr id="45058" name="Picture 2" descr="OrcaFlex screensho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810000"/>
            <a:ext cx="2971800" cy="22525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53200" y="35052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OrcaFlex</a:t>
            </a:r>
            <a:r>
              <a:rPr lang="en-US" sz="1600" b="1" dirty="0" smtClean="0"/>
              <a:t> – </a:t>
            </a:r>
            <a:r>
              <a:rPr lang="en-US" sz="1600" b="1" dirty="0" err="1" smtClean="0"/>
              <a:t>Orcina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38250" y="6183868"/>
            <a:ext cx="6667500" cy="369332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OrcaFlex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Accurate</a:t>
            </a:r>
            <a:r>
              <a: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Model of a Cable, Simple Body Model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Mooring System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r>
              <a:rPr lang="en-US" dirty="0" smtClean="0"/>
              <a:t>Design iterations</a:t>
            </a:r>
          </a:p>
          <a:p>
            <a:pPr lvl="1"/>
            <a:r>
              <a:rPr lang="en-US" dirty="0" smtClean="0"/>
              <a:t>Select factors of safety (FOSs)</a:t>
            </a:r>
          </a:p>
          <a:p>
            <a:pPr lvl="2"/>
            <a:r>
              <a:rPr lang="en-US" dirty="0" smtClean="0"/>
              <a:t>Higher the used by the American Petroleum Institute (API)</a:t>
            </a:r>
          </a:p>
          <a:p>
            <a:pPr lvl="3"/>
            <a:r>
              <a:rPr lang="en-US" dirty="0" smtClean="0"/>
              <a:t>Unknowns</a:t>
            </a:r>
          </a:p>
          <a:p>
            <a:pPr lvl="1"/>
            <a:r>
              <a:rPr lang="en-US" dirty="0" smtClean="0"/>
              <a:t>Run many cases using </a:t>
            </a:r>
            <a:r>
              <a:rPr lang="en-US" dirty="0" err="1" smtClean="0"/>
              <a:t>OrcaFlex</a:t>
            </a:r>
            <a:endParaRPr lang="en-US" dirty="0" smtClean="0"/>
          </a:p>
          <a:p>
            <a:pPr lvl="2"/>
            <a:r>
              <a:rPr lang="en-US" dirty="0" smtClean="0"/>
              <a:t>Many headings</a:t>
            </a:r>
          </a:p>
          <a:p>
            <a:pPr lvl="2"/>
            <a:r>
              <a:rPr lang="en-US" dirty="0" smtClean="0"/>
              <a:t>Many extreme events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498809"/>
              </p:ext>
            </p:extLst>
          </p:nvPr>
        </p:nvGraphicFramePr>
        <p:xfrm>
          <a:off x="609600" y="4642139"/>
          <a:ext cx="8305805" cy="1654951"/>
        </p:xfrm>
        <a:graphic>
          <a:graphicData uri="http://schemas.openxmlformats.org/drawingml/2006/table">
            <a:tbl>
              <a:tblPr/>
              <a:tblGrid>
                <a:gridCol w="1150374"/>
                <a:gridCol w="841134"/>
                <a:gridCol w="470047"/>
                <a:gridCol w="1958045"/>
                <a:gridCol w="838200"/>
                <a:gridCol w="1066802"/>
                <a:gridCol w="609598"/>
                <a:gridCol w="1371605"/>
              </a:tblGrid>
              <a:tr h="34446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Maximum Tension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Environment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Speed 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(m/sec)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Damaged Line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FOS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Required 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Minimum Break Strength (</a:t>
                      </a:r>
                      <a:r>
                        <a:rPr lang="en-US" sz="1200" b="1" i="0" u="none" strike="noStrike" dirty="0" err="1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kN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>
                        <a:alpha val="70000"/>
                      </a:srgbClr>
                    </a:solidFill>
                  </a:tcPr>
                </a:tc>
              </a:tr>
              <a:tr h="315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Forward Line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3,769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kN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 Deg, 1.8 m/s @ 70m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1.62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None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11,306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315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Forward Line 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6,523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kN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 Deg, 1.8 m/s @ 70m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1.68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 FWD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2.25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14,677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315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Aft Line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1,597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kN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No Flow Condition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None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4,791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331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Aft Line</a:t>
                      </a:r>
                    </a:p>
                  </a:txBody>
                  <a:tcPr marL="9505" marR="9505" marT="95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1,648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kN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No Flow Condition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 FWD 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2.25</a:t>
                      </a: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3,708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05" marR="9505" marT="95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95702" y="4303585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Controlling Cases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633547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Forward Lines: 232-mm Diameter, 1,050-m Length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8805" y="6335470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Aft Lines: 132-mm Diameter, 250-m Length</a:t>
            </a:r>
            <a:endParaRPr lang="en-US" sz="1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225" r="40580"/>
          <a:stretch>
            <a:fillRect/>
          </a:stretch>
        </p:blipFill>
        <p:spPr bwMode="auto">
          <a:xfrm>
            <a:off x="5334000" y="1524000"/>
            <a:ext cx="3580692" cy="26445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57546" y="12192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OrcaFlex</a:t>
            </a:r>
            <a:r>
              <a:rPr lang="en-US" sz="1600" b="1" dirty="0" smtClean="0"/>
              <a:t> Model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Assembly, Installation, and Maintenance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133600"/>
          </a:xfrm>
        </p:spPr>
        <p:txBody>
          <a:bodyPr/>
          <a:lstStyle/>
          <a:p>
            <a:r>
              <a:rPr lang="en-US" dirty="0" smtClean="0"/>
              <a:t>Considerations:</a:t>
            </a:r>
          </a:p>
          <a:p>
            <a:pPr lvl="1"/>
            <a:r>
              <a:rPr lang="en-US" dirty="0" smtClean="0"/>
              <a:t>Deployment</a:t>
            </a:r>
          </a:p>
          <a:p>
            <a:pPr lvl="2"/>
            <a:r>
              <a:rPr lang="en-US" dirty="0" smtClean="0"/>
              <a:t>Wet tow</a:t>
            </a:r>
          </a:p>
          <a:p>
            <a:pPr lvl="2"/>
            <a:r>
              <a:rPr lang="en-US" dirty="0" smtClean="0"/>
              <a:t>Dry tow with barge</a:t>
            </a:r>
          </a:p>
          <a:p>
            <a:pPr lvl="1"/>
            <a:r>
              <a:rPr lang="en-US" dirty="0" smtClean="0"/>
              <a:t>Availability</a:t>
            </a:r>
          </a:p>
          <a:p>
            <a:pPr lvl="1"/>
            <a:r>
              <a:rPr lang="en-US" dirty="0" smtClean="0"/>
              <a:t>Costs</a:t>
            </a:r>
          </a:p>
        </p:txBody>
      </p:sp>
      <p:pic>
        <p:nvPicPr>
          <p:cNvPr id="5" name="Picture 2" descr="C:\PROJECTS\BROWSE TLP\PEP\NI.jpg"/>
          <p:cNvPicPr>
            <a:picLocks noChangeAspect="1" noChangeArrowheads="1"/>
          </p:cNvPicPr>
          <p:nvPr/>
        </p:nvPicPr>
        <p:blipFill>
          <a:blip r:embed="rId2" cstate="print"/>
          <a:srcRect t="9946"/>
          <a:stretch>
            <a:fillRect/>
          </a:stretch>
        </p:blipFill>
        <p:spPr bwMode="auto">
          <a:xfrm>
            <a:off x="4631409" y="3886200"/>
            <a:ext cx="4309275" cy="235883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15" y="3889185"/>
            <a:ext cx="4224779" cy="23284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3" descr="PortofPalmBeach_PotentialWhar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600201"/>
            <a:ext cx="4292484" cy="2070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4742" y="10668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Assemble and Deploy from Palm Beach, Florida</a:t>
            </a:r>
            <a:endParaRPr lang="en-US" sz="1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 Installation, Pull Test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475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Buoy-off Forward Anchor Legs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788"/>
            <a:ext cx="8686800" cy="464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475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Power Cable Grid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0064"/>
            <a:ext cx="8686800" cy="472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Transmission Riser Cable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466850"/>
            <a:ext cx="806767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 Platform to 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0798"/>
            <a:ext cx="8686800" cy="478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Retrieve Mooring Lines (Second Tug)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Energy (COE) Status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756025"/>
            <a:ext cx="3560762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7495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792538"/>
            <a:ext cx="2605088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09590" y="6265863"/>
            <a:ext cx="12955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17.7 cents/kWh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7006768" y="6265863"/>
            <a:ext cx="1210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</a:rPr>
              <a:t>8.0 cents/kWh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216327" y="6265863"/>
            <a:ext cx="12955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 b="1" dirty="0" smtClean="0">
                <a:solidFill>
                  <a:srgbClr val="000000"/>
                </a:solidFill>
              </a:rPr>
              <a:t>10.4 </a:t>
            </a:r>
            <a:r>
              <a:rPr lang="en-US" sz="1200" b="1" dirty="0">
                <a:solidFill>
                  <a:srgbClr val="000000"/>
                </a:solidFill>
              </a:rPr>
              <a:t>cents/kWh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69" y="977279"/>
            <a:ext cx="2194462" cy="279062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r="10259" b="28808"/>
          <a:stretch/>
        </p:blipFill>
        <p:spPr bwMode="auto">
          <a:xfrm>
            <a:off x="860156" y="1119365"/>
            <a:ext cx="2451456" cy="243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18" y="1119364"/>
            <a:ext cx="1107682" cy="262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97772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Preliminary Design Review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67200" y="97772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Current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97772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Target</a:t>
            </a:r>
            <a:endParaRPr lang="en-US" sz="1600" b="1" dirty="0"/>
          </a:p>
        </p:txBody>
      </p:sp>
    </p:spTree>
  </p:cSld>
  <p:clrMapOvr>
    <a:masterClrMapping/>
  </p:clrMapOvr>
  <p:transition advClick="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443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 Mooring Lines (Pass to Tug 1)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5332"/>
            <a:ext cx="8686800" cy="477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 Power Rise Cable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4601"/>
            <a:ext cx="8686800" cy="476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Reel-in Tow Line; Connect Cable,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1532"/>
            <a:ext cx="8686800" cy="479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Release Lines, Deploy Lowering Weight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3799"/>
            <a:ext cx="8686800" cy="49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Pay-out Aft Mooring Leg (Tug 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8401"/>
            <a:ext cx="8686800" cy="474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Ball Grab (Tug 2), ROV Assists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3889" b="16293"/>
          <a:stretch>
            <a:fillRect/>
          </a:stretch>
        </p:blipFill>
        <p:spPr bwMode="auto">
          <a:xfrm>
            <a:off x="2743200" y="1905000"/>
            <a:ext cx="838200" cy="112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8" t="2688" r="22246" b="8602"/>
          <a:stretch>
            <a:fillRect/>
          </a:stretch>
        </p:blipFill>
        <p:spPr bwMode="auto">
          <a:xfrm>
            <a:off x="2743444" y="3505200"/>
            <a:ext cx="837712" cy="131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4600" y="29819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Ball Grab on </a:t>
            </a:r>
            <a:r>
              <a:rPr lang="en-US" sz="1400" b="1" dirty="0" err="1" smtClean="0"/>
              <a:t>Mudmat</a:t>
            </a:r>
            <a:endParaRPr lang="en-US" sz="1400" b="1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3810000" y="3243590"/>
            <a:ext cx="1219200" cy="7950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6933"/>
            <a:ext cx="8686800" cy="454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Raise Weight, Disconnect Lowering 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3266"/>
            <a:ext cx="8686800" cy="44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 Installation and Return to 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Connection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Voltage-rise study</a:t>
            </a:r>
          </a:p>
          <a:p>
            <a:pPr lvl="1"/>
            <a:r>
              <a:rPr lang="en-US" dirty="0" smtClean="0"/>
              <a:t>Ten-mile run to shoreline</a:t>
            </a:r>
          </a:p>
          <a:p>
            <a:pPr lvl="1"/>
            <a:r>
              <a:rPr lang="en-US" dirty="0" smtClean="0"/>
              <a:t>2% losses fixed for this study</a:t>
            </a:r>
          </a:p>
          <a:p>
            <a:pPr lvl="1"/>
            <a:r>
              <a:rPr lang="en-GB" dirty="0" smtClean="0"/>
              <a:t>Submarine cable electrical modeling  →  </a:t>
            </a:r>
            <a:r>
              <a:rPr lang="en-GB" dirty="0" err="1" smtClean="0"/>
              <a:t>PowerWorld</a:t>
            </a:r>
            <a:endParaRPr lang="en-GB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1202742" y="3352911"/>
            <a:ext cx="1295400" cy="3203470"/>
            <a:chOff x="1257300" y="3352911"/>
            <a:chExt cx="1295400" cy="320347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20" t="3785"/>
            <a:stretch>
              <a:fillRect/>
            </a:stretch>
          </p:blipFill>
          <p:spPr bwMode="auto">
            <a:xfrm>
              <a:off x="1257300" y="3911598"/>
              <a:ext cx="1295400" cy="2644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57300" y="3352911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Submarine Cable</a:t>
              </a:r>
              <a:endParaRPr lang="en-US" sz="1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91789" y="3352911"/>
            <a:ext cx="4058565" cy="1393019"/>
            <a:chOff x="3977104" y="3352911"/>
            <a:chExt cx="4058565" cy="139301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104" y="3505200"/>
              <a:ext cx="4058565" cy="1240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291886" y="3352911"/>
              <a:ext cx="3429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Lumped-Parameter Cable Model</a:t>
              </a:r>
              <a:endParaRPr lang="en-US" sz="16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00884" y="4995446"/>
            <a:ext cx="4240375" cy="1633954"/>
            <a:chOff x="3886199" y="4995446"/>
            <a:chExt cx="4240375" cy="16339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6199" y="5257799"/>
              <a:ext cx="4240375" cy="137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177586" y="4995446"/>
              <a:ext cx="3657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100 MW Transmission Interconnect</a:t>
              </a:r>
              <a:endParaRPr lang="en-US" sz="1600" b="1" dirty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Connection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E73612-3D73-4FA3-9DCD-C03024AC5F7A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Voltage-rise study</a:t>
            </a:r>
          </a:p>
          <a:p>
            <a:pPr lvl="1"/>
            <a:r>
              <a:rPr lang="en-GB" dirty="0" smtClean="0"/>
              <a:t>Four cases (all of which are feasible):</a:t>
            </a:r>
          </a:p>
          <a:p>
            <a:pPr lvl="2"/>
            <a:r>
              <a:rPr lang="en-US" dirty="0" smtClean="0"/>
              <a:t>4.16 kV (most inductive solution)</a:t>
            </a:r>
          </a:p>
          <a:p>
            <a:pPr lvl="3"/>
            <a:r>
              <a:rPr lang="en-US" dirty="0" smtClean="0"/>
              <a:t>Direct output from induction generator</a:t>
            </a:r>
          </a:p>
          <a:p>
            <a:pPr lvl="3"/>
            <a:r>
              <a:rPr lang="en-US" dirty="0" smtClean="0"/>
              <a:t>7 parallel feeders of 800 mm</a:t>
            </a:r>
            <a:r>
              <a:rPr lang="en-US" baseline="30000" dirty="0" smtClean="0"/>
              <a:t>2</a:t>
            </a:r>
            <a:r>
              <a:rPr lang="en-US" dirty="0" smtClean="0"/>
              <a:t> submarine cables</a:t>
            </a:r>
          </a:p>
          <a:p>
            <a:pPr lvl="2"/>
            <a:r>
              <a:rPr lang="en-US" dirty="0" smtClean="0"/>
              <a:t>6.6 kV</a:t>
            </a:r>
          </a:p>
          <a:p>
            <a:pPr lvl="3"/>
            <a:r>
              <a:rPr lang="en-US" dirty="0" smtClean="0"/>
              <a:t>Direct output from induction generator</a:t>
            </a:r>
          </a:p>
          <a:p>
            <a:pPr lvl="3"/>
            <a:r>
              <a:rPr lang="en-US" dirty="0" smtClean="0"/>
              <a:t>3 parallel feeders of 800 mm</a:t>
            </a:r>
            <a:r>
              <a:rPr lang="en-US" baseline="30000" dirty="0" smtClean="0"/>
              <a:t>2</a:t>
            </a:r>
            <a:r>
              <a:rPr lang="en-US" dirty="0" smtClean="0"/>
              <a:t> submarine cables</a:t>
            </a:r>
          </a:p>
          <a:p>
            <a:pPr lvl="2"/>
            <a:r>
              <a:rPr lang="en-US" dirty="0" smtClean="0"/>
              <a:t>13.2 kV</a:t>
            </a:r>
          </a:p>
          <a:p>
            <a:pPr lvl="3"/>
            <a:r>
              <a:rPr lang="en-US" dirty="0" smtClean="0"/>
              <a:t>Use of a step-up transformer required</a:t>
            </a:r>
          </a:p>
          <a:p>
            <a:pPr lvl="3"/>
            <a:r>
              <a:rPr lang="en-US" dirty="0" smtClean="0"/>
              <a:t>Transformer real and reactive losses not modeled in simulation</a:t>
            </a:r>
          </a:p>
          <a:p>
            <a:pPr lvl="3"/>
            <a:r>
              <a:rPr lang="en-US" dirty="0" smtClean="0"/>
              <a:t>Single 500 mm</a:t>
            </a:r>
            <a:r>
              <a:rPr lang="en-US" baseline="30000" dirty="0" smtClean="0"/>
              <a:t>2</a:t>
            </a:r>
            <a:r>
              <a:rPr lang="en-US" dirty="0" smtClean="0"/>
              <a:t> submarine cable</a:t>
            </a:r>
          </a:p>
          <a:p>
            <a:pPr lvl="2"/>
            <a:r>
              <a:rPr lang="en-US" dirty="0" smtClean="0"/>
              <a:t>34.5 kV</a:t>
            </a:r>
          </a:p>
          <a:p>
            <a:pPr lvl="3"/>
            <a:r>
              <a:rPr lang="en-US" dirty="0" smtClean="0"/>
              <a:t>Use of a step-up transformer required</a:t>
            </a:r>
          </a:p>
          <a:p>
            <a:pPr lvl="3"/>
            <a:r>
              <a:rPr lang="en-US" dirty="0" smtClean="0"/>
              <a:t>Transformer real and reactive losses not modeled in simulation</a:t>
            </a:r>
          </a:p>
          <a:p>
            <a:pPr lvl="3"/>
            <a:r>
              <a:rPr lang="en-US" dirty="0" smtClean="0"/>
              <a:t>Single 70 mm</a:t>
            </a:r>
            <a:r>
              <a:rPr lang="en-US" baseline="30000" dirty="0" smtClean="0"/>
              <a:t>2</a:t>
            </a:r>
            <a:r>
              <a:rPr lang="en-US" dirty="0" smtClean="0"/>
              <a:t> submarine cable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40162</TotalTime>
  <Words>6964</Words>
  <Application>Microsoft Office PowerPoint</Application>
  <PresentationFormat>On-screen Show (4:3)</PresentationFormat>
  <Paragraphs>1684</Paragraphs>
  <Slides>136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136</vt:i4>
      </vt:variant>
    </vt:vector>
  </HeadingPairs>
  <TitlesOfParts>
    <vt:vector size="140" baseType="lpstr">
      <vt:lpstr>Office Theme</vt:lpstr>
      <vt:lpstr>Custom Design</vt:lpstr>
      <vt:lpstr>Chart</vt:lpstr>
      <vt:lpstr>Equation</vt:lpstr>
      <vt:lpstr>PowerPoint Presentation</vt:lpstr>
      <vt:lpstr>Legacy of Technology and Innovation</vt:lpstr>
      <vt:lpstr>Team</vt:lpstr>
      <vt:lpstr>Legacy Current Plane (C-Plane)</vt:lpstr>
      <vt:lpstr>Aquantis Preliminary Design Review</vt:lpstr>
      <vt:lpstr>Aquantis Preliminary Design Review</vt:lpstr>
      <vt:lpstr>Increased Power Output (1.0 MW)</vt:lpstr>
      <vt:lpstr>PowerPoint Presentation</vt:lpstr>
      <vt:lpstr>Cost of Energy (COE) Status</vt:lpstr>
      <vt:lpstr>Financial Overview (AWP)</vt:lpstr>
      <vt:lpstr>Financial Overview (MHK)</vt:lpstr>
      <vt:lpstr>Financial Overview: Spend Plan</vt:lpstr>
      <vt:lpstr>Schedule/Budget</vt:lpstr>
      <vt:lpstr>Outline of Technical  Presentation</vt:lpstr>
      <vt:lpstr>Aquantis</vt:lpstr>
      <vt:lpstr>Business Case</vt:lpstr>
      <vt:lpstr>Business Case</vt:lpstr>
      <vt:lpstr>Existing Gulf-Stream Resource Data</vt:lpstr>
      <vt:lpstr>Existing Gulf-Stream Resource Data</vt:lpstr>
      <vt:lpstr>Current Aquantis Project</vt:lpstr>
      <vt:lpstr>System Concurrent Engineering</vt:lpstr>
      <vt:lpstr>Other Marine Hydrokinetic Turbines</vt:lpstr>
      <vt:lpstr>Cost-of-Energy (COE) Model</vt:lpstr>
      <vt:lpstr>Requirements</vt:lpstr>
      <vt:lpstr>Environmental Conditions and Loads</vt:lpstr>
      <vt:lpstr>Derived Factors of Safety</vt:lpstr>
      <vt:lpstr>Turbine Conceptual Design Study</vt:lpstr>
      <vt:lpstr>Design Codes</vt:lpstr>
      <vt:lpstr>Early Conceptual Turbine Design</vt:lpstr>
      <vt:lpstr>Early Computational Fluid Dynamics</vt:lpstr>
      <vt:lpstr>Blade Manufacturing Concepts</vt:lpstr>
      <vt:lpstr>Blade-to-Nacelle Attachment Concepts</vt:lpstr>
      <vt:lpstr>Drivetrain Concepts</vt:lpstr>
      <vt:lpstr>Early Unsteady CFD</vt:lpstr>
      <vt:lpstr>Early Static-Stability Analysis</vt:lpstr>
      <vt:lpstr>Mooring and Anchoring Concepts</vt:lpstr>
      <vt:lpstr>Conceptual Design Review: Decisions</vt:lpstr>
      <vt:lpstr>Conceptual Design Review: Decisions</vt:lpstr>
      <vt:lpstr>Conceptual Design Review: Decisions</vt:lpstr>
      <vt:lpstr>Conceptual Design Review: Decisions</vt:lpstr>
      <vt:lpstr>Conceptual Design Review: Decisions</vt:lpstr>
      <vt:lpstr>Conceptual Design Review: Decisions</vt:lpstr>
      <vt:lpstr>Conceptual Design Review: Decisions</vt:lpstr>
      <vt:lpstr>Conceptual Design Review: Decisions</vt:lpstr>
      <vt:lpstr>Preliminary Turbine Design</vt:lpstr>
      <vt:lpstr>Preliminary Turbine Design</vt:lpstr>
      <vt:lpstr>Turbine Power Curve</vt:lpstr>
      <vt:lpstr>CFD Results</vt:lpstr>
      <vt:lpstr>Turbine Structural Preliminary Design</vt:lpstr>
      <vt:lpstr>Turbine Structural Preliminary Design</vt:lpstr>
      <vt:lpstr>Turbine Structural Preliminary Design</vt:lpstr>
      <vt:lpstr>Structural Design Tools</vt:lpstr>
      <vt:lpstr>FEA Model</vt:lpstr>
      <vt:lpstr>Effect of Fatigue</vt:lpstr>
      <vt:lpstr>Experimental Study of Foams</vt:lpstr>
      <vt:lpstr>Blade-to-Hub Attachment (FEA)</vt:lpstr>
      <vt:lpstr>Turbine Weight and Cost Estimates</vt:lpstr>
      <vt:lpstr>Enhanced NREL Code, HARP_Opt</vt:lpstr>
      <vt:lpstr>Bearing-and-Seal Concepts</vt:lpstr>
      <vt:lpstr>Oil-Lubricated, Tapered-Roller Bearing</vt:lpstr>
      <vt:lpstr>Seawater-Lubricated Journal Bearing</vt:lpstr>
      <vt:lpstr>Bearings and Seals</vt:lpstr>
      <vt:lpstr>Hydraulic-Drive System</vt:lpstr>
      <vt:lpstr>Hydraulic-Drive Components</vt:lpstr>
      <vt:lpstr>Hydraulic-Drive System</vt:lpstr>
      <vt:lpstr>Brake</vt:lpstr>
      <vt:lpstr>Nacelle Pressure Vessel</vt:lpstr>
      <vt:lpstr>Nacelle Pressure Vessel</vt:lpstr>
      <vt:lpstr>Electrical System</vt:lpstr>
      <vt:lpstr>Generator Decision</vt:lpstr>
      <vt:lpstr>Nacelle Costs</vt:lpstr>
      <vt:lpstr>Platform Stability</vt:lpstr>
      <vt:lpstr>Platform Stability</vt:lpstr>
      <vt:lpstr>DCAB</vt:lpstr>
      <vt:lpstr>Platform Structure</vt:lpstr>
      <vt:lpstr>Platform Structure</vt:lpstr>
      <vt:lpstr>Wing vs. Truss</vt:lpstr>
      <vt:lpstr>Dynamic Stability</vt:lpstr>
      <vt:lpstr>Dynamic Stability</vt:lpstr>
      <vt:lpstr>Mooring System</vt:lpstr>
      <vt:lpstr>OrcaFlex</vt:lpstr>
      <vt:lpstr>Mooring System Design</vt:lpstr>
      <vt:lpstr>Assembly, Installation, and Maintenance</vt:lpstr>
      <vt:lpstr>Anchor Installation, Pull Test</vt:lpstr>
      <vt:lpstr>Buoy-off Forward Anchor Legs</vt:lpstr>
      <vt:lpstr>Install Power Cable Grid</vt:lpstr>
      <vt:lpstr>Install Transmission Riser Cable</vt:lpstr>
      <vt:lpstr>Tow Platform to Site</vt:lpstr>
      <vt:lpstr>Retrieve Mooring Lines (Second Tug)</vt:lpstr>
      <vt:lpstr>Recover Mooring Lines (Pass to Tug 1)</vt:lpstr>
      <vt:lpstr>Recover Power Rise Cable</vt:lpstr>
      <vt:lpstr>Reel-in Tow Line; Connect Cable, Lines</vt:lpstr>
      <vt:lpstr>Release Lines, Deploy Lowering Weight</vt:lpstr>
      <vt:lpstr>Pay-out Aft Mooring Leg (Tug 2)</vt:lpstr>
      <vt:lpstr>Lower Ball Grab (Tug 2), ROV Assists</vt:lpstr>
      <vt:lpstr>Raise Weight, Disconnect Lowering Line</vt:lpstr>
      <vt:lpstr>Inspect Installation and Return to Port</vt:lpstr>
      <vt:lpstr>Grid Connection</vt:lpstr>
      <vt:lpstr>Grid Connection</vt:lpstr>
      <vt:lpstr>Grid Connection</vt:lpstr>
      <vt:lpstr>Onshore Grid Connection</vt:lpstr>
      <vt:lpstr>Onshore Grid Connection (Farm)</vt:lpstr>
      <vt:lpstr>Gulf-Stream Resource Measurements</vt:lpstr>
      <vt:lpstr>Resource Measurement Decision</vt:lpstr>
      <vt:lpstr>Resource Measurement Decision</vt:lpstr>
      <vt:lpstr>COE Model</vt:lpstr>
      <vt:lpstr>Operation-and-Maintenance Model</vt:lpstr>
      <vt:lpstr>COE Status</vt:lpstr>
      <vt:lpstr>Historical Wind COE</vt:lpstr>
      <vt:lpstr>Cost-Saving Programs</vt:lpstr>
      <vt:lpstr>Preliminary Design Review: Decisions</vt:lpstr>
      <vt:lpstr>Preliminary Design Review: Decisions</vt:lpstr>
      <vt:lpstr>Preliminary Design Review: Decisions</vt:lpstr>
      <vt:lpstr>Updated Preliminary Turbine Design</vt:lpstr>
      <vt:lpstr>Updated Preliminary Turbine Design</vt:lpstr>
      <vt:lpstr>Updated Turbine Power Curve</vt:lpstr>
      <vt:lpstr>Updated FEA</vt:lpstr>
      <vt:lpstr>Preliminary Joint FEA</vt:lpstr>
      <vt:lpstr>Updated Preliminary Turbine Design</vt:lpstr>
      <vt:lpstr>Updated COE Status</vt:lpstr>
      <vt:lpstr>Next Steps</vt:lpstr>
      <vt:lpstr>Next Steps</vt:lpstr>
      <vt:lpstr>Next Steps</vt:lpstr>
      <vt:lpstr>Next Steps</vt:lpstr>
      <vt:lpstr>Next Steps</vt:lpstr>
      <vt:lpstr>Next Steps</vt:lpstr>
      <vt:lpstr>Next Steps</vt:lpstr>
      <vt:lpstr>Next Steps</vt:lpstr>
      <vt:lpstr>Next Steps</vt:lpstr>
      <vt:lpstr>Next Steps</vt:lpstr>
      <vt:lpstr>Next Steps</vt:lpstr>
      <vt:lpstr>Other Important Issues</vt:lpstr>
      <vt:lpstr>Other Important Issues</vt:lpstr>
      <vt:lpstr>Other Important Issues</vt:lpstr>
      <vt:lpstr>Other Important Issues</vt:lpstr>
      <vt:lpstr>Other Important Issues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Alexander J Fleming</dc:creator>
  <cp:lastModifiedBy>Kenneth Gluck</cp:lastModifiedBy>
  <cp:revision>763</cp:revision>
  <cp:lastPrinted>2012-02-06T18:50:20Z</cp:lastPrinted>
  <dcterms:created xsi:type="dcterms:W3CDTF">2011-09-16T18:11:43Z</dcterms:created>
  <dcterms:modified xsi:type="dcterms:W3CDTF">2013-06-03T19:25:40Z</dcterms:modified>
</cp:coreProperties>
</file>