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1"/>
  </p:notesMasterIdLst>
  <p:handoutMasterIdLst>
    <p:handoutMasterId r:id="rId32"/>
  </p:handoutMasterIdLst>
  <p:sldIdLst>
    <p:sldId id="268" r:id="rId2"/>
    <p:sldId id="270" r:id="rId3"/>
    <p:sldId id="271" r:id="rId4"/>
    <p:sldId id="272" r:id="rId5"/>
    <p:sldId id="273" r:id="rId6"/>
    <p:sldId id="274" r:id="rId7"/>
    <p:sldId id="281" r:id="rId8"/>
    <p:sldId id="277" r:id="rId9"/>
    <p:sldId id="275" r:id="rId10"/>
    <p:sldId id="282" r:id="rId11"/>
    <p:sldId id="280" r:id="rId12"/>
    <p:sldId id="278" r:id="rId13"/>
    <p:sldId id="279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5" r:id="rId26"/>
    <p:sldId id="294" r:id="rId27"/>
    <p:sldId id="296" r:id="rId28"/>
    <p:sldId id="297" r:id="rId29"/>
    <p:sldId id="298" r:id="rId3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CC"/>
    <a:srgbClr val="CC33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20" autoAdjust="0"/>
    <p:restoredTop sz="94643" autoAdjust="0"/>
  </p:normalViewPr>
  <p:slideViewPr>
    <p:cSldViewPr>
      <p:cViewPr varScale="1">
        <p:scale>
          <a:sx n="134" d="100"/>
          <a:sy n="134" d="100"/>
        </p:scale>
        <p:origin x="-2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3" tIns="46452" rIns="92903" bIns="46452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3" tIns="46452" rIns="92903" bIns="4645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3" tIns="46452" rIns="92903" bIns="46452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3" tIns="46452" rIns="92903" bIns="4645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5B7B6A5-7E48-4507-AB65-15E57CEBD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4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3" tIns="46452" rIns="92903" bIns="46452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3" tIns="46452" rIns="92903" bIns="4645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90563"/>
            <a:ext cx="4613275" cy="3459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3" tIns="46452" rIns="92903" bIns="464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66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3" tIns="46452" rIns="92903" bIns="46452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66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3" tIns="46452" rIns="92903" bIns="4645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E1595B9A-9264-4AF2-AEA1-3F818F13A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47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337F44-FC38-4FCE-9009-8F54963E1B1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imes New Roman" pitchFamily="18" charset="0"/>
            </a:endParaRPr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4876800" y="228600"/>
            <a:ext cx="1752600" cy="2286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" name="Picture 21" descr="NAVSEA-NSWC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0800"/>
            <a:ext cx="152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8305800" y="228600"/>
            <a:ext cx="838200" cy="2286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auto">
          <a:xfrm>
            <a:off x="4629150" y="228600"/>
            <a:ext cx="533400" cy="228600"/>
          </a:xfrm>
          <a:prstGeom prst="ellipse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7010400" y="64008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05 Aug 2009</a:t>
            </a:r>
          </a:p>
        </p:txBody>
      </p:sp>
      <p:sp>
        <p:nvSpPr>
          <p:cNvPr id="14" name="Rectangle 17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9525" y="6359525"/>
            <a:ext cx="587375" cy="4889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F640094-F68E-4B4A-93B2-5E9222486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 Aug 2009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Technical Design Review of JENOM Mockup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838200"/>
            <a:ext cx="20193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5905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 Aug 2009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Technical Design Review of JENOM Mockup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8001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3962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828800"/>
            <a:ext cx="39624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114800"/>
            <a:ext cx="39624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 Aug 2009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Technical Design Review of JENOM Mockup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8001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828800"/>
            <a:ext cx="8077200" cy="4419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 Aug 2009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Technical Design Review of JENOM Mockup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6321623"/>
            <a:ext cx="1905000" cy="30777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3 - 4 May 2011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Concept Design Review of Aquantis C-Plane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64132" b="-4673"/>
          <a:stretch>
            <a:fillRect/>
          </a:stretch>
        </p:blipFill>
        <p:spPr bwMode="auto">
          <a:xfrm>
            <a:off x="7354048" y="152400"/>
            <a:ext cx="178995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 Aug 2009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Technical Design Review of JENOM Mockup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828800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3 – 4 May 2011</a:t>
            </a: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Concept Design Review of Aquantis C-Plane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 Aug 2009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Technical Design Review of JENOM Mockup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 Aug 2009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Technical Design Review of JENOM Mockup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 Aug 2009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Technical Design Review of JENOM Mockup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 Aug 2009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Technical Design Review of JENOM Mockup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 Aug 2009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Technical Design Review of JENOM Mockup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1295400" y="6324600"/>
            <a:ext cx="7848600" cy="3810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914400" y="1981200"/>
            <a:ext cx="381000" cy="4343400"/>
          </a:xfrm>
          <a:prstGeom prst="rect">
            <a:avLst/>
          </a:prstGeom>
          <a:solidFill>
            <a:srgbClr val="C0C0C0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028" name="Group 2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66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66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382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807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US" dirty="0" smtClean="0"/>
              <a:t>3-4 May 2011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324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 smtClean="0"/>
              <a:t>Concept Design Review of Aquantis C-Plane</a:t>
            </a:r>
            <a:endParaRPr lang="en-US" dirty="0"/>
          </a:p>
        </p:txBody>
      </p:sp>
      <p:grpSp>
        <p:nvGrpSpPr>
          <p:cNvPr id="1034" name="Group 21"/>
          <p:cNvGrpSpPr>
            <a:grpSpLocks/>
          </p:cNvGrpSpPr>
          <p:nvPr/>
        </p:nvGrpSpPr>
        <p:grpSpPr bwMode="auto">
          <a:xfrm>
            <a:off x="228600" y="1447800"/>
            <a:ext cx="8686800" cy="228600"/>
            <a:chOff x="144" y="1248"/>
            <a:chExt cx="4656" cy="201"/>
          </a:xfrm>
        </p:grpSpPr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55" name="AutoShape 31"/>
          <p:cNvSpPr>
            <a:spLocks noChangeArrowheads="1"/>
          </p:cNvSpPr>
          <p:nvPr/>
        </p:nvSpPr>
        <p:spPr bwMode="auto">
          <a:xfrm rot="-5400000">
            <a:off x="914400" y="5943600"/>
            <a:ext cx="762000" cy="762000"/>
          </a:xfrm>
          <a:custGeom>
            <a:avLst/>
            <a:gdLst>
              <a:gd name="G0" fmla="+- 312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312"/>
              <a:gd name="G18" fmla="*/ 312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312 10800 0"/>
              <a:gd name="G26" fmla="?: G9 G17 G25"/>
              <a:gd name="G27" fmla="?: G9 0 21600"/>
              <a:gd name="G28" fmla="cos 10800 11796480"/>
              <a:gd name="G29" fmla="sin 10800 11796480"/>
              <a:gd name="G30" fmla="sin 312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244 w 21600"/>
              <a:gd name="T15" fmla="*/ 10800 h 21600"/>
              <a:gd name="T16" fmla="*/ 10800 w 21600"/>
              <a:gd name="T17" fmla="*/ 10488 h 21600"/>
              <a:gd name="T18" fmla="*/ 16356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488" y="10800"/>
                </a:moveTo>
                <a:cubicBezTo>
                  <a:pt x="10488" y="10627"/>
                  <a:pt x="10627" y="10488"/>
                  <a:pt x="10800" y="10488"/>
                </a:cubicBezTo>
                <a:cubicBezTo>
                  <a:pt x="10972" y="10487"/>
                  <a:pt x="11111" y="10627"/>
                  <a:pt x="11112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57" name="AutoShape 33"/>
          <p:cNvSpPr>
            <a:spLocks noChangeArrowheads="1"/>
          </p:cNvSpPr>
          <p:nvPr/>
        </p:nvSpPr>
        <p:spPr bwMode="auto">
          <a:xfrm rot="12600000">
            <a:off x="990600" y="5638800"/>
            <a:ext cx="990600" cy="990600"/>
          </a:xfrm>
          <a:custGeom>
            <a:avLst/>
            <a:gdLst>
              <a:gd name="G0" fmla="+- 4334 0 0"/>
              <a:gd name="G1" fmla="+- -9016476 0 0"/>
              <a:gd name="G2" fmla="+- 0 0 -9016476"/>
              <a:gd name="T0" fmla="*/ 0 256 1"/>
              <a:gd name="T1" fmla="*/ 180 256 1"/>
              <a:gd name="G3" fmla="+- -9016476 T0 T1"/>
              <a:gd name="T2" fmla="*/ 0 256 1"/>
              <a:gd name="T3" fmla="*/ 90 256 1"/>
              <a:gd name="G4" fmla="+- -9016476 T2 T3"/>
              <a:gd name="G5" fmla="*/ G4 2 1"/>
              <a:gd name="T4" fmla="*/ 90 256 1"/>
              <a:gd name="T5" fmla="*/ 0 256 1"/>
              <a:gd name="G6" fmla="+- -9016476 T4 T5"/>
              <a:gd name="G7" fmla="*/ G6 2 1"/>
              <a:gd name="G8" fmla="abs -9016476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4334"/>
              <a:gd name="G18" fmla="*/ 4334 1 2"/>
              <a:gd name="G19" fmla="+- G18 5400 0"/>
              <a:gd name="G20" fmla="cos G19 -9016476"/>
              <a:gd name="G21" fmla="sin G19 -9016476"/>
              <a:gd name="G22" fmla="+- G20 10800 0"/>
              <a:gd name="G23" fmla="+- G21 10800 0"/>
              <a:gd name="G24" fmla="+- 10800 0 G20"/>
              <a:gd name="G25" fmla="+- 4334 10800 0"/>
              <a:gd name="G26" fmla="?: G9 G17 G25"/>
              <a:gd name="G27" fmla="?: G9 0 21600"/>
              <a:gd name="G28" fmla="cos 10800 -9016476"/>
              <a:gd name="G29" fmla="sin 10800 -9016476"/>
              <a:gd name="G30" fmla="sin 4334 -9016476"/>
              <a:gd name="G31" fmla="+- G28 10800 0"/>
              <a:gd name="G32" fmla="+- G29 10800 0"/>
              <a:gd name="G33" fmla="+- G30 10800 0"/>
              <a:gd name="G34" fmla="?: G4 0 G31"/>
              <a:gd name="G35" fmla="?: -9016476 G34 0"/>
              <a:gd name="G36" fmla="?: G6 G35 G31"/>
              <a:gd name="G37" fmla="+- 21600 0 G36"/>
              <a:gd name="G38" fmla="?: G4 0 G33"/>
              <a:gd name="G39" fmla="?: -9016476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213 w 21600"/>
              <a:gd name="T15" fmla="*/ 5695 h 21600"/>
              <a:gd name="T16" fmla="*/ 10800 w 21600"/>
              <a:gd name="T17" fmla="*/ 6466 h 21600"/>
              <a:gd name="T18" fmla="*/ 16387 w 21600"/>
              <a:gd name="T19" fmla="*/ 569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7600" y="7876"/>
                </a:moveTo>
                <a:cubicBezTo>
                  <a:pt x="8421" y="6977"/>
                  <a:pt x="9582" y="6465"/>
                  <a:pt x="10800" y="6466"/>
                </a:cubicBezTo>
                <a:cubicBezTo>
                  <a:pt x="12017" y="6466"/>
                  <a:pt x="13178" y="6977"/>
                  <a:pt x="13999" y="7876"/>
                </a:cubicBezTo>
                <a:lnTo>
                  <a:pt x="18772" y="3514"/>
                </a:lnTo>
                <a:cubicBezTo>
                  <a:pt x="16726" y="1275"/>
                  <a:pt x="13833" y="-1"/>
                  <a:pt x="10799" y="0"/>
                </a:cubicBezTo>
                <a:cubicBezTo>
                  <a:pt x="7766" y="0"/>
                  <a:pt x="4873" y="1275"/>
                  <a:pt x="2827" y="3514"/>
                </a:cubicBezTo>
                <a:close/>
              </a:path>
            </a:pathLst>
          </a:cu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3505200" y="228600"/>
            <a:ext cx="2209800" cy="2286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59" name="Oval 35"/>
          <p:cNvSpPr>
            <a:spLocks noChangeArrowheads="1"/>
          </p:cNvSpPr>
          <p:nvPr/>
        </p:nvSpPr>
        <p:spPr bwMode="auto">
          <a:xfrm>
            <a:off x="3276600" y="228600"/>
            <a:ext cx="533400" cy="228600"/>
          </a:xfrm>
          <a:prstGeom prst="ellipse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9" name="Picture 36" descr="NAVSEA-NSWC 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91200" y="31750"/>
            <a:ext cx="152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7391400" y="228600"/>
            <a:ext cx="1752600" cy="2286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62" name="Text Box 38"/>
          <p:cNvSpPr txBox="1">
            <a:spLocks noChangeArrowheads="1"/>
          </p:cNvSpPr>
          <p:nvPr userDrawn="1"/>
        </p:nvSpPr>
        <p:spPr bwMode="auto">
          <a:xfrm>
            <a:off x="76200" y="6370638"/>
            <a:ext cx="493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173B6733-D653-4E05-A68B-A22583798CAA}" type="slidenum">
              <a:rPr lang="en-US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hf sldNum="0"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4.jpe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10" Type="http://schemas.openxmlformats.org/officeDocument/2006/relationships/image" Target="../media/image2.png"/><Relationship Id="rId4" Type="http://schemas.openxmlformats.org/officeDocument/2006/relationships/image" Target="../media/image5.gif"/><Relationship Id="rId9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05 Aug 2009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Concept Design Review </a:t>
            </a:r>
            <a:br>
              <a:rPr lang="en-US" sz="2400" dirty="0" smtClean="0"/>
            </a:br>
            <a:r>
              <a:rPr lang="en-US" sz="2400" dirty="0" smtClean="0"/>
              <a:t>Aquantis C-Plane Ocean Energy Conversion</a:t>
            </a:r>
            <a:endParaRPr lang="en-US" sz="3200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2927350"/>
            <a:ext cx="4495800" cy="3244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b="1" dirty="0" smtClean="0"/>
              <a:t>Presented by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/>
              <a:t>Naval Surface Warfare Center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dirty="0" err="1" smtClean="0"/>
              <a:t>Carderock</a:t>
            </a:r>
            <a:r>
              <a:rPr lang="en-US" sz="1800" b="1" dirty="0" smtClean="0"/>
              <a:t> Division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/>
              <a:t>	Rich </a:t>
            </a:r>
            <a:r>
              <a:rPr lang="en-US" sz="1800" b="1" dirty="0" err="1" smtClean="0"/>
              <a:t>Banko</a:t>
            </a:r>
            <a:endParaRPr lang="en-US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/>
              <a:t>	</a:t>
            </a:r>
          </a:p>
          <a:p>
            <a:pPr eaLnBrk="1" hangingPunct="1">
              <a:lnSpc>
                <a:spcPct val="90000"/>
              </a:lnSpc>
            </a:pPr>
            <a:endParaRPr lang="en-US" sz="1800" b="1" dirty="0" smtClean="0"/>
          </a:p>
          <a:p>
            <a:pPr eaLnBrk="1" hangingPunct="1">
              <a:lnSpc>
                <a:spcPct val="90000"/>
              </a:lnSpc>
            </a:pPr>
            <a:endParaRPr lang="en-US" sz="1800" b="1" dirty="0" smtClean="0"/>
          </a:p>
          <a:p>
            <a:pPr eaLnBrk="1" hangingPunct="1">
              <a:lnSpc>
                <a:spcPct val="90000"/>
              </a:lnSpc>
            </a:pPr>
            <a:endParaRPr lang="en-US" sz="1800" b="1" dirty="0" smtClean="0"/>
          </a:p>
          <a:p>
            <a:pPr eaLnBrk="1" hangingPunct="1">
              <a:lnSpc>
                <a:spcPct val="90000"/>
              </a:lnSpc>
            </a:pPr>
            <a:endParaRPr lang="en-US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/>
              <a:t>3 - 4 May 2011</a:t>
            </a:r>
          </a:p>
        </p:txBody>
      </p:sp>
      <p:pic>
        <p:nvPicPr>
          <p:cNvPr id="3079" name="Picture 7" descr="The Aquantis Current Plane (“C-Plane™”) technology is a marine current turbine designed to convert the kinetic energy from the flow, to competitively priced, base-load electric power generation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76600"/>
            <a:ext cx="4082488" cy="3505200"/>
          </a:xfrm>
          <a:prstGeom prst="rect">
            <a:avLst/>
          </a:prstGeom>
          <a:noFill/>
        </p:spPr>
      </p:pic>
      <p:pic>
        <p:nvPicPr>
          <p:cNvPr id="3083" name="Picture 11" descr="http://iee.ucsb.edu/files/images/pages/Ecomerit.jpg"/>
          <p:cNvPicPr>
            <a:picLocks noChangeAspect="1" noChangeArrowheads="1"/>
          </p:cNvPicPr>
          <p:nvPr/>
        </p:nvPicPr>
        <p:blipFill>
          <a:blip r:embed="rId4" cstate="print"/>
          <a:srcRect l="5882" t="12788" r="5882" b="10486"/>
          <a:stretch>
            <a:fillRect/>
          </a:stretch>
        </p:blipFill>
        <p:spPr bwMode="auto">
          <a:xfrm>
            <a:off x="152400" y="76200"/>
            <a:ext cx="1143000" cy="457200"/>
          </a:xfrm>
          <a:prstGeom prst="rect">
            <a:avLst/>
          </a:prstGeom>
          <a:noFill/>
        </p:spPr>
      </p:pic>
      <p:pic>
        <p:nvPicPr>
          <p:cNvPr id="3087" name="Picture 15" descr="http://www.pccii.com/images/pcciis/logo_hom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152400"/>
            <a:ext cx="1266825" cy="3333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9600" y="6096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</a:rPr>
              <a:t>Dehlsen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Associates LLC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 r="64132" b="-4673"/>
          <a:stretch>
            <a:fillRect/>
          </a:stretch>
        </p:blipFill>
        <p:spPr bwMode="auto">
          <a:xfrm>
            <a:off x="6629400" y="838200"/>
            <a:ext cx="178995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Vertical Plane Free Body Diagram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3-4 May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Concept Design Review of Aquantis C-Plane</a:t>
            </a:r>
            <a:endParaRPr lang="en-US" dirty="0"/>
          </a:p>
        </p:txBody>
      </p:sp>
      <p:pic>
        <p:nvPicPr>
          <p:cNvPr id="6" name="Picture 11" descr="http://iee.ucsb.edu/files/images/pages/Ecomerit.jpg"/>
          <p:cNvPicPr>
            <a:picLocks noChangeAspect="1" noChangeArrowheads="1"/>
          </p:cNvPicPr>
          <p:nvPr/>
        </p:nvPicPr>
        <p:blipFill>
          <a:blip r:embed="rId3" cstate="print"/>
          <a:srcRect l="5882" t="12788" r="5882" b="10486"/>
          <a:stretch>
            <a:fillRect/>
          </a:stretch>
        </p:blipFill>
        <p:spPr bwMode="auto">
          <a:xfrm>
            <a:off x="152400" y="76200"/>
            <a:ext cx="838200" cy="335280"/>
          </a:xfrm>
          <a:prstGeom prst="rect">
            <a:avLst/>
          </a:prstGeom>
          <a:noFill/>
        </p:spPr>
      </p:pic>
      <p:pic>
        <p:nvPicPr>
          <p:cNvPr id="7" name="Picture 15" descr="http://www.pccii.com/images/pcciis/logo_hom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76200"/>
            <a:ext cx="990600" cy="2606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57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</a:rPr>
              <a:t>Dehlsen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Associates LLC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grpSp>
        <p:nvGrpSpPr>
          <p:cNvPr id="8" name="Group 9"/>
          <p:cNvGrpSpPr/>
          <p:nvPr/>
        </p:nvGrpSpPr>
        <p:grpSpPr>
          <a:xfrm>
            <a:off x="1600200" y="1905000"/>
            <a:ext cx="7086599" cy="3987463"/>
            <a:chOff x="52493" y="0"/>
            <a:chExt cx="9291319" cy="673066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18461" r="15385"/>
            <a:stretch>
              <a:fillRect/>
            </a:stretch>
          </p:blipFill>
          <p:spPr bwMode="auto">
            <a:xfrm>
              <a:off x="1600200" y="0"/>
              <a:ext cx="3276600" cy="552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Arrow Connector 11"/>
            <p:cNvCxnSpPr/>
            <p:nvPr/>
          </p:nvCxnSpPr>
          <p:spPr>
            <a:xfrm rot="5400000">
              <a:off x="2628900" y="3619500"/>
              <a:ext cx="1296194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2667794" y="2132806"/>
              <a:ext cx="1219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696200" y="838200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7468394" y="1066800"/>
              <a:ext cx="456406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6200000" flipH="1">
              <a:off x="7696200" y="838200"/>
              <a:ext cx="4572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686799" y="685800"/>
              <a:ext cx="657013" cy="675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X+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67600" y="1295400"/>
              <a:ext cx="677333" cy="675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53400" y="1219201"/>
              <a:ext cx="690880" cy="675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  <a:r>
                <a:rPr lang="en-US" dirty="0" smtClean="0"/>
                <a:t>+</a:t>
              </a:r>
              <a:endParaRPr lang="en-US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800600" y="2819400"/>
              <a:ext cx="3429000" cy="2438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950720" y="2829690"/>
              <a:ext cx="797559" cy="675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n>
                    <a:solidFill>
                      <a:schemeClr val="tx1"/>
                    </a:solidFill>
                  </a:ln>
                </a:rPr>
                <a:t>M</a:t>
              </a:r>
              <a:r>
                <a:rPr lang="en-US" b="1" baseline="-25000" dirty="0" smtClean="0">
                  <a:ln>
                    <a:solidFill>
                      <a:schemeClr val="tx1"/>
                    </a:solidFill>
                  </a:ln>
                </a:rPr>
                <a:t>y</a:t>
              </a:r>
              <a:endParaRPr lang="en-US" b="1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47999" y="1028978"/>
              <a:ext cx="1200574" cy="675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  <a:r>
                <a:rPr lang="en-US" baseline="-25000" dirty="0" smtClean="0"/>
                <a:t>N+R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49973" y="4115912"/>
              <a:ext cx="1198880" cy="675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</a:t>
              </a:r>
              <a:r>
                <a:rPr lang="en-US" baseline="-25000" dirty="0" smtClean="0"/>
                <a:t>N+R</a:t>
              </a:r>
              <a:endParaRPr lang="en-US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4077097" y="2476103"/>
              <a:ext cx="68659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948853" y="1560002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/>
                <a:t>W</a:t>
              </a:r>
              <a:endParaRPr lang="en-US" dirty="0"/>
            </a:p>
          </p:txBody>
        </p:sp>
        <p:grpSp>
          <p:nvGrpSpPr>
            <p:cNvPr id="10" name="Group 120"/>
            <p:cNvGrpSpPr/>
            <p:nvPr/>
          </p:nvGrpSpPr>
          <p:grpSpPr>
            <a:xfrm>
              <a:off x="3581400" y="1543467"/>
              <a:ext cx="1705187" cy="2041422"/>
              <a:chOff x="2667000" y="1772067"/>
              <a:chExt cx="1705187" cy="2041422"/>
            </a:xfrm>
          </p:grpSpPr>
          <p:cxnSp>
            <p:nvCxnSpPr>
              <p:cNvPr id="44" name="Straight Arrow Connector 43"/>
              <p:cNvCxnSpPr/>
              <p:nvPr/>
            </p:nvCxnSpPr>
            <p:spPr>
              <a:xfrm rot="16200000" flipH="1">
                <a:off x="3390899" y="3314699"/>
                <a:ext cx="685800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3134360" y="3444157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</a:t>
                </a:r>
                <a:r>
                  <a:rPr lang="en-US" baseline="-25000" dirty="0"/>
                  <a:t>W</a:t>
                </a:r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667000" y="27432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</a:t>
                </a:r>
                <a:r>
                  <a:rPr lang="en-US" baseline="-25000" dirty="0" smtClean="0"/>
                  <a:t>W</a:t>
                </a:r>
                <a:endParaRPr lang="en-US" dirty="0"/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 rot="10800000" flipV="1">
                <a:off x="3124203" y="2971800"/>
                <a:ext cx="609597" cy="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rot="5400000" flipH="1" flipV="1">
                <a:off x="3391297" y="2628503"/>
                <a:ext cx="68659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3533987" y="1772067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</a:t>
                </a:r>
                <a:r>
                  <a:rPr lang="en-US" baseline="-25000" dirty="0" smtClean="0"/>
                  <a:t>W</a:t>
                </a:r>
                <a:endParaRPr lang="en-US" dirty="0"/>
              </a:p>
            </p:txBody>
          </p:sp>
        </p:grpSp>
        <p:sp>
          <p:nvSpPr>
            <p:cNvPr id="27" name="Circular Arrow 26"/>
            <p:cNvSpPr/>
            <p:nvPr/>
          </p:nvSpPr>
          <p:spPr>
            <a:xfrm flipH="1">
              <a:off x="1905000" y="2438400"/>
              <a:ext cx="838200" cy="7620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1007963"/>
                <a:gd name="adj5" fmla="val 125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486400" y="25908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>
              <a:endCxn id="28" idx="2"/>
            </p:cNvCxnSpPr>
            <p:nvPr/>
          </p:nvCxnSpPr>
          <p:spPr>
            <a:xfrm>
              <a:off x="4800600" y="2819400"/>
              <a:ext cx="685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838200" y="25908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30" idx="6"/>
            </p:cNvCxnSpPr>
            <p:nvPr/>
          </p:nvCxnSpPr>
          <p:spPr>
            <a:xfrm>
              <a:off x="1295400" y="2819400"/>
              <a:ext cx="304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5371703" y="2476897"/>
              <a:ext cx="68659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562600" y="16764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T</a:t>
              </a:r>
              <a:endParaRPr lang="en-US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16200000" flipH="1">
              <a:off x="723901" y="3162299"/>
              <a:ext cx="68580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838200" y="3505200"/>
              <a:ext cx="912706" cy="675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</a:t>
              </a:r>
              <a:r>
                <a:rPr lang="en-US" baseline="-25000" dirty="0" smtClean="0"/>
                <a:t>T</a:t>
              </a:r>
              <a:endParaRPr lang="en-US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4076700" y="3543300"/>
              <a:ext cx="1447800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37" name="Object 36"/>
            <p:cNvGraphicFramePr>
              <a:graphicFrameLocks noChangeAspect="1"/>
            </p:cNvGraphicFramePr>
            <p:nvPr/>
          </p:nvGraphicFramePr>
          <p:xfrm>
            <a:off x="4953000" y="3124200"/>
            <a:ext cx="215900" cy="345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598" name="Equation" r:id="rId6" imgW="126720" imgH="203040" progId="Equation.3">
                    <p:embed/>
                  </p:oleObj>
                </mc:Choice>
                <mc:Fallback>
                  <p:oleObj name="Equation" r:id="rId6" imgW="126720" imgH="2030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0" y="3124200"/>
                          <a:ext cx="215900" cy="3454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Straight Connector 37"/>
            <p:cNvCxnSpPr/>
            <p:nvPr/>
          </p:nvCxnSpPr>
          <p:spPr>
            <a:xfrm rot="10800000">
              <a:off x="6781800" y="5257800"/>
              <a:ext cx="1447800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107853" y="3344179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ML</a:t>
              </a:r>
              <a:endParaRPr lang="en-US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10800000" flipV="1">
              <a:off x="152400" y="2819400"/>
              <a:ext cx="609597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2493" y="2025699"/>
              <a:ext cx="1122680" cy="675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r>
                <a:rPr lang="en-US" baseline="-25000" dirty="0" smtClean="0"/>
                <a:t>N+R</a:t>
              </a:r>
              <a:endParaRPr lang="en-US" dirty="0"/>
            </a:p>
          </p:txBody>
        </p:sp>
        <p:graphicFrame>
          <p:nvGraphicFramePr>
            <p:cNvPr id="42" name="Object 41"/>
            <p:cNvGraphicFramePr>
              <a:graphicFrameLocks noChangeAspect="1"/>
            </p:cNvGraphicFramePr>
            <p:nvPr/>
          </p:nvGraphicFramePr>
          <p:xfrm>
            <a:off x="228600" y="5486400"/>
            <a:ext cx="88011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599" name="Equation" r:id="rId8" imgW="7543800" imgH="457200" progId="Equation.3">
                    <p:embed/>
                  </p:oleObj>
                </mc:Choice>
                <mc:Fallback>
                  <p:oleObj name="Equation" r:id="rId8" imgW="7543800" imgH="457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" y="5486400"/>
                          <a:ext cx="8801100" cy="53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TextBox 42"/>
            <p:cNvSpPr txBox="1"/>
            <p:nvPr/>
          </p:nvSpPr>
          <p:spPr>
            <a:xfrm>
              <a:off x="609600" y="5715000"/>
              <a:ext cx="5257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Subscripts</a:t>
              </a:r>
            </a:p>
            <a:p>
              <a:r>
                <a:rPr lang="en-US" sz="1200" dirty="0" smtClean="0"/>
                <a:t>N+R=</a:t>
              </a:r>
              <a:r>
                <a:rPr lang="en-US" sz="1200" dirty="0" err="1" smtClean="0"/>
                <a:t>Nacelle+Rotor</a:t>
              </a:r>
              <a:r>
                <a:rPr lang="en-US" sz="1200" dirty="0" smtClean="0"/>
                <a:t> Characteristics</a:t>
              </a:r>
            </a:p>
            <a:p>
              <a:r>
                <a:rPr lang="en-US" sz="1200" dirty="0" smtClean="0"/>
                <a:t>W=Wing Characteristics</a:t>
              </a:r>
            </a:p>
            <a:p>
              <a:r>
                <a:rPr lang="en-US" sz="1200" dirty="0" smtClean="0"/>
                <a:t>BT= FWD Buoyancy Trim Pod Characteristics</a:t>
              </a:r>
            </a:p>
            <a:p>
              <a:r>
                <a:rPr lang="en-US" sz="1200" dirty="0" smtClean="0"/>
                <a:t>TW= AFT Trim Weight Characteristics</a:t>
              </a:r>
              <a:endParaRPr lang="en-US" sz="1200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324600" y="19050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Navy Coordinate System</a:t>
            </a:r>
            <a:endParaRPr lang="en-US" sz="1400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0" cstate="print"/>
          <a:srcRect r="64132" b="-4673"/>
          <a:stretch>
            <a:fillRect/>
          </a:stretch>
        </p:blipFill>
        <p:spPr bwMode="auto">
          <a:xfrm>
            <a:off x="7354048" y="152400"/>
            <a:ext cx="178995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Vertical Plane (Pitch) Static Stability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3-4 May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Concept Design Review of Aquantis C-Plane</a:t>
            </a:r>
            <a:endParaRPr lang="en-US" dirty="0"/>
          </a:p>
        </p:txBody>
      </p:sp>
      <p:pic>
        <p:nvPicPr>
          <p:cNvPr id="6" name="Picture 11" descr="http://iee.ucsb.edu/files/images/pages/Ecomerit.jpg"/>
          <p:cNvPicPr>
            <a:picLocks noChangeAspect="1" noChangeArrowheads="1"/>
          </p:cNvPicPr>
          <p:nvPr/>
        </p:nvPicPr>
        <p:blipFill>
          <a:blip r:embed="rId2" cstate="print"/>
          <a:srcRect l="5882" t="12788" r="5882" b="10486"/>
          <a:stretch>
            <a:fillRect/>
          </a:stretch>
        </p:blipFill>
        <p:spPr bwMode="auto">
          <a:xfrm>
            <a:off x="152400" y="76200"/>
            <a:ext cx="838200" cy="335280"/>
          </a:xfrm>
          <a:prstGeom prst="rect">
            <a:avLst/>
          </a:prstGeom>
          <a:noFill/>
        </p:spPr>
      </p:pic>
      <p:pic>
        <p:nvPicPr>
          <p:cNvPr id="7" name="Picture 15" descr="http://www.pccii.com/images/pcciis/logo_h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"/>
            <a:ext cx="990600" cy="2606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57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</a:rPr>
              <a:t>Dehlsen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Associates LLC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Developed a spreadsheet for summing the moments about the tow point location (positioned on the nacelle vertical centerline to avoid large induced moments by the rotor drag force)</a:t>
            </a:r>
          </a:p>
          <a:p>
            <a:r>
              <a:rPr lang="en-US" sz="1800" dirty="0" smtClean="0"/>
              <a:t>An effective tow point located at the nose of the nacelles is unfeasible due to the large moments produced by the nacelle  and wing buoyancy , and the increasing MY moment in the 1.5 to 2.5 m/s flow velocity range</a:t>
            </a:r>
          </a:p>
          <a:p>
            <a:r>
              <a:rPr lang="en-US" sz="1800" dirty="0" smtClean="0"/>
              <a:t>Determined the location of the tow point for which all static and hydrodynamic moments balance for various platform net buoyancy (total displacement of sea water – air weight)</a:t>
            </a:r>
          </a:p>
          <a:p>
            <a:r>
              <a:rPr lang="en-US" sz="1800" dirty="0" smtClean="0"/>
              <a:t>The larger the net buoyancy of the platform, the further aft the tow point must be located (may cause a problem with yaw stability)</a:t>
            </a:r>
          </a:p>
          <a:p>
            <a:r>
              <a:rPr lang="en-US" sz="1800" dirty="0" smtClean="0"/>
              <a:t>Investigated using a forward located buoyancy pod (10,000 lb net buoyancy) and aft located counter-weight pod (10,000 lb heavy in sea water).  Fwd &amp; Aft Pods located 20ft or 30 ft ahead or aft of the nose or stern of the nacelle.</a:t>
            </a:r>
            <a:endParaRPr lang="en-US" sz="1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r="64132" b="-4673"/>
          <a:stretch>
            <a:fillRect/>
          </a:stretch>
        </p:blipFill>
        <p:spPr bwMode="auto">
          <a:xfrm>
            <a:off x="7354048" y="152400"/>
            <a:ext cx="178995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Stability Spreadsheet Results for 1.5 m/s Flow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3-4 May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Concept Design Review of Aquantis C-Plane</a:t>
            </a:r>
            <a:endParaRPr lang="en-US" dirty="0"/>
          </a:p>
        </p:txBody>
      </p:sp>
      <p:pic>
        <p:nvPicPr>
          <p:cNvPr id="6" name="Picture 11" descr="http://iee.ucsb.edu/files/images/pages/Ecomerit.jpg"/>
          <p:cNvPicPr>
            <a:picLocks noChangeAspect="1" noChangeArrowheads="1"/>
          </p:cNvPicPr>
          <p:nvPr/>
        </p:nvPicPr>
        <p:blipFill>
          <a:blip r:embed="rId2" cstate="print"/>
          <a:srcRect l="5882" t="12788" r="5882" b="10486"/>
          <a:stretch>
            <a:fillRect/>
          </a:stretch>
        </p:blipFill>
        <p:spPr bwMode="auto">
          <a:xfrm>
            <a:off x="152400" y="76200"/>
            <a:ext cx="838200" cy="335280"/>
          </a:xfrm>
          <a:prstGeom prst="rect">
            <a:avLst/>
          </a:prstGeom>
          <a:noFill/>
        </p:spPr>
      </p:pic>
      <p:pic>
        <p:nvPicPr>
          <p:cNvPr id="7" name="Picture 15" descr="http://www.pccii.com/images/pcciis/logo_h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"/>
            <a:ext cx="990600" cy="2606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57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</a:rPr>
              <a:t>Dehlsen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Associates LLC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828800"/>
            <a:ext cx="5715000" cy="442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r="64132" b="-4673"/>
          <a:stretch>
            <a:fillRect/>
          </a:stretch>
        </p:blipFill>
        <p:spPr bwMode="auto">
          <a:xfrm>
            <a:off x="7354048" y="152400"/>
            <a:ext cx="178995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Summary of Vertical Plane Stability Analysis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3-4 May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Concept Design Review of Aquantis C-Plane</a:t>
            </a:r>
            <a:endParaRPr lang="en-US" dirty="0"/>
          </a:p>
        </p:txBody>
      </p:sp>
      <p:pic>
        <p:nvPicPr>
          <p:cNvPr id="6" name="Picture 11" descr="http://iee.ucsb.edu/files/images/pages/Ecomerit.jpg"/>
          <p:cNvPicPr>
            <a:picLocks noChangeAspect="1" noChangeArrowheads="1"/>
          </p:cNvPicPr>
          <p:nvPr/>
        </p:nvPicPr>
        <p:blipFill>
          <a:blip r:embed="rId2" cstate="print"/>
          <a:srcRect l="5882" t="12788" r="5882" b="10486"/>
          <a:stretch>
            <a:fillRect/>
          </a:stretch>
        </p:blipFill>
        <p:spPr bwMode="auto">
          <a:xfrm>
            <a:off x="152400" y="76200"/>
            <a:ext cx="838200" cy="335280"/>
          </a:xfrm>
          <a:prstGeom prst="rect">
            <a:avLst/>
          </a:prstGeom>
          <a:noFill/>
        </p:spPr>
      </p:pic>
      <p:pic>
        <p:nvPicPr>
          <p:cNvPr id="7" name="Picture 15" descr="http://www.pccii.com/images/pcciis/logo_h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"/>
            <a:ext cx="990600" cy="2606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57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</a:rPr>
              <a:t>Dehlsen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Associates LLC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833026"/>
            <a:ext cx="6553200" cy="440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r="64132" b="-4673"/>
          <a:stretch>
            <a:fillRect/>
          </a:stretch>
        </p:blipFill>
        <p:spPr bwMode="auto">
          <a:xfrm>
            <a:off x="7354048" y="152400"/>
            <a:ext cx="178995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Summary of Vertical Plane Stability Analysis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3-4 May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Concept Design Review of Aquantis C-Plane</a:t>
            </a:r>
            <a:endParaRPr lang="en-US" dirty="0"/>
          </a:p>
        </p:txBody>
      </p:sp>
      <p:pic>
        <p:nvPicPr>
          <p:cNvPr id="6" name="Picture 11" descr="http://iee.ucsb.edu/files/images/pages/Ecomerit.jpg"/>
          <p:cNvPicPr>
            <a:picLocks noChangeAspect="1" noChangeArrowheads="1"/>
          </p:cNvPicPr>
          <p:nvPr/>
        </p:nvPicPr>
        <p:blipFill>
          <a:blip r:embed="rId2" cstate="print"/>
          <a:srcRect l="5882" t="12788" r="5882" b="10486"/>
          <a:stretch>
            <a:fillRect/>
          </a:stretch>
        </p:blipFill>
        <p:spPr bwMode="auto">
          <a:xfrm>
            <a:off x="152400" y="76200"/>
            <a:ext cx="838200" cy="335280"/>
          </a:xfrm>
          <a:prstGeom prst="rect">
            <a:avLst/>
          </a:prstGeom>
          <a:noFill/>
        </p:spPr>
      </p:pic>
      <p:pic>
        <p:nvPicPr>
          <p:cNvPr id="7" name="Picture 15" descr="http://www.pccii.com/images/pcciis/logo_h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"/>
            <a:ext cx="990600" cy="2606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57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</a:rPr>
              <a:t>Dehlsen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Associates LLC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752600"/>
            <a:ext cx="7519988" cy="39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133600"/>
            <a:ext cx="753515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 r="64132" b="-4673"/>
          <a:stretch>
            <a:fillRect/>
          </a:stretch>
        </p:blipFill>
        <p:spPr bwMode="auto">
          <a:xfrm>
            <a:off x="7354048" y="152400"/>
            <a:ext cx="178995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Mooring Line Length and Tension Results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For platform net buoyancy in the range of 250 </a:t>
            </a:r>
            <a:r>
              <a:rPr lang="en-US" sz="1600" dirty="0" err="1" smtClean="0"/>
              <a:t>klb</a:t>
            </a:r>
            <a:r>
              <a:rPr lang="en-US" sz="1600" dirty="0" smtClean="0"/>
              <a:t> (1,100 </a:t>
            </a:r>
            <a:r>
              <a:rPr lang="en-US" sz="1600" dirty="0" err="1" smtClean="0"/>
              <a:t>kN</a:t>
            </a:r>
            <a:r>
              <a:rPr lang="en-US" sz="1600" dirty="0" smtClean="0"/>
              <a:t>) to 473 </a:t>
            </a:r>
            <a:r>
              <a:rPr lang="en-US" sz="1600" dirty="0" err="1" smtClean="0"/>
              <a:t>klb</a:t>
            </a:r>
            <a:r>
              <a:rPr lang="en-US" sz="1600" dirty="0" smtClean="0"/>
              <a:t> (2,100 </a:t>
            </a:r>
            <a:r>
              <a:rPr lang="en-US" sz="1600" dirty="0" err="1" smtClean="0"/>
              <a:t>kN</a:t>
            </a:r>
            <a:r>
              <a:rPr lang="en-US" sz="1600" dirty="0" smtClean="0"/>
              <a:t>) the mooring line length required (2,200ft or 670m) is quite flat for flow in the 1.5 to 2.5 m/s range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3-4 May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Concept Design Review of Aquantis C-Plane</a:t>
            </a:r>
            <a:endParaRPr lang="en-US" dirty="0"/>
          </a:p>
        </p:txBody>
      </p:sp>
      <p:pic>
        <p:nvPicPr>
          <p:cNvPr id="6" name="Picture 11" descr="http://iee.ucsb.edu/files/images/pages/Ecomerit.jpg"/>
          <p:cNvPicPr>
            <a:picLocks noChangeAspect="1" noChangeArrowheads="1"/>
          </p:cNvPicPr>
          <p:nvPr/>
        </p:nvPicPr>
        <p:blipFill>
          <a:blip r:embed="rId2" cstate="print"/>
          <a:srcRect l="5882" t="12788" r="5882" b="10486"/>
          <a:stretch>
            <a:fillRect/>
          </a:stretch>
        </p:blipFill>
        <p:spPr bwMode="auto">
          <a:xfrm>
            <a:off x="152400" y="76200"/>
            <a:ext cx="838200" cy="335280"/>
          </a:xfrm>
          <a:prstGeom prst="rect">
            <a:avLst/>
          </a:prstGeom>
          <a:noFill/>
        </p:spPr>
      </p:pic>
      <p:pic>
        <p:nvPicPr>
          <p:cNvPr id="7" name="Picture 15" descr="http://www.pccii.com/images/pcciis/logo_h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"/>
            <a:ext cx="990600" cy="2606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57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</a:rPr>
              <a:t>Dehlsen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Associates LLC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3987" y="2783407"/>
            <a:ext cx="7491413" cy="338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r="64132" b="-4673"/>
          <a:stretch>
            <a:fillRect/>
          </a:stretch>
        </p:blipFill>
        <p:spPr bwMode="auto">
          <a:xfrm>
            <a:off x="7354048" y="152400"/>
            <a:ext cx="178995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Required Platform Lift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The required total lift force (net buoyancy + wing lift) required for stability varies with flow velocity to counter the speed increasing pitching moment of the rotor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3-4 May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Concept Design Review of Aquantis C-Plane</a:t>
            </a:r>
            <a:endParaRPr lang="en-US" dirty="0"/>
          </a:p>
        </p:txBody>
      </p:sp>
      <p:pic>
        <p:nvPicPr>
          <p:cNvPr id="6" name="Picture 11" descr="http://iee.ucsb.edu/files/images/pages/Ecomerit.jpg"/>
          <p:cNvPicPr>
            <a:picLocks noChangeAspect="1" noChangeArrowheads="1"/>
          </p:cNvPicPr>
          <p:nvPr/>
        </p:nvPicPr>
        <p:blipFill>
          <a:blip r:embed="rId2" cstate="print"/>
          <a:srcRect l="5882" t="12788" r="5882" b="10486"/>
          <a:stretch>
            <a:fillRect/>
          </a:stretch>
        </p:blipFill>
        <p:spPr bwMode="auto">
          <a:xfrm>
            <a:off x="152400" y="76200"/>
            <a:ext cx="838200" cy="335280"/>
          </a:xfrm>
          <a:prstGeom prst="rect">
            <a:avLst/>
          </a:prstGeom>
          <a:noFill/>
        </p:spPr>
      </p:pic>
      <p:pic>
        <p:nvPicPr>
          <p:cNvPr id="7" name="Picture 15" descr="http://www.pccii.com/images/pcciis/logo_h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"/>
            <a:ext cx="990600" cy="2606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57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</a:rPr>
              <a:t>Dehlsen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Associates LLC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903283"/>
            <a:ext cx="7229323" cy="319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r="64132" b="-4673"/>
          <a:stretch>
            <a:fillRect/>
          </a:stretch>
        </p:blipFill>
        <p:spPr bwMode="auto">
          <a:xfrm>
            <a:off x="7354048" y="152400"/>
            <a:ext cx="178995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Platform L/D Ratio and Mooring Line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Platform Lift-to-Drag (L/D) ratio and mooring line angle </a:t>
            </a:r>
            <a:r>
              <a:rPr lang="en-US" sz="1600" dirty="0" err="1" smtClean="0"/>
              <a:t>wrt</a:t>
            </a:r>
            <a:r>
              <a:rPr lang="en-US" sz="1600" dirty="0" smtClean="0"/>
              <a:t> horizontal resulting from solving required stability moments	</a:t>
            </a:r>
          </a:p>
          <a:p>
            <a:r>
              <a:rPr lang="en-US" sz="1600" dirty="0" smtClean="0"/>
              <a:t>Mooring line angles in the range of 30° to 60° (L/D ratio 0.6 to 1.7, respectively) would be most desirable to reduce mooring line lengths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3-4 May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Concept Design Review of Aquantis C-Plane</a:t>
            </a:r>
            <a:endParaRPr lang="en-US" dirty="0"/>
          </a:p>
        </p:txBody>
      </p:sp>
      <p:pic>
        <p:nvPicPr>
          <p:cNvPr id="6" name="Picture 11" descr="http://iee.ucsb.edu/files/images/pages/Ecomerit.jpg"/>
          <p:cNvPicPr>
            <a:picLocks noChangeAspect="1" noChangeArrowheads="1"/>
          </p:cNvPicPr>
          <p:nvPr/>
        </p:nvPicPr>
        <p:blipFill>
          <a:blip r:embed="rId2" cstate="print"/>
          <a:srcRect l="5882" t="12788" r="5882" b="10486"/>
          <a:stretch>
            <a:fillRect/>
          </a:stretch>
        </p:blipFill>
        <p:spPr bwMode="auto">
          <a:xfrm>
            <a:off x="152400" y="76200"/>
            <a:ext cx="838200" cy="335280"/>
          </a:xfrm>
          <a:prstGeom prst="rect">
            <a:avLst/>
          </a:prstGeom>
          <a:noFill/>
        </p:spPr>
      </p:pic>
      <p:pic>
        <p:nvPicPr>
          <p:cNvPr id="7" name="Picture 15" descr="http://www.pccii.com/images/pcciis/logo_h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"/>
            <a:ext cx="990600" cy="2606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57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</a:rPr>
              <a:t>Dehlsen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Associates LLC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157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048000"/>
            <a:ext cx="727284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r="64132" b="-4673"/>
          <a:stretch>
            <a:fillRect/>
          </a:stretch>
        </p:blipFill>
        <p:spPr bwMode="auto">
          <a:xfrm>
            <a:off x="7354048" y="152400"/>
            <a:ext cx="178995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Required Tow Point Location for Stability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Nacelle length:  925 in. (23.5m)</a:t>
            </a:r>
          </a:p>
          <a:p>
            <a:r>
              <a:rPr lang="en-US" sz="1600" dirty="0" smtClean="0"/>
              <a:t>Trailing edge of wing:  276 in. (7.0m) aft of standard nacelle nose</a:t>
            </a:r>
          </a:p>
          <a:p>
            <a:r>
              <a:rPr lang="en-US" sz="1600" dirty="0" smtClean="0"/>
              <a:t>Tow point variation:  ± 25 in. (0.6m) from nominal operation location at 1.6 m/s flow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3-4 May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Concept Design Review of Aquantis C-Plane</a:t>
            </a:r>
            <a:endParaRPr lang="en-US" dirty="0"/>
          </a:p>
        </p:txBody>
      </p:sp>
      <p:pic>
        <p:nvPicPr>
          <p:cNvPr id="6" name="Picture 11" descr="http://iee.ucsb.edu/files/images/pages/Ecomerit.jpg"/>
          <p:cNvPicPr>
            <a:picLocks noChangeAspect="1" noChangeArrowheads="1"/>
          </p:cNvPicPr>
          <p:nvPr/>
        </p:nvPicPr>
        <p:blipFill>
          <a:blip r:embed="rId2" cstate="print"/>
          <a:srcRect l="5882" t="12788" r="5882" b="10486"/>
          <a:stretch>
            <a:fillRect/>
          </a:stretch>
        </p:blipFill>
        <p:spPr bwMode="auto">
          <a:xfrm>
            <a:off x="152400" y="76200"/>
            <a:ext cx="838200" cy="335280"/>
          </a:xfrm>
          <a:prstGeom prst="rect">
            <a:avLst/>
          </a:prstGeom>
          <a:noFill/>
        </p:spPr>
      </p:pic>
      <p:pic>
        <p:nvPicPr>
          <p:cNvPr id="7" name="Picture 15" descr="http://www.pccii.com/images/pcciis/logo_h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"/>
            <a:ext cx="990600" cy="2606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57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</a:rPr>
              <a:t>Dehlsen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Associates LLC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9689" y="2819400"/>
            <a:ext cx="411311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r="64132" b="-4673"/>
          <a:stretch>
            <a:fillRect/>
          </a:stretch>
        </p:blipFill>
        <p:spPr bwMode="auto">
          <a:xfrm>
            <a:off x="7354048" y="152400"/>
            <a:ext cx="178995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3-4 May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Concept Design Review of Aquantis C-Plane</a:t>
            </a:r>
            <a:endParaRPr lang="en-US" dirty="0"/>
          </a:p>
        </p:txBody>
      </p:sp>
      <p:pic>
        <p:nvPicPr>
          <p:cNvPr id="6" name="Picture 11" descr="http://iee.ucsb.edu/files/images/pages/Ecomerit.jpg"/>
          <p:cNvPicPr>
            <a:picLocks noChangeAspect="1" noChangeArrowheads="1"/>
          </p:cNvPicPr>
          <p:nvPr/>
        </p:nvPicPr>
        <p:blipFill>
          <a:blip r:embed="rId2" cstate="print"/>
          <a:srcRect l="5882" t="12788" r="5882" b="10486"/>
          <a:stretch>
            <a:fillRect/>
          </a:stretch>
        </p:blipFill>
        <p:spPr bwMode="auto">
          <a:xfrm>
            <a:off x="152400" y="76200"/>
            <a:ext cx="838200" cy="335280"/>
          </a:xfrm>
          <a:prstGeom prst="rect">
            <a:avLst/>
          </a:prstGeom>
          <a:noFill/>
        </p:spPr>
      </p:pic>
      <p:pic>
        <p:nvPicPr>
          <p:cNvPr id="7" name="Picture 15" descr="http://www.pccii.com/images/pcciis/logo_h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"/>
            <a:ext cx="990600" cy="2606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57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</a:rPr>
              <a:t>Dehlsen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Associates LLC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4" cstate="print"/>
          <a:srcRect r="64132" b="-4673"/>
          <a:stretch>
            <a:fillRect/>
          </a:stretch>
        </p:blipFill>
        <p:spPr bwMode="auto">
          <a:xfrm>
            <a:off x="7354048" y="152400"/>
            <a:ext cx="178995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Notional Concept Analyzed for Vertical Plane Stability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3-4 May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Concept Design Review of Aquantis C-Plane</a:t>
            </a:r>
            <a:endParaRPr lang="en-US" dirty="0"/>
          </a:p>
        </p:txBody>
      </p:sp>
      <p:pic>
        <p:nvPicPr>
          <p:cNvPr id="6" name="Picture 11" descr="http://iee.ucsb.edu/files/images/pages/Ecomerit.jpg"/>
          <p:cNvPicPr>
            <a:picLocks noChangeAspect="1" noChangeArrowheads="1"/>
          </p:cNvPicPr>
          <p:nvPr/>
        </p:nvPicPr>
        <p:blipFill>
          <a:blip r:embed="rId2" cstate="print"/>
          <a:srcRect l="5882" t="12788" r="5882" b="10486"/>
          <a:stretch>
            <a:fillRect/>
          </a:stretch>
        </p:blipFill>
        <p:spPr bwMode="auto">
          <a:xfrm>
            <a:off x="152400" y="76200"/>
            <a:ext cx="838200" cy="335280"/>
          </a:xfrm>
          <a:prstGeom prst="rect">
            <a:avLst/>
          </a:prstGeom>
          <a:noFill/>
        </p:spPr>
      </p:pic>
      <p:pic>
        <p:nvPicPr>
          <p:cNvPr id="7" name="Picture 15" descr="http://www.pccii.com/images/pcciis/logo_h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"/>
            <a:ext cx="990600" cy="2606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57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</a:rPr>
              <a:t>Dehlsen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Associates LLC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5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22967" t="6584" r="22267"/>
          <a:stretch>
            <a:fillRect/>
          </a:stretch>
        </p:blipFill>
        <p:spPr bwMode="auto">
          <a:xfrm>
            <a:off x="5029200" y="2120737"/>
            <a:ext cx="3962400" cy="383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Content Placeholder 9"/>
          <p:cNvSpPr txBox="1">
            <a:spLocks/>
          </p:cNvSpPr>
          <p:nvPr/>
        </p:nvSpPr>
        <p:spPr bwMode="auto">
          <a:xfrm>
            <a:off x="1219200" y="1752600"/>
            <a:ext cx="396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Nacelle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Tx/>
              <a:buChar char="–"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Standard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Wing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Tx/>
              <a:buChar char="–"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147 ft Span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Tx/>
              <a:buChar char="–"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23 ft Cord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Tx/>
              <a:buChar char="–"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12</a:t>
            </a:r>
            <a:r>
              <a:rPr kumimoji="0" lang="en-US" sz="17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Nose Up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Horizontal Fairing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30 in Diameter Nose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10 ft Cord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147 ft Span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Straight Taper to Trailing Edge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r="64132" b="-4673"/>
          <a:stretch>
            <a:fillRect/>
          </a:stretch>
        </p:blipFill>
        <p:spPr bwMode="auto">
          <a:xfrm>
            <a:off x="7354048" y="152400"/>
            <a:ext cx="178995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3-4 May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Concept Design Review of Aquantis C-Plane</a:t>
            </a:r>
            <a:endParaRPr lang="en-US" dirty="0"/>
          </a:p>
        </p:txBody>
      </p:sp>
      <p:pic>
        <p:nvPicPr>
          <p:cNvPr id="6" name="Picture 11" descr="http://iee.ucsb.edu/files/images/pages/Ecomerit.jpg"/>
          <p:cNvPicPr>
            <a:picLocks noChangeAspect="1" noChangeArrowheads="1"/>
          </p:cNvPicPr>
          <p:nvPr/>
        </p:nvPicPr>
        <p:blipFill>
          <a:blip r:embed="rId2" cstate="print"/>
          <a:srcRect l="5882" t="12788" r="5882" b="10486"/>
          <a:stretch>
            <a:fillRect/>
          </a:stretch>
        </p:blipFill>
        <p:spPr bwMode="auto">
          <a:xfrm>
            <a:off x="152400" y="76200"/>
            <a:ext cx="838200" cy="335280"/>
          </a:xfrm>
          <a:prstGeom prst="rect">
            <a:avLst/>
          </a:prstGeom>
          <a:noFill/>
        </p:spPr>
      </p:pic>
      <p:pic>
        <p:nvPicPr>
          <p:cNvPr id="7" name="Picture 15" descr="http://www.pccii.com/images/pcciis/logo_h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"/>
            <a:ext cx="990600" cy="2606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57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</a:rPr>
              <a:t>Dehlsen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Associates LLC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r="64132" b="-4673"/>
          <a:stretch>
            <a:fillRect/>
          </a:stretch>
        </p:blipFill>
        <p:spPr bwMode="auto">
          <a:xfrm>
            <a:off x="7354048" y="152400"/>
            <a:ext cx="178995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 smtClean="0"/>
              <a:t>Estimated Weights &amp; CG Locations for Major Components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ARL Dec’10 Nacelle/Rotor configuration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3-4 May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Concept Design Review of Aquantis C-Plane</a:t>
            </a:r>
            <a:endParaRPr lang="en-US" dirty="0"/>
          </a:p>
        </p:txBody>
      </p:sp>
      <p:pic>
        <p:nvPicPr>
          <p:cNvPr id="6" name="Picture 11" descr="http://iee.ucsb.edu/files/images/pages/Ecomerit.jpg"/>
          <p:cNvPicPr>
            <a:picLocks noChangeAspect="1" noChangeArrowheads="1"/>
          </p:cNvPicPr>
          <p:nvPr/>
        </p:nvPicPr>
        <p:blipFill>
          <a:blip r:embed="rId2" cstate="print"/>
          <a:srcRect l="5882" t="12788" r="5882" b="10486"/>
          <a:stretch>
            <a:fillRect/>
          </a:stretch>
        </p:blipFill>
        <p:spPr bwMode="auto">
          <a:xfrm>
            <a:off x="152400" y="76200"/>
            <a:ext cx="838200" cy="335280"/>
          </a:xfrm>
          <a:prstGeom prst="rect">
            <a:avLst/>
          </a:prstGeom>
          <a:noFill/>
        </p:spPr>
      </p:pic>
      <p:pic>
        <p:nvPicPr>
          <p:cNvPr id="7" name="Picture 15" descr="http://www.pccii.com/images/pcciis/logo_h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"/>
            <a:ext cx="990600" cy="2606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57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</a:rPr>
              <a:t>Dehlsen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Associates LLC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r="64132" b="-4673"/>
          <a:stretch>
            <a:fillRect/>
          </a:stretch>
        </p:blipFill>
        <p:spPr bwMode="auto">
          <a:xfrm>
            <a:off x="7354048" y="152400"/>
            <a:ext cx="178995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2353" y="2455848"/>
            <a:ext cx="7184447" cy="371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 smtClean="0"/>
              <a:t>Estimated Weights &amp; CG Locations for Major Components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3-4 May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Concept Design Review of Aquantis C-Plane</a:t>
            </a:r>
            <a:endParaRPr lang="en-US" dirty="0"/>
          </a:p>
        </p:txBody>
      </p:sp>
      <p:pic>
        <p:nvPicPr>
          <p:cNvPr id="6" name="Picture 11" descr="http://iee.ucsb.edu/files/images/pages/Ecomerit.jpg"/>
          <p:cNvPicPr>
            <a:picLocks noChangeAspect="1" noChangeArrowheads="1"/>
          </p:cNvPicPr>
          <p:nvPr/>
        </p:nvPicPr>
        <p:blipFill>
          <a:blip r:embed="rId2" cstate="print"/>
          <a:srcRect l="5882" t="12788" r="5882" b="10486"/>
          <a:stretch>
            <a:fillRect/>
          </a:stretch>
        </p:blipFill>
        <p:spPr bwMode="auto">
          <a:xfrm>
            <a:off x="152400" y="76200"/>
            <a:ext cx="838200" cy="335280"/>
          </a:xfrm>
          <a:prstGeom prst="rect">
            <a:avLst/>
          </a:prstGeom>
          <a:noFill/>
        </p:spPr>
      </p:pic>
      <p:pic>
        <p:nvPicPr>
          <p:cNvPr id="7" name="Picture 15" descr="http://www.pccii.com/images/pcciis/logo_h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"/>
            <a:ext cx="990600" cy="2606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57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</a:rPr>
              <a:t>Dehlsen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Associates LLC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r="64132" b="-4673"/>
          <a:stretch>
            <a:fillRect/>
          </a:stretch>
        </p:blipFill>
        <p:spPr bwMode="auto">
          <a:xfrm>
            <a:off x="7354048" y="152400"/>
            <a:ext cx="178995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2743200"/>
            <a:ext cx="7498080" cy="350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2045291"/>
            <a:ext cx="7498080" cy="70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 smtClean="0"/>
              <a:t>Estimated Weights &amp; CG Locations for Major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ARL Dec’10 Nacelle/Rotor Configuration</a:t>
            </a:r>
          </a:p>
          <a:p>
            <a:r>
              <a:rPr lang="en-US" dirty="0" smtClean="0"/>
              <a:t>Rotor Assembly:</a:t>
            </a:r>
          </a:p>
          <a:p>
            <a:pPr lvl="1"/>
            <a:r>
              <a:rPr lang="en-US" dirty="0" smtClean="0"/>
              <a:t>Length:  703 in. (17.9m); </a:t>
            </a:r>
          </a:p>
          <a:p>
            <a:pPr lvl="1"/>
            <a:r>
              <a:rPr lang="en-US" dirty="0" smtClean="0"/>
              <a:t>Root chord: 168 in. (4.27m); tip chord: 64 in. (1.63m)</a:t>
            </a:r>
          </a:p>
          <a:p>
            <a:pPr lvl="1"/>
            <a:r>
              <a:rPr lang="en-US" dirty="0" smtClean="0"/>
              <a:t>Wt:  124,200 lb air;  -23,000 lb in sea water (SW) buoyant</a:t>
            </a:r>
          </a:p>
          <a:p>
            <a:r>
              <a:rPr lang="en-US" dirty="0" smtClean="0"/>
              <a:t>Blades: </a:t>
            </a:r>
          </a:p>
          <a:p>
            <a:pPr lvl="1"/>
            <a:r>
              <a:rPr lang="en-US" dirty="0" smtClean="0"/>
              <a:t>Wt: 31,900 lb ea air;  - 47,800 lb in sea water (SW) net buoyant</a:t>
            </a:r>
          </a:p>
          <a:p>
            <a:pPr lvl="1"/>
            <a:r>
              <a:rPr lang="en-US" dirty="0" smtClean="0"/>
              <a:t>Laminated carbon/glass fiber/vinyl ester resin spars &amp; skins, foam filled interior to preclude water intrusion (imbalance)</a:t>
            </a:r>
          </a:p>
          <a:p>
            <a:pPr lvl="1"/>
            <a:r>
              <a:rPr lang="en-US" dirty="0" err="1" smtClean="0"/>
              <a:t>Tave</a:t>
            </a:r>
            <a:r>
              <a:rPr lang="en-US" dirty="0" smtClean="0"/>
              <a:t> = 1.20 in. (3.0cm)</a:t>
            </a:r>
          </a:p>
          <a:p>
            <a:r>
              <a:rPr lang="en-US" dirty="0" smtClean="0"/>
              <a:t>Hub Fittings: </a:t>
            </a:r>
          </a:p>
          <a:p>
            <a:pPr lvl="1"/>
            <a:r>
              <a:rPr lang="en-US" dirty="0" smtClean="0"/>
              <a:t>Wt:  28,500 lb air;  25,000 lb in SW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3-4 May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Concept Design Review of Aquantis C-Plane</a:t>
            </a:r>
            <a:endParaRPr lang="en-US" dirty="0"/>
          </a:p>
        </p:txBody>
      </p:sp>
      <p:pic>
        <p:nvPicPr>
          <p:cNvPr id="6" name="Picture 11" descr="http://iee.ucsb.edu/files/images/pages/Ecomerit.jpg"/>
          <p:cNvPicPr>
            <a:picLocks noChangeAspect="1" noChangeArrowheads="1"/>
          </p:cNvPicPr>
          <p:nvPr/>
        </p:nvPicPr>
        <p:blipFill>
          <a:blip r:embed="rId2" cstate="print"/>
          <a:srcRect l="5882" t="12788" r="5882" b="10486"/>
          <a:stretch>
            <a:fillRect/>
          </a:stretch>
        </p:blipFill>
        <p:spPr bwMode="auto">
          <a:xfrm>
            <a:off x="152400" y="76200"/>
            <a:ext cx="838200" cy="335280"/>
          </a:xfrm>
          <a:prstGeom prst="rect">
            <a:avLst/>
          </a:prstGeom>
          <a:noFill/>
        </p:spPr>
      </p:pic>
      <p:pic>
        <p:nvPicPr>
          <p:cNvPr id="7" name="Picture 15" descr="http://www.pccii.com/images/pcciis/logo_h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"/>
            <a:ext cx="990600" cy="2606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57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</a:rPr>
              <a:t>Dehlsen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Associates LLC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r="64132" b="-4673"/>
          <a:stretch>
            <a:fillRect/>
          </a:stretch>
        </p:blipFill>
        <p:spPr bwMode="auto">
          <a:xfrm>
            <a:off x="7354048" y="152400"/>
            <a:ext cx="178995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Nacelle Exterior  Fairings</a:t>
            </a:r>
          </a:p>
          <a:p>
            <a:pPr lvl="1"/>
            <a:r>
              <a:rPr lang="en-US" dirty="0" smtClean="0"/>
              <a:t>Length:  924 in. (23.47m);  Outside Diameter:  236 in. (6.0m)</a:t>
            </a:r>
          </a:p>
          <a:p>
            <a:pPr lvl="1"/>
            <a:r>
              <a:rPr lang="en-US" dirty="0" smtClean="0"/>
              <a:t>Laminated glass fiber /vinyl ester resin</a:t>
            </a:r>
          </a:p>
          <a:p>
            <a:pPr lvl="1"/>
            <a:r>
              <a:rPr lang="en-US" dirty="0" err="1" smtClean="0"/>
              <a:t>Tave</a:t>
            </a:r>
            <a:r>
              <a:rPr lang="en-US" dirty="0" smtClean="0"/>
              <a:t> = 1.00 in. (2.5cm)</a:t>
            </a:r>
          </a:p>
          <a:p>
            <a:pPr lvl="1"/>
            <a:r>
              <a:rPr lang="en-US" dirty="0" smtClean="0"/>
              <a:t>Wt:  65,800 lb air:  30,400 lb in SW (heavy)</a:t>
            </a:r>
          </a:p>
          <a:p>
            <a:r>
              <a:rPr lang="en-US" dirty="0" smtClean="0"/>
              <a:t>Drive train, shafting, bearings &amp; hydraulic/electrical  equipment internal to the pressure hull</a:t>
            </a:r>
          </a:p>
          <a:p>
            <a:pPr lvl="1"/>
            <a:r>
              <a:rPr lang="en-US" dirty="0" smtClean="0"/>
              <a:t>Wt:  116,800 lb air;  116,800 lb in SW (in housing, no displacement)</a:t>
            </a:r>
          </a:p>
          <a:p>
            <a:r>
              <a:rPr lang="en-US" dirty="0" smtClean="0"/>
              <a:t>Pressure Hull (with external T-rib stiffeners)</a:t>
            </a:r>
          </a:p>
          <a:p>
            <a:pPr lvl="1"/>
            <a:r>
              <a:rPr lang="en-US" dirty="0" smtClean="0"/>
              <a:t>Diameter:  180 in. (4.57m)</a:t>
            </a:r>
          </a:p>
          <a:p>
            <a:pPr lvl="1"/>
            <a:r>
              <a:rPr lang="en-US" dirty="0" smtClean="0"/>
              <a:t>Length:  447 in. (11.35m)</a:t>
            </a:r>
          </a:p>
          <a:p>
            <a:pPr lvl="1"/>
            <a:r>
              <a:rPr lang="en-US" dirty="0" smtClean="0"/>
              <a:t>Wt:  139,850 lb air;  -318,500 lb in SW (buoyant)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3-4 May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Concept Design Review of Aquantis C-Plane</a:t>
            </a:r>
            <a:endParaRPr lang="en-US" dirty="0"/>
          </a:p>
        </p:txBody>
      </p:sp>
      <p:pic>
        <p:nvPicPr>
          <p:cNvPr id="6" name="Picture 11" descr="http://iee.ucsb.edu/files/images/pages/Ecomerit.jpg"/>
          <p:cNvPicPr>
            <a:picLocks noChangeAspect="1" noChangeArrowheads="1"/>
          </p:cNvPicPr>
          <p:nvPr/>
        </p:nvPicPr>
        <p:blipFill>
          <a:blip r:embed="rId2" cstate="print"/>
          <a:srcRect l="5882" t="12788" r="5882" b="10486"/>
          <a:stretch>
            <a:fillRect/>
          </a:stretch>
        </p:blipFill>
        <p:spPr bwMode="auto">
          <a:xfrm>
            <a:off x="152400" y="76200"/>
            <a:ext cx="838200" cy="335280"/>
          </a:xfrm>
          <a:prstGeom prst="rect">
            <a:avLst/>
          </a:prstGeom>
          <a:noFill/>
        </p:spPr>
      </p:pic>
      <p:pic>
        <p:nvPicPr>
          <p:cNvPr id="7" name="Picture 15" descr="http://www.pccii.com/images/pcciis/logo_h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"/>
            <a:ext cx="990600" cy="2606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57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</a:rPr>
              <a:t>Dehlsen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Associates LLC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r="64132" b="-4673"/>
          <a:stretch>
            <a:fillRect/>
          </a:stretch>
        </p:blipFill>
        <p:spPr bwMode="auto">
          <a:xfrm>
            <a:off x="7354048" y="152400"/>
            <a:ext cx="178995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 smtClean="0"/>
              <a:t>Estimated Weights &amp; CG Locations for Major Components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Pressure Hull Diameter vs. Weight in Sea Water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Negative weight in sea water means positively buoyant (floats)</a:t>
            </a:r>
          </a:p>
          <a:p>
            <a:r>
              <a:rPr lang="en-US" sz="1800" dirty="0" smtClean="0"/>
              <a:t>Housing length:  447 in. ( 11.35m)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3-4 May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Concept Design Review of Aquantis C-Plane</a:t>
            </a:r>
            <a:endParaRPr lang="en-US" dirty="0"/>
          </a:p>
        </p:txBody>
      </p:sp>
      <p:pic>
        <p:nvPicPr>
          <p:cNvPr id="6" name="Picture 11" descr="http://iee.ucsb.edu/files/images/pages/Ecomerit.jpg"/>
          <p:cNvPicPr>
            <a:picLocks noChangeAspect="1" noChangeArrowheads="1"/>
          </p:cNvPicPr>
          <p:nvPr/>
        </p:nvPicPr>
        <p:blipFill>
          <a:blip r:embed="rId2" cstate="print"/>
          <a:srcRect l="5882" t="12788" r="5882" b="10486"/>
          <a:stretch>
            <a:fillRect/>
          </a:stretch>
        </p:blipFill>
        <p:spPr bwMode="auto">
          <a:xfrm>
            <a:off x="152400" y="76200"/>
            <a:ext cx="838200" cy="335280"/>
          </a:xfrm>
          <a:prstGeom prst="rect">
            <a:avLst/>
          </a:prstGeom>
          <a:noFill/>
        </p:spPr>
      </p:pic>
      <p:pic>
        <p:nvPicPr>
          <p:cNvPr id="7" name="Picture 15" descr="http://www.pccii.com/images/pcciis/logo_h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"/>
            <a:ext cx="990600" cy="2606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57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</a:rPr>
              <a:t>Dehlsen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Associates LLC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r="64132" b="-4673"/>
          <a:stretch>
            <a:fillRect/>
          </a:stretch>
        </p:blipFill>
        <p:spPr bwMode="auto">
          <a:xfrm>
            <a:off x="7354048" y="152400"/>
            <a:ext cx="178995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743200"/>
            <a:ext cx="72613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Nacelle / Rotor Assembly</a:t>
            </a:r>
          </a:p>
          <a:p>
            <a:pPr lvl="1"/>
            <a:r>
              <a:rPr lang="en-US" dirty="0" smtClean="0"/>
              <a:t>Wt air:  446,600 lb (1,988 </a:t>
            </a:r>
            <a:r>
              <a:rPr lang="en-US" dirty="0" err="1" smtClean="0"/>
              <a:t>kN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Wt SW:  - 194,300 lb (864 </a:t>
            </a:r>
            <a:r>
              <a:rPr lang="en-US" dirty="0" err="1" smtClean="0"/>
              <a:t>kN</a:t>
            </a:r>
            <a:r>
              <a:rPr lang="en-US" dirty="0" smtClean="0"/>
              <a:t> buoyant)</a:t>
            </a:r>
          </a:p>
          <a:p>
            <a:pPr lvl="1"/>
            <a:r>
              <a:rPr lang="en-US" dirty="0" err="1" smtClean="0"/>
              <a:t>Xcg</a:t>
            </a:r>
            <a:r>
              <a:rPr lang="en-US" dirty="0" smtClean="0"/>
              <a:t>:  472 in. (12.0m) aft of fwd end of nose	</a:t>
            </a:r>
          </a:p>
          <a:p>
            <a:pPr lvl="1"/>
            <a:r>
              <a:rPr lang="en-US" dirty="0" err="1" smtClean="0"/>
              <a:t>Xcb</a:t>
            </a:r>
            <a:r>
              <a:rPr lang="en-US" dirty="0" smtClean="0"/>
              <a:t>: 472 in. (12.0m) aft of fwd end of nose (estimated same as CG)</a:t>
            </a:r>
          </a:p>
          <a:p>
            <a:pPr lvl="1"/>
            <a:r>
              <a:rPr lang="en-US" dirty="0" err="1" smtClean="0"/>
              <a:t>Zcg</a:t>
            </a:r>
            <a:r>
              <a:rPr lang="en-US" dirty="0" smtClean="0"/>
              <a:t> &amp; </a:t>
            </a:r>
            <a:r>
              <a:rPr lang="en-US" dirty="0" err="1" smtClean="0"/>
              <a:t>Zcb</a:t>
            </a:r>
            <a:r>
              <a:rPr lang="en-US" dirty="0" smtClean="0"/>
              <a:t> have not been estimated at this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3-4 May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Concept Design Review of Aquantis C-Plane</a:t>
            </a:r>
            <a:endParaRPr lang="en-US" dirty="0"/>
          </a:p>
        </p:txBody>
      </p:sp>
      <p:pic>
        <p:nvPicPr>
          <p:cNvPr id="6" name="Picture 11" descr="http://iee.ucsb.edu/files/images/pages/Ecomerit.jpg"/>
          <p:cNvPicPr>
            <a:picLocks noChangeAspect="1" noChangeArrowheads="1"/>
          </p:cNvPicPr>
          <p:nvPr/>
        </p:nvPicPr>
        <p:blipFill>
          <a:blip r:embed="rId2" cstate="print"/>
          <a:srcRect l="5882" t="12788" r="5882" b="10486"/>
          <a:stretch>
            <a:fillRect/>
          </a:stretch>
        </p:blipFill>
        <p:spPr bwMode="auto">
          <a:xfrm>
            <a:off x="152400" y="76200"/>
            <a:ext cx="838200" cy="335280"/>
          </a:xfrm>
          <a:prstGeom prst="rect">
            <a:avLst/>
          </a:prstGeom>
          <a:noFill/>
        </p:spPr>
      </p:pic>
      <p:pic>
        <p:nvPicPr>
          <p:cNvPr id="7" name="Picture 15" descr="http://www.pccii.com/images/pcciis/logo_h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"/>
            <a:ext cx="990600" cy="2606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57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</a:rPr>
              <a:t>Dehlsen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Associates LLC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r="64132" b="-4673"/>
          <a:stretch>
            <a:fillRect/>
          </a:stretch>
        </p:blipFill>
        <p:spPr bwMode="auto">
          <a:xfrm>
            <a:off x="7354048" y="152400"/>
            <a:ext cx="178995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 smtClean="0"/>
              <a:t>Estimated Weights &amp; CG Locations for Major Components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3-4 May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Concept Design Review of Aquantis C-Plane</a:t>
            </a:r>
            <a:endParaRPr lang="en-US" dirty="0"/>
          </a:p>
        </p:txBody>
      </p:sp>
      <p:pic>
        <p:nvPicPr>
          <p:cNvPr id="6" name="Picture 11" descr="http://iee.ucsb.edu/files/images/pages/Ecomerit.jpg"/>
          <p:cNvPicPr>
            <a:picLocks noChangeAspect="1" noChangeArrowheads="1"/>
          </p:cNvPicPr>
          <p:nvPr/>
        </p:nvPicPr>
        <p:blipFill>
          <a:blip r:embed="rId2" cstate="print"/>
          <a:srcRect l="5882" t="12788" r="5882" b="10486"/>
          <a:stretch>
            <a:fillRect/>
          </a:stretch>
        </p:blipFill>
        <p:spPr bwMode="auto">
          <a:xfrm>
            <a:off x="152400" y="76200"/>
            <a:ext cx="838200" cy="335280"/>
          </a:xfrm>
          <a:prstGeom prst="rect">
            <a:avLst/>
          </a:prstGeom>
          <a:noFill/>
        </p:spPr>
      </p:pic>
      <p:pic>
        <p:nvPicPr>
          <p:cNvPr id="7" name="Picture 15" descr="http://www.pccii.com/images/pcciis/logo_h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"/>
            <a:ext cx="990600" cy="2606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57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</a:rPr>
              <a:t>Dehlsen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Associates LLC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r="64132" b="-4673"/>
          <a:stretch>
            <a:fillRect/>
          </a:stretch>
        </p:blipFill>
        <p:spPr bwMode="auto">
          <a:xfrm>
            <a:off x="7354048" y="152400"/>
            <a:ext cx="178995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3-4 May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Concept Design Review of Aquantis C-Plane</a:t>
            </a:r>
            <a:endParaRPr lang="en-US" dirty="0"/>
          </a:p>
        </p:txBody>
      </p:sp>
      <p:pic>
        <p:nvPicPr>
          <p:cNvPr id="6" name="Picture 11" descr="http://iee.ucsb.edu/files/images/pages/Ecomerit.jpg"/>
          <p:cNvPicPr>
            <a:picLocks noChangeAspect="1" noChangeArrowheads="1"/>
          </p:cNvPicPr>
          <p:nvPr/>
        </p:nvPicPr>
        <p:blipFill>
          <a:blip r:embed="rId2" cstate="print"/>
          <a:srcRect l="5882" t="12788" r="5882" b="10486"/>
          <a:stretch>
            <a:fillRect/>
          </a:stretch>
        </p:blipFill>
        <p:spPr bwMode="auto">
          <a:xfrm>
            <a:off x="152400" y="76200"/>
            <a:ext cx="838200" cy="335280"/>
          </a:xfrm>
          <a:prstGeom prst="rect">
            <a:avLst/>
          </a:prstGeom>
          <a:noFill/>
        </p:spPr>
      </p:pic>
      <p:pic>
        <p:nvPicPr>
          <p:cNvPr id="7" name="Picture 15" descr="http://www.pccii.com/images/pcciis/logo_h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"/>
            <a:ext cx="990600" cy="2606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57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</a:rPr>
              <a:t>Dehlsen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Associates LLC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r="64132" b="-4673"/>
          <a:stretch>
            <a:fillRect/>
          </a:stretch>
        </p:blipFill>
        <p:spPr bwMode="auto">
          <a:xfrm>
            <a:off x="7354048" y="152400"/>
            <a:ext cx="178995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3-4 May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Concept Design Review of Aquantis C-Plane</a:t>
            </a:r>
            <a:endParaRPr lang="en-US" dirty="0"/>
          </a:p>
        </p:txBody>
      </p:sp>
      <p:pic>
        <p:nvPicPr>
          <p:cNvPr id="6" name="Picture 11" descr="http://iee.ucsb.edu/files/images/pages/Ecomerit.jpg"/>
          <p:cNvPicPr>
            <a:picLocks noChangeAspect="1" noChangeArrowheads="1"/>
          </p:cNvPicPr>
          <p:nvPr/>
        </p:nvPicPr>
        <p:blipFill>
          <a:blip r:embed="rId2" cstate="print"/>
          <a:srcRect l="5882" t="12788" r="5882" b="10486"/>
          <a:stretch>
            <a:fillRect/>
          </a:stretch>
        </p:blipFill>
        <p:spPr bwMode="auto">
          <a:xfrm>
            <a:off x="152400" y="76200"/>
            <a:ext cx="838200" cy="335280"/>
          </a:xfrm>
          <a:prstGeom prst="rect">
            <a:avLst/>
          </a:prstGeom>
          <a:noFill/>
        </p:spPr>
      </p:pic>
      <p:pic>
        <p:nvPicPr>
          <p:cNvPr id="7" name="Picture 15" descr="http://www.pccii.com/images/pcciis/logo_h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"/>
            <a:ext cx="990600" cy="2606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57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</a:rPr>
              <a:t>Dehlsen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Associates LLC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r="64132" b="-4673"/>
          <a:stretch>
            <a:fillRect/>
          </a:stretch>
        </p:blipFill>
        <p:spPr bwMode="auto">
          <a:xfrm>
            <a:off x="7354048" y="152400"/>
            <a:ext cx="178995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Alternate Concept with Longer Nose Cone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3-4 May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Concept Design Review of Aquantis C-Plane</a:t>
            </a:r>
            <a:endParaRPr lang="en-US" dirty="0"/>
          </a:p>
        </p:txBody>
      </p:sp>
      <p:pic>
        <p:nvPicPr>
          <p:cNvPr id="6" name="Picture 11" descr="http://iee.ucsb.edu/files/images/pages/Ecomerit.jpg"/>
          <p:cNvPicPr>
            <a:picLocks noChangeAspect="1" noChangeArrowheads="1"/>
          </p:cNvPicPr>
          <p:nvPr/>
        </p:nvPicPr>
        <p:blipFill>
          <a:blip r:embed="rId2" cstate="print"/>
          <a:srcRect l="5882" t="12788" r="5882" b="10486"/>
          <a:stretch>
            <a:fillRect/>
          </a:stretch>
        </p:blipFill>
        <p:spPr bwMode="auto">
          <a:xfrm>
            <a:off x="152400" y="76200"/>
            <a:ext cx="838200" cy="335280"/>
          </a:xfrm>
          <a:prstGeom prst="rect">
            <a:avLst/>
          </a:prstGeom>
          <a:noFill/>
        </p:spPr>
      </p:pic>
      <p:pic>
        <p:nvPicPr>
          <p:cNvPr id="7" name="Picture 15" descr="http://www.pccii.com/images/pcciis/logo_h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"/>
            <a:ext cx="990600" cy="2606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57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</a:rPr>
              <a:t>Dehlsen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Associates LLC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l="11321" t="7679" r="28302"/>
          <a:stretch>
            <a:fillRect/>
          </a:stretch>
        </p:blipFill>
        <p:spPr bwMode="auto">
          <a:xfrm>
            <a:off x="4824258" y="2133600"/>
            <a:ext cx="413739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9"/>
          <p:cNvSpPr>
            <a:spLocks noGrp="1"/>
          </p:cNvSpPr>
          <p:nvPr>
            <p:ph sz="half" idx="2"/>
          </p:nvPr>
        </p:nvSpPr>
        <p:spPr>
          <a:xfrm>
            <a:off x="1219200" y="19050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Nacelle </a:t>
            </a:r>
          </a:p>
          <a:p>
            <a:pPr lvl="1"/>
            <a:r>
              <a:rPr lang="en-US" sz="1700" dirty="0" smtClean="0"/>
              <a:t>FWD Nose Extended to 30 ft</a:t>
            </a:r>
          </a:p>
          <a:p>
            <a:r>
              <a:rPr lang="en-US" dirty="0" smtClean="0"/>
              <a:t>Wing</a:t>
            </a:r>
          </a:p>
          <a:p>
            <a:pPr lvl="1"/>
            <a:r>
              <a:rPr lang="en-US" sz="1700" dirty="0" smtClean="0"/>
              <a:t>147 ft Span</a:t>
            </a:r>
          </a:p>
          <a:p>
            <a:pPr lvl="1"/>
            <a:r>
              <a:rPr lang="en-US" sz="1700" dirty="0" smtClean="0"/>
              <a:t>23 ft Cord</a:t>
            </a:r>
          </a:p>
          <a:p>
            <a:pPr lvl="1"/>
            <a:r>
              <a:rPr lang="en-US" sz="1700" dirty="0" smtClean="0"/>
              <a:t>12</a:t>
            </a:r>
            <a:r>
              <a:rPr lang="en-US" sz="1700" baseline="30000" dirty="0" smtClean="0"/>
              <a:t>o</a:t>
            </a:r>
            <a:r>
              <a:rPr lang="en-US" sz="1700" dirty="0"/>
              <a:t> </a:t>
            </a:r>
            <a:r>
              <a:rPr lang="en-US" sz="1700" dirty="0" smtClean="0"/>
              <a:t>Nose Up</a:t>
            </a:r>
          </a:p>
          <a:p>
            <a:r>
              <a:rPr lang="en-US" dirty="0" smtClean="0"/>
              <a:t>Horizontal Fairing</a:t>
            </a:r>
          </a:p>
          <a:p>
            <a:pPr lvl="1"/>
            <a:r>
              <a:rPr lang="en-US" sz="1600" dirty="0" smtClean="0"/>
              <a:t>30 in Diameter Nose</a:t>
            </a:r>
          </a:p>
          <a:p>
            <a:pPr lvl="1"/>
            <a:r>
              <a:rPr lang="en-US" sz="1600" dirty="0" smtClean="0"/>
              <a:t>10 ft Cord</a:t>
            </a:r>
          </a:p>
          <a:p>
            <a:pPr lvl="1"/>
            <a:r>
              <a:rPr lang="en-US" sz="1600" dirty="0" smtClean="0"/>
              <a:t>147 ft Span</a:t>
            </a:r>
          </a:p>
          <a:p>
            <a:pPr lvl="1"/>
            <a:r>
              <a:rPr lang="en-US" sz="1600" dirty="0" smtClean="0"/>
              <a:t>Straight Taper to Trailing Edge</a:t>
            </a:r>
            <a:endParaRPr lang="en-US" sz="1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r="64132" b="-4673"/>
          <a:stretch>
            <a:fillRect/>
          </a:stretch>
        </p:blipFill>
        <p:spPr bwMode="auto">
          <a:xfrm>
            <a:off x="7354048" y="152400"/>
            <a:ext cx="178995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ARL Rotor &amp; Nacelle CFD Data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3-4 May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Concept Design Review of Aquantis C-Plane</a:t>
            </a:r>
            <a:endParaRPr lang="en-US" dirty="0"/>
          </a:p>
        </p:txBody>
      </p:sp>
      <p:pic>
        <p:nvPicPr>
          <p:cNvPr id="6" name="Picture 11" descr="http://iee.ucsb.edu/files/images/pages/Ecomerit.jpg"/>
          <p:cNvPicPr>
            <a:picLocks noChangeAspect="1" noChangeArrowheads="1"/>
          </p:cNvPicPr>
          <p:nvPr/>
        </p:nvPicPr>
        <p:blipFill>
          <a:blip r:embed="rId2" cstate="print"/>
          <a:srcRect l="5882" t="12788" r="5882" b="10486"/>
          <a:stretch>
            <a:fillRect/>
          </a:stretch>
        </p:blipFill>
        <p:spPr bwMode="auto">
          <a:xfrm>
            <a:off x="152400" y="76200"/>
            <a:ext cx="838200" cy="335280"/>
          </a:xfrm>
          <a:prstGeom prst="rect">
            <a:avLst/>
          </a:prstGeom>
          <a:noFill/>
        </p:spPr>
      </p:pic>
      <p:pic>
        <p:nvPicPr>
          <p:cNvPr id="7" name="Picture 15" descr="http://www.pccii.com/images/pcciis/logo_h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"/>
            <a:ext cx="990600" cy="2606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57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</a:rPr>
              <a:t>Dehlsen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Associates LLC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065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5858" y="1828800"/>
            <a:ext cx="645428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 cstate="print"/>
          <a:srcRect r="64132" b="-4673"/>
          <a:stretch>
            <a:fillRect/>
          </a:stretch>
        </p:blipFill>
        <p:spPr bwMode="auto">
          <a:xfrm>
            <a:off x="7354048" y="152400"/>
            <a:ext cx="178995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ARL Data Plots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3-4 May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Concept Design Review of Aquantis C-Plane</a:t>
            </a:r>
            <a:endParaRPr lang="en-US" dirty="0"/>
          </a:p>
        </p:txBody>
      </p:sp>
      <p:pic>
        <p:nvPicPr>
          <p:cNvPr id="6" name="Picture 11" descr="http://iee.ucsb.edu/files/images/pages/Ecomerit.jpg"/>
          <p:cNvPicPr>
            <a:picLocks noChangeAspect="1" noChangeArrowheads="1"/>
          </p:cNvPicPr>
          <p:nvPr/>
        </p:nvPicPr>
        <p:blipFill>
          <a:blip r:embed="rId2" cstate="print"/>
          <a:srcRect l="5882" t="12788" r="5882" b="10486"/>
          <a:stretch>
            <a:fillRect/>
          </a:stretch>
        </p:blipFill>
        <p:spPr bwMode="auto">
          <a:xfrm>
            <a:off x="152400" y="76200"/>
            <a:ext cx="838200" cy="335280"/>
          </a:xfrm>
          <a:prstGeom prst="rect">
            <a:avLst/>
          </a:prstGeom>
          <a:noFill/>
        </p:spPr>
      </p:pic>
      <p:pic>
        <p:nvPicPr>
          <p:cNvPr id="7" name="Picture 15" descr="http://www.pccii.com/images/pcciis/logo_h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"/>
            <a:ext cx="990600" cy="2606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57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</a:rPr>
              <a:t>Dehlsen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Associates LLC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075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7824" y="1828800"/>
            <a:ext cx="615035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r="64132" b="-4673"/>
          <a:stretch>
            <a:fillRect/>
          </a:stretch>
        </p:blipFill>
        <p:spPr bwMode="auto">
          <a:xfrm>
            <a:off x="7354048" y="152400"/>
            <a:ext cx="178995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ARL Data Plots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Rotor pitch moment vs. </a:t>
            </a:r>
            <a:r>
              <a:rPr lang="en-US" sz="1600" dirty="0" err="1" smtClean="0"/>
              <a:t>AoA</a:t>
            </a:r>
            <a:r>
              <a:rPr lang="en-US" sz="1600" dirty="0" smtClean="0"/>
              <a:t> (angle of attack) is negative, indicating stable configuration since the rotor is always tending to decrease its </a:t>
            </a:r>
            <a:r>
              <a:rPr lang="en-US" sz="1600" dirty="0" err="1" smtClean="0"/>
              <a:t>AoA</a:t>
            </a:r>
            <a:r>
              <a:rPr lang="en-US" sz="1600" dirty="0" smtClean="0"/>
              <a:t> and return to 0° pitch angle when perturbed. This characteristic is due to the rotor rake angle of 10°.</a:t>
            </a:r>
          </a:p>
          <a:p>
            <a:r>
              <a:rPr lang="en-US" sz="1600" dirty="0" smtClean="0"/>
              <a:t>Rotor yawing moment due to pitch </a:t>
            </a:r>
            <a:r>
              <a:rPr lang="en-US" sz="1600" dirty="0" err="1" smtClean="0"/>
              <a:t>AoA</a:t>
            </a:r>
            <a:r>
              <a:rPr lang="en-US" sz="1600" dirty="0" smtClean="0"/>
              <a:t> goes negative to positive but will be </a:t>
            </a:r>
            <a:r>
              <a:rPr lang="en-US" sz="1600" dirty="0" err="1" smtClean="0"/>
              <a:t>nulled</a:t>
            </a:r>
            <a:r>
              <a:rPr lang="en-US" sz="1600" dirty="0" smtClean="0"/>
              <a:t> by the opposing rotor moment that will be opposite due to counter-rotation.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3-4 May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Concept Design Review of Aquantis C-Plane</a:t>
            </a:r>
            <a:endParaRPr lang="en-US" dirty="0"/>
          </a:p>
        </p:txBody>
      </p:sp>
      <p:pic>
        <p:nvPicPr>
          <p:cNvPr id="6" name="Picture 11" descr="http://iee.ucsb.edu/files/images/pages/Ecomerit.jpg"/>
          <p:cNvPicPr>
            <a:picLocks noChangeAspect="1" noChangeArrowheads="1"/>
          </p:cNvPicPr>
          <p:nvPr/>
        </p:nvPicPr>
        <p:blipFill>
          <a:blip r:embed="rId2" cstate="print"/>
          <a:srcRect l="5882" t="12788" r="5882" b="10486"/>
          <a:stretch>
            <a:fillRect/>
          </a:stretch>
        </p:blipFill>
        <p:spPr bwMode="auto">
          <a:xfrm>
            <a:off x="152400" y="76200"/>
            <a:ext cx="838200" cy="335280"/>
          </a:xfrm>
          <a:prstGeom prst="rect">
            <a:avLst/>
          </a:prstGeom>
          <a:noFill/>
        </p:spPr>
      </p:pic>
      <p:pic>
        <p:nvPicPr>
          <p:cNvPr id="7" name="Picture 15" descr="http://www.pccii.com/images/pcciis/logo_h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"/>
            <a:ext cx="990600" cy="2606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57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</a:rPr>
              <a:t>Dehlsen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Associates LLC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7851" y="3292476"/>
            <a:ext cx="7683749" cy="287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r="64132" b="-4673"/>
          <a:stretch>
            <a:fillRect/>
          </a:stretch>
        </p:blipFill>
        <p:spPr bwMode="auto">
          <a:xfrm>
            <a:off x="7354048" y="152400"/>
            <a:ext cx="178995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Summation of ARL Data for 2 Rotor System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single rotor data to obtain 2-rotor forces and moments</a:t>
            </a:r>
          </a:p>
          <a:p>
            <a:r>
              <a:rPr lang="en-US" dirty="0" smtClean="0"/>
              <a:t>Port rotor turns counterclockwise (</a:t>
            </a:r>
            <a:r>
              <a:rPr lang="en-US" dirty="0" err="1" smtClean="0"/>
              <a:t>ccw</a:t>
            </a:r>
            <a:r>
              <a:rPr lang="en-US" dirty="0" smtClean="0"/>
              <a:t>) and the starboard rotor turns clockwise (</a:t>
            </a:r>
            <a:r>
              <a:rPr lang="en-US" dirty="0" err="1" smtClean="0"/>
              <a:t>cw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combined forces in the 3 directions for 2-rotors are:</a:t>
            </a:r>
          </a:p>
          <a:p>
            <a:pPr lvl="1"/>
            <a:r>
              <a:rPr lang="en-US" dirty="0" smtClean="0"/>
              <a:t>FX tot = FX port rotor + FX </a:t>
            </a:r>
            <a:r>
              <a:rPr lang="en-US" dirty="0" err="1" smtClean="0"/>
              <a:t>stbd</a:t>
            </a:r>
            <a:r>
              <a:rPr lang="en-US" dirty="0" smtClean="0"/>
              <a:t> rotor  =  2 x FX single rotor</a:t>
            </a:r>
          </a:p>
          <a:p>
            <a:pPr lvl="1"/>
            <a:r>
              <a:rPr lang="en-US" dirty="0" smtClean="0"/>
              <a:t>FY tot = FY  port rotor – FY </a:t>
            </a:r>
            <a:r>
              <a:rPr lang="en-US" dirty="0" err="1" smtClean="0"/>
              <a:t>stbd</a:t>
            </a:r>
            <a:r>
              <a:rPr lang="en-US" dirty="0" smtClean="0"/>
              <a:t> rotor  =  0</a:t>
            </a:r>
          </a:p>
          <a:p>
            <a:pPr lvl="1"/>
            <a:r>
              <a:rPr lang="en-US" dirty="0" smtClean="0"/>
              <a:t>FZ tot = FZ port rotor + FZ </a:t>
            </a:r>
            <a:r>
              <a:rPr lang="en-US" dirty="0" err="1" smtClean="0"/>
              <a:t>stbd</a:t>
            </a:r>
            <a:r>
              <a:rPr lang="en-US" dirty="0" smtClean="0"/>
              <a:t> rotor  = 2 x FZ single rotor</a:t>
            </a:r>
          </a:p>
          <a:p>
            <a:r>
              <a:rPr lang="en-US" dirty="0" smtClean="0"/>
              <a:t>The combined moments in the 3 directions for 2-rotors are:</a:t>
            </a:r>
          </a:p>
          <a:p>
            <a:pPr lvl="1"/>
            <a:r>
              <a:rPr lang="en-US" dirty="0" smtClean="0"/>
              <a:t>MX tot = MX port rotor - MX </a:t>
            </a:r>
            <a:r>
              <a:rPr lang="en-US" dirty="0" err="1" smtClean="0"/>
              <a:t>stbd</a:t>
            </a:r>
            <a:r>
              <a:rPr lang="en-US" dirty="0" smtClean="0"/>
              <a:t> rotor  =  0</a:t>
            </a:r>
          </a:p>
          <a:p>
            <a:pPr lvl="1"/>
            <a:r>
              <a:rPr lang="en-US" dirty="0" smtClean="0"/>
              <a:t>MY tot = MY  port rotor + MY </a:t>
            </a:r>
            <a:r>
              <a:rPr lang="en-US" dirty="0" err="1" smtClean="0"/>
              <a:t>stbd</a:t>
            </a:r>
            <a:r>
              <a:rPr lang="en-US" dirty="0" smtClean="0"/>
              <a:t> rotor  = 2 x MY single rotor</a:t>
            </a:r>
          </a:p>
          <a:p>
            <a:pPr lvl="1"/>
            <a:r>
              <a:rPr lang="en-US" dirty="0" smtClean="0"/>
              <a:t>MZ tot = MZ port rotor - MZ </a:t>
            </a:r>
            <a:r>
              <a:rPr lang="en-US" dirty="0" err="1" smtClean="0"/>
              <a:t>stbd</a:t>
            </a:r>
            <a:r>
              <a:rPr lang="en-US" dirty="0" smtClean="0"/>
              <a:t> rotor  = 0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3-4 May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Concept Design Review of Aquantis C-Plane</a:t>
            </a:r>
            <a:endParaRPr lang="en-US" dirty="0"/>
          </a:p>
        </p:txBody>
      </p:sp>
      <p:pic>
        <p:nvPicPr>
          <p:cNvPr id="6" name="Picture 11" descr="http://iee.ucsb.edu/files/images/pages/Ecomerit.jpg"/>
          <p:cNvPicPr>
            <a:picLocks noChangeAspect="1" noChangeArrowheads="1"/>
          </p:cNvPicPr>
          <p:nvPr/>
        </p:nvPicPr>
        <p:blipFill>
          <a:blip r:embed="rId2" cstate="print"/>
          <a:srcRect l="5882" t="12788" r="5882" b="10486"/>
          <a:stretch>
            <a:fillRect/>
          </a:stretch>
        </p:blipFill>
        <p:spPr bwMode="auto">
          <a:xfrm>
            <a:off x="152400" y="76200"/>
            <a:ext cx="838200" cy="335280"/>
          </a:xfrm>
          <a:prstGeom prst="rect">
            <a:avLst/>
          </a:prstGeom>
          <a:noFill/>
        </p:spPr>
      </p:pic>
      <p:pic>
        <p:nvPicPr>
          <p:cNvPr id="7" name="Picture 15" descr="http://www.pccii.com/images/pcciis/logo_h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"/>
            <a:ext cx="990600" cy="2606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57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</a:rPr>
              <a:t>Dehlsen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Associates LLC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r="64132" b="-4673"/>
          <a:stretch>
            <a:fillRect/>
          </a:stretch>
        </p:blipFill>
        <p:spPr bwMode="auto">
          <a:xfrm>
            <a:off x="7354048" y="152400"/>
            <a:ext cx="178995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Wing Data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Wing characteristics pertain to NACA 0018, 0020, 2418, 2421 type shapes</a:t>
            </a:r>
          </a:p>
          <a:p>
            <a:r>
              <a:rPr lang="en-US" sz="1600" dirty="0" smtClean="0"/>
              <a:t> Aerodynamic center  located at 25% chord, center of mass located at about 42% chord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3-4 May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Concept Design Review of Aquantis C-Plane</a:t>
            </a:r>
            <a:endParaRPr lang="en-US" dirty="0"/>
          </a:p>
        </p:txBody>
      </p:sp>
      <p:pic>
        <p:nvPicPr>
          <p:cNvPr id="6" name="Picture 11" descr="http://iee.ucsb.edu/files/images/pages/Ecomerit.jpg"/>
          <p:cNvPicPr>
            <a:picLocks noChangeAspect="1" noChangeArrowheads="1"/>
          </p:cNvPicPr>
          <p:nvPr/>
        </p:nvPicPr>
        <p:blipFill>
          <a:blip r:embed="rId2" cstate="print"/>
          <a:srcRect l="5882" t="12788" r="5882" b="10486"/>
          <a:stretch>
            <a:fillRect/>
          </a:stretch>
        </p:blipFill>
        <p:spPr bwMode="auto">
          <a:xfrm>
            <a:off x="152400" y="76200"/>
            <a:ext cx="838200" cy="335280"/>
          </a:xfrm>
          <a:prstGeom prst="rect">
            <a:avLst/>
          </a:prstGeom>
          <a:noFill/>
        </p:spPr>
      </p:pic>
      <p:pic>
        <p:nvPicPr>
          <p:cNvPr id="7" name="Picture 15" descr="http://www.pccii.com/images/pcciis/logo_h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"/>
            <a:ext cx="990600" cy="2606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57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</a:rPr>
              <a:t>Dehlsen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Associates LLC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1102" y="3048000"/>
            <a:ext cx="758049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r="64132" b="-4673"/>
          <a:stretch>
            <a:fillRect/>
          </a:stretch>
        </p:blipFill>
        <p:spPr bwMode="auto">
          <a:xfrm>
            <a:off x="7354048" y="152400"/>
            <a:ext cx="178995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Static Stability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3-4 May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Concept Design Review of Aquantis C-Plane</a:t>
            </a:r>
            <a:endParaRPr lang="en-US" dirty="0"/>
          </a:p>
        </p:txBody>
      </p:sp>
      <p:pic>
        <p:nvPicPr>
          <p:cNvPr id="6" name="Picture 11" descr="http://iee.ucsb.edu/files/images/pages/Ecomerit.jpg"/>
          <p:cNvPicPr>
            <a:picLocks noChangeAspect="1" noChangeArrowheads="1"/>
          </p:cNvPicPr>
          <p:nvPr/>
        </p:nvPicPr>
        <p:blipFill>
          <a:blip r:embed="rId2" cstate="print"/>
          <a:srcRect l="5882" t="12788" r="5882" b="10486"/>
          <a:stretch>
            <a:fillRect/>
          </a:stretch>
        </p:blipFill>
        <p:spPr bwMode="auto">
          <a:xfrm>
            <a:off x="152400" y="76200"/>
            <a:ext cx="838200" cy="335280"/>
          </a:xfrm>
          <a:prstGeom prst="rect">
            <a:avLst/>
          </a:prstGeom>
          <a:noFill/>
        </p:spPr>
      </p:pic>
      <p:pic>
        <p:nvPicPr>
          <p:cNvPr id="7" name="Picture 15" descr="http://www.pccii.com/images/pcciis/logo_h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"/>
            <a:ext cx="990600" cy="2606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57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</a:rPr>
              <a:t>Dehlsen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Associates LLC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stability refers to the ability to react to static (weight &amp; buoyancy) and steady hydrodynamic forces (rotor &amp;wing) induced on the platform to seek a neutral and balanced attitude not resulting in increasing forces and moments</a:t>
            </a:r>
          </a:p>
          <a:p>
            <a:r>
              <a:rPr lang="en-US" dirty="0" smtClean="0"/>
              <a:t>Three planes of static stability to consider:</a:t>
            </a:r>
          </a:p>
          <a:p>
            <a:pPr lvl="1"/>
            <a:r>
              <a:rPr lang="en-US" dirty="0" smtClean="0"/>
              <a:t>Vertical or pitch plane (forces in the z-direction, moments about the y-axis)</a:t>
            </a:r>
          </a:p>
          <a:p>
            <a:pPr lvl="1"/>
            <a:r>
              <a:rPr lang="en-US" dirty="0" smtClean="0"/>
              <a:t>Lateral or yaw plane (forces in the x-direction, moments about the z-axis)</a:t>
            </a:r>
          </a:p>
          <a:p>
            <a:pPr lvl="1"/>
            <a:r>
              <a:rPr lang="en-US" dirty="0" smtClean="0"/>
              <a:t>Horizontal or roll plane (forces in the y-direction, moments about the x-axis)</a:t>
            </a:r>
          </a:p>
          <a:p>
            <a:r>
              <a:rPr lang="en-US" dirty="0" smtClean="0"/>
              <a:t>To date, vertical plane stability has only been investigated on a preliminary basis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r="64132" b="-4673"/>
          <a:stretch>
            <a:fillRect/>
          </a:stretch>
        </p:blipFill>
        <p:spPr bwMode="auto">
          <a:xfrm>
            <a:off x="7354048" y="152400"/>
            <a:ext cx="178995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rads Design Template">
  <a:themeElements>
    <a:clrScheme name="Brads Design Template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Brads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rads Design Template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ds Design Template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ds Design Templat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ds Design Template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Settings\campbellbl\Application Data\Microsoft\Templates\Brads Design Template.pot</Template>
  <TotalTime>13537</TotalTime>
  <Words>1542</Words>
  <Application>Microsoft Office PowerPoint</Application>
  <PresentationFormat>On-screen Show (4:3)</PresentationFormat>
  <Paragraphs>236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Brads Design Template</vt:lpstr>
      <vt:lpstr>Equation</vt:lpstr>
      <vt:lpstr>Concept Design Review  Aquantis C-Plane Ocean Energy Conversion</vt:lpstr>
      <vt:lpstr>Notional Concept Analyzed for Vertical Plane Stability</vt:lpstr>
      <vt:lpstr>Alternate Concept with Longer Nose Cone</vt:lpstr>
      <vt:lpstr>ARL Rotor &amp; Nacelle CFD Data</vt:lpstr>
      <vt:lpstr>ARL Data Plots</vt:lpstr>
      <vt:lpstr>ARL Data Plots</vt:lpstr>
      <vt:lpstr>Summation of ARL Data for 2 Rotor System</vt:lpstr>
      <vt:lpstr>Wing Data</vt:lpstr>
      <vt:lpstr>Static Stability</vt:lpstr>
      <vt:lpstr>Vertical Plane Free Body Diagram</vt:lpstr>
      <vt:lpstr>Vertical Plane (Pitch) Static Stability</vt:lpstr>
      <vt:lpstr>Stability Spreadsheet Results for 1.5 m/s Flow</vt:lpstr>
      <vt:lpstr>Summary of Vertical Plane Stability Analysis</vt:lpstr>
      <vt:lpstr>Summary of Vertical Plane Stability Analysis</vt:lpstr>
      <vt:lpstr>Mooring Line Length and Tension Results</vt:lpstr>
      <vt:lpstr>Required Platform Lift</vt:lpstr>
      <vt:lpstr>Platform L/D Ratio and Mooring Line Angle</vt:lpstr>
      <vt:lpstr>Required Tow Point Location for Stability</vt:lpstr>
      <vt:lpstr>PowerPoint Presentation</vt:lpstr>
      <vt:lpstr>PowerPoint Presentation</vt:lpstr>
      <vt:lpstr>Estimated Weights &amp; CG Locations for Major Components</vt:lpstr>
      <vt:lpstr>Estimated Weights &amp; CG Locations for Major Components</vt:lpstr>
      <vt:lpstr>Estimated Weights &amp; CG Locations for Major Components</vt:lpstr>
      <vt:lpstr>Estimated Weights &amp; CG Locations for Major Components</vt:lpstr>
      <vt:lpstr>Pressure Hull Diameter vs. Weight in Sea Water</vt:lpstr>
      <vt:lpstr>Estimated Weights &amp; CG Locations for Major Components</vt:lpstr>
      <vt:lpstr>PowerPoint Presentation</vt:lpstr>
      <vt:lpstr>PowerPoint Presentation</vt:lpstr>
      <vt:lpstr>PowerPoint Presentation</vt:lpstr>
    </vt:vector>
  </TitlesOfParts>
  <Company>Naval Surface Warfare Center Carderock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Aquantis Concept Design review</dc:title>
  <dc:subject>C-Plane Hydro Stability</dc:subject>
  <dc:creator>Rich Banko</dc:creator>
  <cp:lastModifiedBy>Kenneth Gluck</cp:lastModifiedBy>
  <cp:revision>309</cp:revision>
  <cp:lastPrinted>1601-01-01T00:00:00Z</cp:lastPrinted>
  <dcterms:created xsi:type="dcterms:W3CDTF">2003-01-03T17:52:49Z</dcterms:created>
  <dcterms:modified xsi:type="dcterms:W3CDTF">2013-09-06T17:12:33Z</dcterms:modified>
</cp:coreProperties>
</file>